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6" r:id="rId2"/>
  </p:sldMasterIdLst>
  <p:notesMasterIdLst>
    <p:notesMasterId r:id="rId68"/>
  </p:notesMasterIdLst>
  <p:handoutMasterIdLst>
    <p:handoutMasterId r:id="rId69"/>
  </p:handoutMasterIdLst>
  <p:sldIdLst>
    <p:sldId id="256" r:id="rId3"/>
    <p:sldId id="259" r:id="rId4"/>
    <p:sldId id="465" r:id="rId5"/>
    <p:sldId id="475" r:id="rId6"/>
    <p:sldId id="466" r:id="rId7"/>
    <p:sldId id="468" r:id="rId8"/>
    <p:sldId id="469" r:id="rId9"/>
    <p:sldId id="474" r:id="rId10"/>
    <p:sldId id="492" r:id="rId11"/>
    <p:sldId id="494" r:id="rId12"/>
    <p:sldId id="486" r:id="rId13"/>
    <p:sldId id="545" r:id="rId14"/>
    <p:sldId id="544" r:id="rId15"/>
    <p:sldId id="547" r:id="rId16"/>
    <p:sldId id="563" r:id="rId17"/>
    <p:sldId id="548" r:id="rId18"/>
    <p:sldId id="562" r:id="rId19"/>
    <p:sldId id="495" r:id="rId20"/>
    <p:sldId id="540" r:id="rId21"/>
    <p:sldId id="538" r:id="rId22"/>
    <p:sldId id="496" r:id="rId23"/>
    <p:sldId id="497" r:id="rId24"/>
    <p:sldId id="498" r:id="rId25"/>
    <p:sldId id="499" r:id="rId26"/>
    <p:sldId id="501" r:id="rId27"/>
    <p:sldId id="487" r:id="rId28"/>
    <p:sldId id="488" r:id="rId29"/>
    <p:sldId id="502" r:id="rId30"/>
    <p:sldId id="504" r:id="rId31"/>
    <p:sldId id="505" r:id="rId32"/>
    <p:sldId id="506" r:id="rId33"/>
    <p:sldId id="507" r:id="rId34"/>
    <p:sldId id="508" r:id="rId35"/>
    <p:sldId id="509" r:id="rId36"/>
    <p:sldId id="510" r:id="rId37"/>
    <p:sldId id="511" r:id="rId38"/>
    <p:sldId id="512" r:id="rId39"/>
    <p:sldId id="556" r:id="rId40"/>
    <p:sldId id="557" r:id="rId41"/>
    <p:sldId id="537" r:id="rId42"/>
    <p:sldId id="549" r:id="rId43"/>
    <p:sldId id="550" r:id="rId44"/>
    <p:sldId id="514" r:id="rId45"/>
    <p:sldId id="515" r:id="rId46"/>
    <p:sldId id="516" r:id="rId47"/>
    <p:sldId id="517" r:id="rId48"/>
    <p:sldId id="518" r:id="rId49"/>
    <p:sldId id="519" r:id="rId50"/>
    <p:sldId id="523" r:id="rId51"/>
    <p:sldId id="524" r:id="rId52"/>
    <p:sldId id="525" r:id="rId53"/>
    <p:sldId id="526" r:id="rId54"/>
    <p:sldId id="527" r:id="rId55"/>
    <p:sldId id="528" r:id="rId56"/>
    <p:sldId id="521" r:id="rId57"/>
    <p:sldId id="532" r:id="rId58"/>
    <p:sldId id="533" r:id="rId59"/>
    <p:sldId id="534" r:id="rId60"/>
    <p:sldId id="513" r:id="rId61"/>
    <p:sldId id="560" r:id="rId62"/>
    <p:sldId id="561" r:id="rId63"/>
    <p:sldId id="558" r:id="rId64"/>
    <p:sldId id="559" r:id="rId65"/>
    <p:sldId id="543" r:id="rId66"/>
    <p:sldId id="535" r:id="rId67"/>
  </p:sldIdLst>
  <p:sldSz cx="9144000" cy="6858000" type="screen4x3"/>
  <p:notesSz cx="7102475" cy="89916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00"/>
    <a:srgbClr val="6699FF"/>
    <a:srgbClr val="9999FF"/>
    <a:srgbClr val="003399"/>
    <a:srgbClr val="336699"/>
    <a:srgbClr val="008080"/>
    <a:srgbClr val="960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79" autoAdjust="0"/>
  </p:normalViewPr>
  <p:slideViewPr>
    <p:cSldViewPr>
      <p:cViewPr varScale="1">
        <p:scale>
          <a:sx n="65" d="100"/>
          <a:sy n="65" d="100"/>
        </p:scale>
        <p:origin x="14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image" Target="../media/image3.gif"/></Relationships>
</file>

<file path=ppt/diagrams/_rels/drawing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image" Target="../media/image3.gif"/></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016F3-4D82-447E-A884-C1C62C6140AD}" type="doc">
      <dgm:prSet loTypeId="urn:microsoft.com/office/officeart/2005/8/layout/hProcess9" loCatId="process" qsTypeId="urn:microsoft.com/office/officeart/2005/8/quickstyle/3d1" qsCatId="3D" csTypeId="urn:microsoft.com/office/officeart/2005/8/colors/accent0_3" csCatId="mainScheme" phldr="1"/>
      <dgm:spPr/>
    </dgm:pt>
    <dgm:pt modelId="{2F25AAC9-55DF-4C55-9CC9-EE7FCF3145D7}">
      <dgm:prSet phldrT="[Texto]"/>
      <dgm:spPr/>
      <dgm:t>
        <a:bodyPr anchor="t"/>
        <a:lstStyle/>
        <a:p>
          <a:r>
            <a:rPr lang="es-MX" b="1" dirty="0">
              <a:effectLst>
                <a:outerShdw blurRad="38100" dist="38100" dir="2700000" algn="tl">
                  <a:srgbClr val="000000">
                    <a:alpha val="43137"/>
                  </a:srgbClr>
                </a:outerShdw>
              </a:effectLst>
            </a:rPr>
            <a:t>PLANEACION</a:t>
          </a:r>
        </a:p>
        <a:p>
          <a:r>
            <a:rPr lang="es-MX" dirty="0"/>
            <a:t>Planeación General</a:t>
          </a:r>
        </a:p>
        <a:p>
          <a:r>
            <a:rPr lang="es-MX" dirty="0"/>
            <a:t>Inicio</a:t>
          </a:r>
        </a:p>
        <a:p>
          <a:r>
            <a:rPr lang="es-MX" dirty="0"/>
            <a:t>Planeación detallada</a:t>
          </a:r>
        </a:p>
      </dgm:t>
    </dgm:pt>
    <dgm:pt modelId="{3E81C82A-47A2-4892-AF68-16A42CC2A5C4}" type="parTrans" cxnId="{A9873B0E-2077-45BD-A1ED-24D6DE415BF8}">
      <dgm:prSet/>
      <dgm:spPr/>
      <dgm:t>
        <a:bodyPr/>
        <a:lstStyle/>
        <a:p>
          <a:endParaRPr lang="es-MX"/>
        </a:p>
      </dgm:t>
    </dgm:pt>
    <dgm:pt modelId="{75847DFC-6E49-4CE2-B9A7-07FFE64A23D3}" type="sibTrans" cxnId="{A9873B0E-2077-45BD-A1ED-24D6DE415BF8}">
      <dgm:prSet/>
      <dgm:spPr/>
      <dgm:t>
        <a:bodyPr/>
        <a:lstStyle/>
        <a:p>
          <a:endParaRPr lang="es-MX"/>
        </a:p>
      </dgm:t>
    </dgm:pt>
    <dgm:pt modelId="{64FD1A05-D9F7-40BF-A9F5-B9EEB8A3DFA9}">
      <dgm:prSet phldrT="[Texto]"/>
      <dgm:spPr/>
      <dgm:t>
        <a:bodyPr anchor="t"/>
        <a:lstStyle/>
        <a:p>
          <a:r>
            <a:rPr lang="es-MX" b="1" dirty="0">
              <a:effectLst>
                <a:outerShdw blurRad="38100" dist="38100" dir="2700000" algn="tl">
                  <a:srgbClr val="000000">
                    <a:alpha val="43137"/>
                  </a:srgbClr>
                </a:outerShdw>
              </a:effectLst>
            </a:rPr>
            <a:t>EJECUCION</a:t>
          </a:r>
        </a:p>
        <a:p>
          <a:r>
            <a:rPr lang="es-MX" dirty="0"/>
            <a:t>Ejecución de la Auditoría</a:t>
          </a:r>
        </a:p>
      </dgm:t>
    </dgm:pt>
    <dgm:pt modelId="{E4B4C25B-F3F2-4D81-A555-825CA8542DED}" type="parTrans" cxnId="{0496EAB4-F10B-448F-876F-7B00FDE97A2C}">
      <dgm:prSet/>
      <dgm:spPr/>
      <dgm:t>
        <a:bodyPr/>
        <a:lstStyle/>
        <a:p>
          <a:endParaRPr lang="es-MX"/>
        </a:p>
      </dgm:t>
    </dgm:pt>
    <dgm:pt modelId="{DF1EFBF0-CD91-4124-8EED-F66DDA3BF110}" type="sibTrans" cxnId="{0496EAB4-F10B-448F-876F-7B00FDE97A2C}">
      <dgm:prSet/>
      <dgm:spPr/>
      <dgm:t>
        <a:bodyPr/>
        <a:lstStyle/>
        <a:p>
          <a:endParaRPr lang="es-MX"/>
        </a:p>
      </dgm:t>
    </dgm:pt>
    <dgm:pt modelId="{CD248428-8C0A-4F49-9E48-96900E0D9B4F}">
      <dgm:prSet phldrT="[Texto]">
        <dgm:style>
          <a:lnRef idx="0">
            <a:schemeClr val="accent4"/>
          </a:lnRef>
          <a:fillRef idx="3">
            <a:schemeClr val="accent4"/>
          </a:fillRef>
          <a:effectRef idx="3">
            <a:schemeClr val="accent4"/>
          </a:effectRef>
          <a:fontRef idx="minor">
            <a:schemeClr val="lt1"/>
          </a:fontRef>
        </dgm:style>
      </dgm:prSet>
      <dgm:spPr/>
      <dgm:t>
        <a:bodyPr anchor="t"/>
        <a:lstStyle/>
        <a:p>
          <a:r>
            <a:rPr lang="es-MX" b="1" dirty="0">
              <a:solidFill>
                <a:schemeClr val="accent6">
                  <a:lumMod val="50000"/>
                </a:schemeClr>
              </a:solidFill>
              <a:effectLst>
                <a:outerShdw blurRad="38100" dist="38100" dir="2700000" algn="tl">
                  <a:srgbClr val="000000">
                    <a:alpha val="43137"/>
                  </a:srgbClr>
                </a:outerShdw>
              </a:effectLst>
            </a:rPr>
            <a:t>INFORME</a:t>
          </a:r>
        </a:p>
        <a:p>
          <a:r>
            <a:rPr lang="es-MX" dirty="0">
              <a:solidFill>
                <a:schemeClr val="accent6">
                  <a:lumMod val="50000"/>
                </a:schemeClr>
              </a:solidFill>
            </a:rPr>
            <a:t>Elaboración del Informe de Auditoría</a:t>
          </a:r>
        </a:p>
      </dgm:t>
    </dgm:pt>
    <dgm:pt modelId="{471C763C-6A7C-4700-B576-EF4CB301FD09}" type="parTrans" cxnId="{037A113B-33C1-42BA-AE59-3594C86CF3F3}">
      <dgm:prSet/>
      <dgm:spPr/>
      <dgm:t>
        <a:bodyPr/>
        <a:lstStyle/>
        <a:p>
          <a:endParaRPr lang="es-MX"/>
        </a:p>
      </dgm:t>
    </dgm:pt>
    <dgm:pt modelId="{2C8B55A7-E580-4791-B777-19FB0E7EF687}" type="sibTrans" cxnId="{037A113B-33C1-42BA-AE59-3594C86CF3F3}">
      <dgm:prSet/>
      <dgm:spPr/>
      <dgm:t>
        <a:bodyPr/>
        <a:lstStyle/>
        <a:p>
          <a:endParaRPr lang="es-MX"/>
        </a:p>
      </dgm:t>
    </dgm:pt>
    <dgm:pt modelId="{E4F54064-CF38-4096-B45D-EFFE34E60BBA}" type="pres">
      <dgm:prSet presAssocID="{421016F3-4D82-447E-A884-C1C62C6140AD}" presName="CompostProcess" presStyleCnt="0">
        <dgm:presLayoutVars>
          <dgm:dir/>
          <dgm:resizeHandles val="exact"/>
        </dgm:presLayoutVars>
      </dgm:prSet>
      <dgm:spPr/>
    </dgm:pt>
    <dgm:pt modelId="{F7E6AF0B-3E56-4237-81CA-17C8BC46C147}" type="pres">
      <dgm:prSet presAssocID="{421016F3-4D82-447E-A884-C1C62C6140AD}" presName="arrow" presStyleLbl="bgShp" presStyleIdx="0" presStyleCnt="1"/>
      <dgm:spPr/>
    </dgm:pt>
    <dgm:pt modelId="{99210CAA-8F51-4D51-B41E-75F2EA314AF4}" type="pres">
      <dgm:prSet presAssocID="{421016F3-4D82-447E-A884-C1C62C6140AD}" presName="linearProcess" presStyleCnt="0"/>
      <dgm:spPr/>
    </dgm:pt>
    <dgm:pt modelId="{80AE2072-7ACF-42AD-B425-7DE99B43CF11}" type="pres">
      <dgm:prSet presAssocID="{2F25AAC9-55DF-4C55-9CC9-EE7FCF3145D7}" presName="textNode" presStyleLbl="node1" presStyleIdx="0" presStyleCnt="3">
        <dgm:presLayoutVars>
          <dgm:bulletEnabled val="1"/>
        </dgm:presLayoutVars>
      </dgm:prSet>
      <dgm:spPr/>
    </dgm:pt>
    <dgm:pt modelId="{F0E7CE78-BA3C-45D0-BA17-403A8AD8493E}" type="pres">
      <dgm:prSet presAssocID="{75847DFC-6E49-4CE2-B9A7-07FFE64A23D3}" presName="sibTrans" presStyleCnt="0"/>
      <dgm:spPr/>
    </dgm:pt>
    <dgm:pt modelId="{6C0A0827-2458-4C71-84CA-C2231197323A}" type="pres">
      <dgm:prSet presAssocID="{64FD1A05-D9F7-40BF-A9F5-B9EEB8A3DFA9}" presName="textNode" presStyleLbl="node1" presStyleIdx="1" presStyleCnt="3">
        <dgm:presLayoutVars>
          <dgm:bulletEnabled val="1"/>
        </dgm:presLayoutVars>
      </dgm:prSet>
      <dgm:spPr/>
    </dgm:pt>
    <dgm:pt modelId="{9EA292F8-77DA-4D21-A4AD-8A1929B1855D}" type="pres">
      <dgm:prSet presAssocID="{DF1EFBF0-CD91-4124-8EED-F66DDA3BF110}" presName="sibTrans" presStyleCnt="0"/>
      <dgm:spPr/>
    </dgm:pt>
    <dgm:pt modelId="{C6CBAF6D-5759-4C07-BAC8-C89A1B6388A9}" type="pres">
      <dgm:prSet presAssocID="{CD248428-8C0A-4F49-9E48-96900E0D9B4F}" presName="textNode" presStyleLbl="node1" presStyleIdx="2" presStyleCnt="3">
        <dgm:presLayoutVars>
          <dgm:bulletEnabled val="1"/>
        </dgm:presLayoutVars>
      </dgm:prSet>
      <dgm:spPr/>
    </dgm:pt>
  </dgm:ptLst>
  <dgm:cxnLst>
    <dgm:cxn modelId="{A9873B0E-2077-45BD-A1ED-24D6DE415BF8}" srcId="{421016F3-4D82-447E-A884-C1C62C6140AD}" destId="{2F25AAC9-55DF-4C55-9CC9-EE7FCF3145D7}" srcOrd="0" destOrd="0" parTransId="{3E81C82A-47A2-4892-AF68-16A42CC2A5C4}" sibTransId="{75847DFC-6E49-4CE2-B9A7-07FFE64A23D3}"/>
    <dgm:cxn modelId="{4DDE0E13-ADC9-4E51-A37B-F289BD2AF043}" type="presOf" srcId="{CD248428-8C0A-4F49-9E48-96900E0D9B4F}" destId="{C6CBAF6D-5759-4C07-BAC8-C89A1B6388A9}" srcOrd="0" destOrd="0" presId="urn:microsoft.com/office/officeart/2005/8/layout/hProcess9"/>
    <dgm:cxn modelId="{3057C623-1E6E-4F23-86D2-80361E0C308B}" type="presOf" srcId="{64FD1A05-D9F7-40BF-A9F5-B9EEB8A3DFA9}" destId="{6C0A0827-2458-4C71-84CA-C2231197323A}" srcOrd="0" destOrd="0" presId="urn:microsoft.com/office/officeart/2005/8/layout/hProcess9"/>
    <dgm:cxn modelId="{037A113B-33C1-42BA-AE59-3594C86CF3F3}" srcId="{421016F3-4D82-447E-A884-C1C62C6140AD}" destId="{CD248428-8C0A-4F49-9E48-96900E0D9B4F}" srcOrd="2" destOrd="0" parTransId="{471C763C-6A7C-4700-B576-EF4CB301FD09}" sibTransId="{2C8B55A7-E580-4791-B777-19FB0E7EF687}"/>
    <dgm:cxn modelId="{6C42A856-7EF5-4FBE-8F79-1223C30B9CDF}" type="presOf" srcId="{421016F3-4D82-447E-A884-C1C62C6140AD}" destId="{E4F54064-CF38-4096-B45D-EFFE34E60BBA}" srcOrd="0" destOrd="0" presId="urn:microsoft.com/office/officeart/2005/8/layout/hProcess9"/>
    <dgm:cxn modelId="{99806481-1A93-48A3-A536-92F3B584AEB0}" type="presOf" srcId="{2F25AAC9-55DF-4C55-9CC9-EE7FCF3145D7}" destId="{80AE2072-7ACF-42AD-B425-7DE99B43CF11}" srcOrd="0" destOrd="0" presId="urn:microsoft.com/office/officeart/2005/8/layout/hProcess9"/>
    <dgm:cxn modelId="{0496EAB4-F10B-448F-876F-7B00FDE97A2C}" srcId="{421016F3-4D82-447E-A884-C1C62C6140AD}" destId="{64FD1A05-D9F7-40BF-A9F5-B9EEB8A3DFA9}" srcOrd="1" destOrd="0" parTransId="{E4B4C25B-F3F2-4D81-A555-825CA8542DED}" sibTransId="{DF1EFBF0-CD91-4124-8EED-F66DDA3BF110}"/>
    <dgm:cxn modelId="{29149E0B-DF98-4388-B17D-51E16D834CD2}" type="presParOf" srcId="{E4F54064-CF38-4096-B45D-EFFE34E60BBA}" destId="{F7E6AF0B-3E56-4237-81CA-17C8BC46C147}" srcOrd="0" destOrd="0" presId="urn:microsoft.com/office/officeart/2005/8/layout/hProcess9"/>
    <dgm:cxn modelId="{CC411383-8849-4FF4-A6D9-4C82AF45F99F}" type="presParOf" srcId="{E4F54064-CF38-4096-B45D-EFFE34E60BBA}" destId="{99210CAA-8F51-4D51-B41E-75F2EA314AF4}" srcOrd="1" destOrd="0" presId="urn:microsoft.com/office/officeart/2005/8/layout/hProcess9"/>
    <dgm:cxn modelId="{D86573DE-80B2-4459-9E11-C37A06A6133E}" type="presParOf" srcId="{99210CAA-8F51-4D51-B41E-75F2EA314AF4}" destId="{80AE2072-7ACF-42AD-B425-7DE99B43CF11}" srcOrd="0" destOrd="0" presId="urn:microsoft.com/office/officeart/2005/8/layout/hProcess9"/>
    <dgm:cxn modelId="{070A8628-53D7-486F-8D51-2518CA92B4DB}" type="presParOf" srcId="{99210CAA-8F51-4D51-B41E-75F2EA314AF4}" destId="{F0E7CE78-BA3C-45D0-BA17-403A8AD8493E}" srcOrd="1" destOrd="0" presId="urn:microsoft.com/office/officeart/2005/8/layout/hProcess9"/>
    <dgm:cxn modelId="{8D18E839-B570-440C-BFD6-AD0154A5D7E4}" type="presParOf" srcId="{99210CAA-8F51-4D51-B41E-75F2EA314AF4}" destId="{6C0A0827-2458-4C71-84CA-C2231197323A}" srcOrd="2" destOrd="0" presId="urn:microsoft.com/office/officeart/2005/8/layout/hProcess9"/>
    <dgm:cxn modelId="{631E3751-8E36-4176-BF47-38B579BBB5F6}" type="presParOf" srcId="{99210CAA-8F51-4D51-B41E-75F2EA314AF4}" destId="{9EA292F8-77DA-4D21-A4AD-8A1929B1855D}" srcOrd="3" destOrd="0" presId="urn:microsoft.com/office/officeart/2005/8/layout/hProcess9"/>
    <dgm:cxn modelId="{6F6D7AED-4473-411C-BAD9-36AB8F4C94BB}" type="presParOf" srcId="{99210CAA-8F51-4D51-B41E-75F2EA314AF4}" destId="{C6CBAF6D-5759-4C07-BAC8-C89A1B6388A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944D13-67D3-4B3E-97EA-C74E41FB0B15}" type="doc">
      <dgm:prSet loTypeId="urn:microsoft.com/office/officeart/2005/8/layout/vList3#2" loCatId="list" qsTypeId="urn:microsoft.com/office/officeart/2005/8/quickstyle/3d2" qsCatId="3D" csTypeId="urn:microsoft.com/office/officeart/2005/8/colors/colorful5" csCatId="colorful" phldr="1"/>
      <dgm:spPr/>
    </dgm:pt>
    <dgm:pt modelId="{BCFFAAC7-5254-415A-AD60-690B2B10A90D}">
      <dgm:prSet phldrT="[Texto]"/>
      <dgm:spPr/>
      <dgm:t>
        <a:bodyPr/>
        <a:lstStyle/>
        <a:p>
          <a:pPr algn="just"/>
          <a:r>
            <a:rPr lang="es-MX" dirty="0">
              <a:latin typeface="+mn-lt"/>
              <a:cs typeface="Tahoma" pitchFamily="34" charset="0"/>
            </a:rPr>
            <a:t>Comprender las actividades que va a auditar a través del conocimiento que adquirirá por medio de la </a:t>
          </a:r>
          <a:r>
            <a:rPr lang="es-MX" u="sng" dirty="0">
              <a:latin typeface="+mn-lt"/>
              <a:cs typeface="Tahoma" pitchFamily="34" charset="0"/>
            </a:rPr>
            <a:t>investigación y observación </a:t>
          </a:r>
          <a:r>
            <a:rPr lang="es-MX" dirty="0">
              <a:latin typeface="+mn-lt"/>
              <a:cs typeface="Tahoma" pitchFamily="34" charset="0"/>
            </a:rPr>
            <a:t>que efectúe al planear la auditoría.</a:t>
          </a:r>
          <a:endParaRPr lang="es-MX" dirty="0">
            <a:latin typeface="+mn-lt"/>
          </a:endParaRPr>
        </a:p>
      </dgm:t>
    </dgm:pt>
    <dgm:pt modelId="{2028AA54-B160-431E-8736-1B303004469F}" type="parTrans" cxnId="{5A3DE947-E63C-4FDE-9370-D01DBE647C5F}">
      <dgm:prSet/>
      <dgm:spPr/>
      <dgm:t>
        <a:bodyPr/>
        <a:lstStyle/>
        <a:p>
          <a:endParaRPr lang="es-MX">
            <a:latin typeface="+mn-lt"/>
          </a:endParaRPr>
        </a:p>
      </dgm:t>
    </dgm:pt>
    <dgm:pt modelId="{65556211-F52A-4680-9421-CD23A7850251}" type="sibTrans" cxnId="{5A3DE947-E63C-4FDE-9370-D01DBE647C5F}">
      <dgm:prSet/>
      <dgm:spPr/>
      <dgm:t>
        <a:bodyPr/>
        <a:lstStyle/>
        <a:p>
          <a:endParaRPr lang="es-MX">
            <a:latin typeface="+mn-lt"/>
          </a:endParaRPr>
        </a:p>
      </dgm:t>
    </dgm:pt>
    <dgm:pt modelId="{EC634CE6-4983-465D-B83B-B66AF722338E}">
      <dgm:prSet phldrT="[Texto]"/>
      <dgm:spPr/>
      <dgm:t>
        <a:bodyPr/>
        <a:lstStyle/>
        <a:p>
          <a:pPr algn="just"/>
          <a:r>
            <a:rPr lang="es-MX" dirty="0">
              <a:latin typeface="+mn-lt"/>
              <a:cs typeface="Tahoma" pitchFamily="34" charset="0"/>
            </a:rPr>
            <a:t>Tomar en cuenta las necesidades de los usuarios potenciales del informe de auditoría ya que las consideraciones de calidad y cantidad son factores esenciales para determinar la importancia.</a:t>
          </a:r>
          <a:endParaRPr lang="es-MX" dirty="0">
            <a:latin typeface="+mn-lt"/>
          </a:endParaRPr>
        </a:p>
      </dgm:t>
    </dgm:pt>
    <dgm:pt modelId="{CDD04D07-D82E-4E76-AB34-2468E19A39DB}" type="parTrans" cxnId="{42D5C709-3C04-4213-8654-69AA98C723F0}">
      <dgm:prSet/>
      <dgm:spPr/>
      <dgm:t>
        <a:bodyPr/>
        <a:lstStyle/>
        <a:p>
          <a:endParaRPr lang="es-MX">
            <a:latin typeface="+mn-lt"/>
          </a:endParaRPr>
        </a:p>
      </dgm:t>
    </dgm:pt>
    <dgm:pt modelId="{66C35499-A064-4437-9759-4BEA85ECB7E3}" type="sibTrans" cxnId="{42D5C709-3C04-4213-8654-69AA98C723F0}">
      <dgm:prSet/>
      <dgm:spPr/>
      <dgm:t>
        <a:bodyPr/>
        <a:lstStyle/>
        <a:p>
          <a:endParaRPr lang="es-MX">
            <a:latin typeface="+mn-lt"/>
          </a:endParaRPr>
        </a:p>
      </dgm:t>
    </dgm:pt>
    <dgm:pt modelId="{C896B6B6-C2AD-4490-BA4F-1844F19CF4F2}" type="pres">
      <dgm:prSet presAssocID="{09944D13-67D3-4B3E-97EA-C74E41FB0B15}" presName="linearFlow" presStyleCnt="0">
        <dgm:presLayoutVars>
          <dgm:dir/>
          <dgm:resizeHandles val="exact"/>
        </dgm:presLayoutVars>
      </dgm:prSet>
      <dgm:spPr/>
    </dgm:pt>
    <dgm:pt modelId="{A5E4A59E-829B-4A11-84CA-5C69C6DD2EE6}" type="pres">
      <dgm:prSet presAssocID="{BCFFAAC7-5254-415A-AD60-690B2B10A90D}" presName="composite" presStyleCnt="0"/>
      <dgm:spPr/>
    </dgm:pt>
    <dgm:pt modelId="{A9B26343-1855-457A-9BF7-0A189E4A5F10}" type="pres">
      <dgm:prSet presAssocID="{BCFFAAC7-5254-415A-AD60-690B2B10A90D}" presName="imgShp" presStyleLbl="fgImgPlace1" presStyleIdx="0" presStyleCnt="2" custScaleX="68108" custScaleY="72765" custLinFactNeighborX="-48379"/>
      <dgm:spPr>
        <a:blipFill rotWithShape="0">
          <a:blip xmlns:r="http://schemas.openxmlformats.org/officeDocument/2006/relationships" r:embed="rId1"/>
          <a:stretch>
            <a:fillRect/>
          </a:stretch>
        </a:blipFill>
      </dgm:spPr>
    </dgm:pt>
    <dgm:pt modelId="{6D7D86FE-DCB3-489C-AB17-3ADA1E495B3F}" type="pres">
      <dgm:prSet presAssocID="{BCFFAAC7-5254-415A-AD60-690B2B10A90D}" presName="txShp" presStyleLbl="node1" presStyleIdx="0" presStyleCnt="2" custScaleX="122750" custLinFactNeighborX="4654">
        <dgm:presLayoutVars>
          <dgm:bulletEnabled val="1"/>
        </dgm:presLayoutVars>
      </dgm:prSet>
      <dgm:spPr/>
    </dgm:pt>
    <dgm:pt modelId="{DA1D0020-F9D5-4C59-BD9A-02956C7A18F1}" type="pres">
      <dgm:prSet presAssocID="{65556211-F52A-4680-9421-CD23A7850251}" presName="spacing" presStyleCnt="0"/>
      <dgm:spPr/>
    </dgm:pt>
    <dgm:pt modelId="{E6A76D82-602E-497B-82D0-BB587ADF9DE1}" type="pres">
      <dgm:prSet presAssocID="{EC634CE6-4983-465D-B83B-B66AF722338E}" presName="composite" presStyleCnt="0"/>
      <dgm:spPr/>
    </dgm:pt>
    <dgm:pt modelId="{82F29E70-C085-4815-8751-7C622B5AA605}" type="pres">
      <dgm:prSet presAssocID="{EC634CE6-4983-465D-B83B-B66AF722338E}" presName="imgShp" presStyleLbl="fgImgPlace1" presStyleIdx="1" presStyleCnt="2" custScaleX="68108" custScaleY="72765" custLinFactNeighborX="-48379"/>
      <dgm:spPr>
        <a:blipFill rotWithShape="0">
          <a:blip xmlns:r="http://schemas.openxmlformats.org/officeDocument/2006/relationships" r:embed="rId2"/>
          <a:stretch>
            <a:fillRect/>
          </a:stretch>
        </a:blipFill>
      </dgm:spPr>
    </dgm:pt>
    <dgm:pt modelId="{341ADF21-0FCC-42B0-B60E-5DCBADF4FBC8}" type="pres">
      <dgm:prSet presAssocID="{EC634CE6-4983-465D-B83B-B66AF722338E}" presName="txShp" presStyleLbl="node1" presStyleIdx="1" presStyleCnt="2" custScaleX="122750" custLinFactNeighborX="4654">
        <dgm:presLayoutVars>
          <dgm:bulletEnabled val="1"/>
        </dgm:presLayoutVars>
      </dgm:prSet>
      <dgm:spPr/>
    </dgm:pt>
  </dgm:ptLst>
  <dgm:cxnLst>
    <dgm:cxn modelId="{42D5C709-3C04-4213-8654-69AA98C723F0}" srcId="{09944D13-67D3-4B3E-97EA-C74E41FB0B15}" destId="{EC634CE6-4983-465D-B83B-B66AF722338E}" srcOrd="1" destOrd="0" parTransId="{CDD04D07-D82E-4E76-AB34-2468E19A39DB}" sibTransId="{66C35499-A064-4437-9759-4BEA85ECB7E3}"/>
    <dgm:cxn modelId="{5A3DE947-E63C-4FDE-9370-D01DBE647C5F}" srcId="{09944D13-67D3-4B3E-97EA-C74E41FB0B15}" destId="{BCFFAAC7-5254-415A-AD60-690B2B10A90D}" srcOrd="0" destOrd="0" parTransId="{2028AA54-B160-431E-8736-1B303004469F}" sibTransId="{65556211-F52A-4680-9421-CD23A7850251}"/>
    <dgm:cxn modelId="{03C0D26B-354B-45B5-8784-0A94EC8535CF}" type="presOf" srcId="{09944D13-67D3-4B3E-97EA-C74E41FB0B15}" destId="{C896B6B6-C2AD-4490-BA4F-1844F19CF4F2}" srcOrd="0" destOrd="0" presId="urn:microsoft.com/office/officeart/2005/8/layout/vList3#2"/>
    <dgm:cxn modelId="{A71DFC6E-4A41-42A3-9882-B355F2098AAA}" type="presOf" srcId="{EC634CE6-4983-465D-B83B-B66AF722338E}" destId="{341ADF21-0FCC-42B0-B60E-5DCBADF4FBC8}" srcOrd="0" destOrd="0" presId="urn:microsoft.com/office/officeart/2005/8/layout/vList3#2"/>
    <dgm:cxn modelId="{BBA7CE50-431C-48E9-AA39-57F6AFCB9310}" type="presOf" srcId="{BCFFAAC7-5254-415A-AD60-690B2B10A90D}" destId="{6D7D86FE-DCB3-489C-AB17-3ADA1E495B3F}" srcOrd="0" destOrd="0" presId="urn:microsoft.com/office/officeart/2005/8/layout/vList3#2"/>
    <dgm:cxn modelId="{D7B291C9-D378-4CAB-84D2-5E20BAD666E1}" type="presParOf" srcId="{C896B6B6-C2AD-4490-BA4F-1844F19CF4F2}" destId="{A5E4A59E-829B-4A11-84CA-5C69C6DD2EE6}" srcOrd="0" destOrd="0" presId="urn:microsoft.com/office/officeart/2005/8/layout/vList3#2"/>
    <dgm:cxn modelId="{378C5512-C608-4F3D-B858-6C3394115B73}" type="presParOf" srcId="{A5E4A59E-829B-4A11-84CA-5C69C6DD2EE6}" destId="{A9B26343-1855-457A-9BF7-0A189E4A5F10}" srcOrd="0" destOrd="0" presId="urn:microsoft.com/office/officeart/2005/8/layout/vList3#2"/>
    <dgm:cxn modelId="{A8095C16-C898-404D-90B6-10D9C4C148E3}" type="presParOf" srcId="{A5E4A59E-829B-4A11-84CA-5C69C6DD2EE6}" destId="{6D7D86FE-DCB3-489C-AB17-3ADA1E495B3F}" srcOrd="1" destOrd="0" presId="urn:microsoft.com/office/officeart/2005/8/layout/vList3#2"/>
    <dgm:cxn modelId="{99B1CEB5-3321-4957-8D62-F503C9B457A9}" type="presParOf" srcId="{C896B6B6-C2AD-4490-BA4F-1844F19CF4F2}" destId="{DA1D0020-F9D5-4C59-BD9A-02956C7A18F1}" srcOrd="1" destOrd="0" presId="urn:microsoft.com/office/officeart/2005/8/layout/vList3#2"/>
    <dgm:cxn modelId="{005800C5-256E-4677-AE68-5683D1E225E9}" type="presParOf" srcId="{C896B6B6-C2AD-4490-BA4F-1844F19CF4F2}" destId="{E6A76D82-602E-497B-82D0-BB587ADF9DE1}" srcOrd="2" destOrd="0" presId="urn:microsoft.com/office/officeart/2005/8/layout/vList3#2"/>
    <dgm:cxn modelId="{89626A8F-42DB-4491-8D12-1237DC57F138}" type="presParOf" srcId="{E6A76D82-602E-497B-82D0-BB587ADF9DE1}" destId="{82F29E70-C085-4815-8751-7C622B5AA605}" srcOrd="0" destOrd="0" presId="urn:microsoft.com/office/officeart/2005/8/layout/vList3#2"/>
    <dgm:cxn modelId="{3677653A-4380-4434-9361-8E373D43C9A8}" type="presParOf" srcId="{E6A76D82-602E-497B-82D0-BB587ADF9DE1}" destId="{341ADF21-0FCC-42B0-B60E-5DCBADF4FBC8}"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35CF85-A271-4456-80A7-AE89AA888AA6}" type="doc">
      <dgm:prSet loTypeId="urn:microsoft.com/office/officeart/2005/8/layout/orgChart1" loCatId="hierarchy" qsTypeId="urn:microsoft.com/office/officeart/2005/8/quickstyle/simple1" qsCatId="simple" csTypeId="urn:microsoft.com/office/officeart/2005/8/colors/accent1_2" csCatId="accent1"/>
      <dgm:spPr/>
    </dgm:pt>
    <dgm:pt modelId="{87E8DC5A-2F41-4536-911A-5A0BFD4DA5B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a:ln>
              <a:noFill/>
            </a:ln>
            <a:solidFill>
              <a:schemeClr val="tx1"/>
            </a:solidFill>
            <a:effectLst/>
            <a:latin typeface="Times New Roman" pitchFamily="18" charset="0"/>
          </a:endParaRPr>
        </a:p>
      </dgm:t>
    </dgm:pt>
    <dgm:pt modelId="{173CA323-0846-4A42-9F74-796788FE02B5}" type="parTrans" cxnId="{493A295C-8828-418D-88A3-15B3FB70BDC9}">
      <dgm:prSet/>
      <dgm:spPr/>
    </dgm:pt>
    <dgm:pt modelId="{B1EDBA5D-A615-40EB-9366-6A68548D1871}" type="sibTrans" cxnId="{493A295C-8828-418D-88A3-15B3FB70BDC9}">
      <dgm:prSet/>
      <dgm:spPr/>
    </dgm:pt>
    <dgm:pt modelId="{B3882236-2F4C-4833-8C64-D6DFB7045DE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a:ln>
              <a:noFill/>
            </a:ln>
            <a:solidFill>
              <a:schemeClr val="tx1"/>
            </a:solidFill>
            <a:effectLst/>
            <a:latin typeface="Times New Roman" pitchFamily="18" charset="0"/>
          </a:endParaRPr>
        </a:p>
      </dgm:t>
    </dgm:pt>
    <dgm:pt modelId="{3A6F55F1-3FC6-4FFE-94C8-9D6903EDDF41}" type="parTrans" cxnId="{8CB984BA-2AC0-442B-8BC7-51C64D65391B}">
      <dgm:prSet/>
      <dgm:spPr/>
    </dgm:pt>
    <dgm:pt modelId="{C06F651C-D682-498B-82FE-E959987012F3}" type="sibTrans" cxnId="{8CB984BA-2AC0-442B-8BC7-51C64D65391B}">
      <dgm:prSet/>
      <dgm:spPr/>
    </dgm:pt>
    <dgm:pt modelId="{8190FFDB-19F8-4280-A174-41FFEA55424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a:ln>
              <a:noFill/>
            </a:ln>
            <a:solidFill>
              <a:schemeClr val="tx1"/>
            </a:solidFill>
            <a:effectLst/>
            <a:latin typeface="Times New Roman" pitchFamily="18" charset="0"/>
          </a:endParaRPr>
        </a:p>
      </dgm:t>
    </dgm:pt>
    <dgm:pt modelId="{2F6F6A4D-DD5C-4863-8480-FB1FF33C26CA}" type="parTrans" cxnId="{610C505C-37FE-4E6E-994D-324CB95BB555}">
      <dgm:prSet/>
      <dgm:spPr/>
    </dgm:pt>
    <dgm:pt modelId="{12160F7A-059B-4BA1-B7D5-8E76895F09E8}" type="sibTrans" cxnId="{610C505C-37FE-4E6E-994D-324CB95BB555}">
      <dgm:prSet/>
      <dgm:spPr/>
    </dgm:pt>
    <dgm:pt modelId="{F04636EE-AB71-43F3-B71F-05FF5D21EEB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a:ln>
              <a:noFill/>
            </a:ln>
            <a:solidFill>
              <a:schemeClr val="tx1"/>
            </a:solidFill>
            <a:effectLst/>
            <a:latin typeface="Times New Roman" pitchFamily="18" charset="0"/>
          </a:endParaRPr>
        </a:p>
      </dgm:t>
    </dgm:pt>
    <dgm:pt modelId="{A4C35116-8EA8-497F-8812-44D393F58B3F}" type="parTrans" cxnId="{9504A177-26FA-4E4A-A3CE-D78F431F6488}">
      <dgm:prSet/>
      <dgm:spPr/>
    </dgm:pt>
    <dgm:pt modelId="{A5C0CA90-F7E2-48DF-BCCB-E35D60BDCEB7}" type="sibTrans" cxnId="{9504A177-26FA-4E4A-A3CE-D78F431F6488}">
      <dgm:prSet/>
      <dgm:spPr/>
    </dgm:pt>
    <dgm:pt modelId="{CB4CFBDC-FB5A-40BF-9598-4583810EF9BB}" type="pres">
      <dgm:prSet presAssocID="{9035CF85-A271-4456-80A7-AE89AA888AA6}" presName="hierChild1" presStyleCnt="0">
        <dgm:presLayoutVars>
          <dgm:orgChart val="1"/>
          <dgm:chPref val="1"/>
          <dgm:dir/>
          <dgm:animOne val="branch"/>
          <dgm:animLvl val="lvl"/>
          <dgm:resizeHandles/>
        </dgm:presLayoutVars>
      </dgm:prSet>
      <dgm:spPr/>
    </dgm:pt>
    <dgm:pt modelId="{06228AF9-D9B4-44FB-B671-0E5C7B510D65}" type="pres">
      <dgm:prSet presAssocID="{87E8DC5A-2F41-4536-911A-5A0BFD4DA5B5}" presName="hierRoot1" presStyleCnt="0">
        <dgm:presLayoutVars>
          <dgm:hierBranch/>
        </dgm:presLayoutVars>
      </dgm:prSet>
      <dgm:spPr/>
    </dgm:pt>
    <dgm:pt modelId="{F07826DB-1D8F-4855-B8AC-11751286275A}" type="pres">
      <dgm:prSet presAssocID="{87E8DC5A-2F41-4536-911A-5A0BFD4DA5B5}" presName="rootComposite1" presStyleCnt="0"/>
      <dgm:spPr/>
    </dgm:pt>
    <dgm:pt modelId="{50E0C971-EBAF-40EE-AB35-CC290CB86152}" type="pres">
      <dgm:prSet presAssocID="{87E8DC5A-2F41-4536-911A-5A0BFD4DA5B5}" presName="rootText1" presStyleLbl="node0" presStyleIdx="0" presStyleCnt="1">
        <dgm:presLayoutVars>
          <dgm:chPref val="3"/>
        </dgm:presLayoutVars>
      </dgm:prSet>
      <dgm:spPr/>
    </dgm:pt>
    <dgm:pt modelId="{8BFA8193-15F1-4B46-89BF-9FDF00C70603}" type="pres">
      <dgm:prSet presAssocID="{87E8DC5A-2F41-4536-911A-5A0BFD4DA5B5}" presName="rootConnector1" presStyleLbl="node1" presStyleIdx="0" presStyleCnt="0"/>
      <dgm:spPr/>
    </dgm:pt>
    <dgm:pt modelId="{C3A70B01-E4C0-40A2-AE8E-5BDC90C6F2C4}" type="pres">
      <dgm:prSet presAssocID="{87E8DC5A-2F41-4536-911A-5A0BFD4DA5B5}" presName="hierChild2" presStyleCnt="0"/>
      <dgm:spPr/>
    </dgm:pt>
    <dgm:pt modelId="{957BAB5F-3A6B-4339-9B00-EB12462286AC}" type="pres">
      <dgm:prSet presAssocID="{3A6F55F1-3FC6-4FFE-94C8-9D6903EDDF41}" presName="Name35" presStyleLbl="parChTrans1D2" presStyleIdx="0" presStyleCnt="3"/>
      <dgm:spPr/>
    </dgm:pt>
    <dgm:pt modelId="{0F7E32B1-B07F-4860-AFDD-B25E973F314E}" type="pres">
      <dgm:prSet presAssocID="{B3882236-2F4C-4833-8C64-D6DFB7045DE8}" presName="hierRoot2" presStyleCnt="0">
        <dgm:presLayoutVars>
          <dgm:hierBranch/>
        </dgm:presLayoutVars>
      </dgm:prSet>
      <dgm:spPr/>
    </dgm:pt>
    <dgm:pt modelId="{4CCE0DC6-5956-4F19-9AA1-A942CCC081A5}" type="pres">
      <dgm:prSet presAssocID="{B3882236-2F4C-4833-8C64-D6DFB7045DE8}" presName="rootComposite" presStyleCnt="0"/>
      <dgm:spPr/>
    </dgm:pt>
    <dgm:pt modelId="{BB2E168A-E805-443A-9406-CA39F331ED0B}" type="pres">
      <dgm:prSet presAssocID="{B3882236-2F4C-4833-8C64-D6DFB7045DE8}" presName="rootText" presStyleLbl="node2" presStyleIdx="0" presStyleCnt="3">
        <dgm:presLayoutVars>
          <dgm:chPref val="3"/>
        </dgm:presLayoutVars>
      </dgm:prSet>
      <dgm:spPr/>
    </dgm:pt>
    <dgm:pt modelId="{9F5375A7-20FE-42AE-BEBA-46A233F720DC}" type="pres">
      <dgm:prSet presAssocID="{B3882236-2F4C-4833-8C64-D6DFB7045DE8}" presName="rootConnector" presStyleLbl="node2" presStyleIdx="0" presStyleCnt="3"/>
      <dgm:spPr/>
    </dgm:pt>
    <dgm:pt modelId="{D1B8B2BF-0A08-4D9B-B85F-FB0B7505FF84}" type="pres">
      <dgm:prSet presAssocID="{B3882236-2F4C-4833-8C64-D6DFB7045DE8}" presName="hierChild4" presStyleCnt="0"/>
      <dgm:spPr/>
    </dgm:pt>
    <dgm:pt modelId="{475A7F58-4FC1-4EE6-9D45-BCFF9ED98BA9}" type="pres">
      <dgm:prSet presAssocID="{B3882236-2F4C-4833-8C64-D6DFB7045DE8}" presName="hierChild5" presStyleCnt="0"/>
      <dgm:spPr/>
    </dgm:pt>
    <dgm:pt modelId="{D467D76F-87C6-4450-A340-CCE471C64940}" type="pres">
      <dgm:prSet presAssocID="{2F6F6A4D-DD5C-4863-8480-FB1FF33C26CA}" presName="Name35" presStyleLbl="parChTrans1D2" presStyleIdx="1" presStyleCnt="3"/>
      <dgm:spPr/>
    </dgm:pt>
    <dgm:pt modelId="{105B5D1D-87BF-49A9-8973-27905C7C31EF}" type="pres">
      <dgm:prSet presAssocID="{8190FFDB-19F8-4280-A174-41FFEA55424F}" presName="hierRoot2" presStyleCnt="0">
        <dgm:presLayoutVars>
          <dgm:hierBranch/>
        </dgm:presLayoutVars>
      </dgm:prSet>
      <dgm:spPr/>
    </dgm:pt>
    <dgm:pt modelId="{A76420B1-37F2-49CA-B825-E9C17F4785AF}" type="pres">
      <dgm:prSet presAssocID="{8190FFDB-19F8-4280-A174-41FFEA55424F}" presName="rootComposite" presStyleCnt="0"/>
      <dgm:spPr/>
    </dgm:pt>
    <dgm:pt modelId="{8E2DD3EF-4FA5-4B96-B3AB-69A8E20D4465}" type="pres">
      <dgm:prSet presAssocID="{8190FFDB-19F8-4280-A174-41FFEA55424F}" presName="rootText" presStyleLbl="node2" presStyleIdx="1" presStyleCnt="3">
        <dgm:presLayoutVars>
          <dgm:chPref val="3"/>
        </dgm:presLayoutVars>
      </dgm:prSet>
      <dgm:spPr/>
    </dgm:pt>
    <dgm:pt modelId="{A4E8D425-1F5E-438C-B2C6-CC2F8A82BCB6}" type="pres">
      <dgm:prSet presAssocID="{8190FFDB-19F8-4280-A174-41FFEA55424F}" presName="rootConnector" presStyleLbl="node2" presStyleIdx="1" presStyleCnt="3"/>
      <dgm:spPr/>
    </dgm:pt>
    <dgm:pt modelId="{75914370-0CB7-4BD9-9F74-65386F6DD23D}" type="pres">
      <dgm:prSet presAssocID="{8190FFDB-19F8-4280-A174-41FFEA55424F}" presName="hierChild4" presStyleCnt="0"/>
      <dgm:spPr/>
    </dgm:pt>
    <dgm:pt modelId="{4A14537A-A93B-4D93-9E2E-F9F3617D1376}" type="pres">
      <dgm:prSet presAssocID="{8190FFDB-19F8-4280-A174-41FFEA55424F}" presName="hierChild5" presStyleCnt="0"/>
      <dgm:spPr/>
    </dgm:pt>
    <dgm:pt modelId="{C24B9C1F-E70B-4F74-9D6E-36B783AE7A8D}" type="pres">
      <dgm:prSet presAssocID="{A4C35116-8EA8-497F-8812-44D393F58B3F}" presName="Name35" presStyleLbl="parChTrans1D2" presStyleIdx="2" presStyleCnt="3"/>
      <dgm:spPr/>
    </dgm:pt>
    <dgm:pt modelId="{2115D31C-B3E3-4FB2-A233-720566AD6E9D}" type="pres">
      <dgm:prSet presAssocID="{F04636EE-AB71-43F3-B71F-05FF5D21EEBF}" presName="hierRoot2" presStyleCnt="0">
        <dgm:presLayoutVars>
          <dgm:hierBranch/>
        </dgm:presLayoutVars>
      </dgm:prSet>
      <dgm:spPr/>
    </dgm:pt>
    <dgm:pt modelId="{EBD818BF-2864-4448-AE7E-75752E261189}" type="pres">
      <dgm:prSet presAssocID="{F04636EE-AB71-43F3-B71F-05FF5D21EEBF}" presName="rootComposite" presStyleCnt="0"/>
      <dgm:spPr/>
    </dgm:pt>
    <dgm:pt modelId="{15DACF9F-2B35-45C8-B3DB-52C46C9D62A2}" type="pres">
      <dgm:prSet presAssocID="{F04636EE-AB71-43F3-B71F-05FF5D21EEBF}" presName="rootText" presStyleLbl="node2" presStyleIdx="2" presStyleCnt="3">
        <dgm:presLayoutVars>
          <dgm:chPref val="3"/>
        </dgm:presLayoutVars>
      </dgm:prSet>
      <dgm:spPr/>
    </dgm:pt>
    <dgm:pt modelId="{81FC68D3-E95C-4696-ACEC-9052F1D3BBAB}" type="pres">
      <dgm:prSet presAssocID="{F04636EE-AB71-43F3-B71F-05FF5D21EEBF}" presName="rootConnector" presStyleLbl="node2" presStyleIdx="2" presStyleCnt="3"/>
      <dgm:spPr/>
    </dgm:pt>
    <dgm:pt modelId="{A4EEB806-5E9E-4205-8EAA-B6212921FCCC}" type="pres">
      <dgm:prSet presAssocID="{F04636EE-AB71-43F3-B71F-05FF5D21EEBF}" presName="hierChild4" presStyleCnt="0"/>
      <dgm:spPr/>
    </dgm:pt>
    <dgm:pt modelId="{470A03A5-016E-46B8-96E9-91FA00B50DC4}" type="pres">
      <dgm:prSet presAssocID="{F04636EE-AB71-43F3-B71F-05FF5D21EEBF}" presName="hierChild5" presStyleCnt="0"/>
      <dgm:spPr/>
    </dgm:pt>
    <dgm:pt modelId="{999D1732-C24D-4375-ABEB-90204C75EF42}" type="pres">
      <dgm:prSet presAssocID="{87E8DC5A-2F41-4536-911A-5A0BFD4DA5B5}" presName="hierChild3" presStyleCnt="0"/>
      <dgm:spPr/>
    </dgm:pt>
  </dgm:ptLst>
  <dgm:cxnLst>
    <dgm:cxn modelId="{C2019024-2407-4D8F-9331-641CF4C2E238}" type="presOf" srcId="{F04636EE-AB71-43F3-B71F-05FF5D21EEBF}" destId="{15DACF9F-2B35-45C8-B3DB-52C46C9D62A2}" srcOrd="0" destOrd="0" presId="urn:microsoft.com/office/officeart/2005/8/layout/orgChart1"/>
    <dgm:cxn modelId="{14232E36-0DD8-4207-BC57-7F3A48F31C91}" type="presOf" srcId="{B3882236-2F4C-4833-8C64-D6DFB7045DE8}" destId="{BB2E168A-E805-443A-9406-CA39F331ED0B}" srcOrd="0" destOrd="0" presId="urn:microsoft.com/office/officeart/2005/8/layout/orgChart1"/>
    <dgm:cxn modelId="{D4A30F38-AB7D-46E1-AE49-542C6AF35FF3}" type="presOf" srcId="{F04636EE-AB71-43F3-B71F-05FF5D21EEBF}" destId="{81FC68D3-E95C-4696-ACEC-9052F1D3BBAB}" srcOrd="1" destOrd="0" presId="urn:microsoft.com/office/officeart/2005/8/layout/orgChart1"/>
    <dgm:cxn modelId="{422DAB3B-E450-4739-A94B-26B52787D28F}" type="presOf" srcId="{A4C35116-8EA8-497F-8812-44D393F58B3F}" destId="{C24B9C1F-E70B-4F74-9D6E-36B783AE7A8D}" srcOrd="0" destOrd="0" presId="urn:microsoft.com/office/officeart/2005/8/layout/orgChart1"/>
    <dgm:cxn modelId="{493A295C-8828-418D-88A3-15B3FB70BDC9}" srcId="{9035CF85-A271-4456-80A7-AE89AA888AA6}" destId="{87E8DC5A-2F41-4536-911A-5A0BFD4DA5B5}" srcOrd="0" destOrd="0" parTransId="{173CA323-0846-4A42-9F74-796788FE02B5}" sibTransId="{B1EDBA5D-A615-40EB-9366-6A68548D1871}"/>
    <dgm:cxn modelId="{610C505C-37FE-4E6E-994D-324CB95BB555}" srcId="{87E8DC5A-2F41-4536-911A-5A0BFD4DA5B5}" destId="{8190FFDB-19F8-4280-A174-41FFEA55424F}" srcOrd="1" destOrd="0" parTransId="{2F6F6A4D-DD5C-4863-8480-FB1FF33C26CA}" sibTransId="{12160F7A-059B-4BA1-B7D5-8E76895F09E8}"/>
    <dgm:cxn modelId="{2EBF1D4F-DBE2-4D30-82C6-D53BE8BCB5C9}" type="presOf" srcId="{9035CF85-A271-4456-80A7-AE89AA888AA6}" destId="{CB4CFBDC-FB5A-40BF-9598-4583810EF9BB}" srcOrd="0" destOrd="0" presId="urn:microsoft.com/office/officeart/2005/8/layout/orgChart1"/>
    <dgm:cxn modelId="{9504A177-26FA-4E4A-A3CE-D78F431F6488}" srcId="{87E8DC5A-2F41-4536-911A-5A0BFD4DA5B5}" destId="{F04636EE-AB71-43F3-B71F-05FF5D21EEBF}" srcOrd="2" destOrd="0" parTransId="{A4C35116-8EA8-497F-8812-44D393F58B3F}" sibTransId="{A5C0CA90-F7E2-48DF-BCCB-E35D60BDCEB7}"/>
    <dgm:cxn modelId="{2F7B7285-1E69-493C-8DEA-207B42C617F5}" type="presOf" srcId="{8190FFDB-19F8-4280-A174-41FFEA55424F}" destId="{8E2DD3EF-4FA5-4B96-B3AB-69A8E20D4465}" srcOrd="0" destOrd="0" presId="urn:microsoft.com/office/officeart/2005/8/layout/orgChart1"/>
    <dgm:cxn modelId="{4590B089-EF37-40C7-AA47-3E019B4A5B6E}" type="presOf" srcId="{B3882236-2F4C-4833-8C64-D6DFB7045DE8}" destId="{9F5375A7-20FE-42AE-BEBA-46A233F720DC}" srcOrd="1" destOrd="0" presId="urn:microsoft.com/office/officeart/2005/8/layout/orgChart1"/>
    <dgm:cxn modelId="{3C44288A-15A2-45E5-9FFB-3CB1531A8D4C}" type="presOf" srcId="{8190FFDB-19F8-4280-A174-41FFEA55424F}" destId="{A4E8D425-1F5E-438C-B2C6-CC2F8A82BCB6}" srcOrd="1" destOrd="0" presId="urn:microsoft.com/office/officeart/2005/8/layout/orgChart1"/>
    <dgm:cxn modelId="{7DB60EAF-C2B2-45A5-BFDE-BCE3790BB311}" type="presOf" srcId="{3A6F55F1-3FC6-4FFE-94C8-9D6903EDDF41}" destId="{957BAB5F-3A6B-4339-9B00-EB12462286AC}" srcOrd="0" destOrd="0" presId="urn:microsoft.com/office/officeart/2005/8/layout/orgChart1"/>
    <dgm:cxn modelId="{F501CAB6-92D2-434F-9613-C36FF94DFE29}" type="presOf" srcId="{2F6F6A4D-DD5C-4863-8480-FB1FF33C26CA}" destId="{D467D76F-87C6-4450-A340-CCE471C64940}" srcOrd="0" destOrd="0" presId="urn:microsoft.com/office/officeart/2005/8/layout/orgChart1"/>
    <dgm:cxn modelId="{8CB984BA-2AC0-442B-8BC7-51C64D65391B}" srcId="{87E8DC5A-2F41-4536-911A-5A0BFD4DA5B5}" destId="{B3882236-2F4C-4833-8C64-D6DFB7045DE8}" srcOrd="0" destOrd="0" parTransId="{3A6F55F1-3FC6-4FFE-94C8-9D6903EDDF41}" sibTransId="{C06F651C-D682-498B-82FE-E959987012F3}"/>
    <dgm:cxn modelId="{4C07A1CE-906C-4CD4-BDEC-70AF5A01C5B9}" type="presOf" srcId="{87E8DC5A-2F41-4536-911A-5A0BFD4DA5B5}" destId="{50E0C971-EBAF-40EE-AB35-CC290CB86152}" srcOrd="0" destOrd="0" presId="urn:microsoft.com/office/officeart/2005/8/layout/orgChart1"/>
    <dgm:cxn modelId="{A57492FC-B9BD-4CEA-B0C6-41315B3B6C33}" type="presOf" srcId="{87E8DC5A-2F41-4536-911A-5A0BFD4DA5B5}" destId="{8BFA8193-15F1-4B46-89BF-9FDF00C70603}" srcOrd="1" destOrd="0" presId="urn:microsoft.com/office/officeart/2005/8/layout/orgChart1"/>
    <dgm:cxn modelId="{5B86E62F-AD60-453A-99C7-31107CFF883F}" type="presParOf" srcId="{CB4CFBDC-FB5A-40BF-9598-4583810EF9BB}" destId="{06228AF9-D9B4-44FB-B671-0E5C7B510D65}" srcOrd="0" destOrd="0" presId="urn:microsoft.com/office/officeart/2005/8/layout/orgChart1"/>
    <dgm:cxn modelId="{E4AE8D65-8A98-49D3-9988-A5E0CCDD8DF6}" type="presParOf" srcId="{06228AF9-D9B4-44FB-B671-0E5C7B510D65}" destId="{F07826DB-1D8F-4855-B8AC-11751286275A}" srcOrd="0" destOrd="0" presId="urn:microsoft.com/office/officeart/2005/8/layout/orgChart1"/>
    <dgm:cxn modelId="{FD06AE0E-E435-43A4-98BD-0C014A1B84BE}" type="presParOf" srcId="{F07826DB-1D8F-4855-B8AC-11751286275A}" destId="{50E0C971-EBAF-40EE-AB35-CC290CB86152}" srcOrd="0" destOrd="0" presId="urn:microsoft.com/office/officeart/2005/8/layout/orgChart1"/>
    <dgm:cxn modelId="{40D91206-DD5F-4FE1-8941-4E68AA89A9C0}" type="presParOf" srcId="{F07826DB-1D8F-4855-B8AC-11751286275A}" destId="{8BFA8193-15F1-4B46-89BF-9FDF00C70603}" srcOrd="1" destOrd="0" presId="urn:microsoft.com/office/officeart/2005/8/layout/orgChart1"/>
    <dgm:cxn modelId="{DC30E881-BFDF-4C60-B415-C446A2F312AD}" type="presParOf" srcId="{06228AF9-D9B4-44FB-B671-0E5C7B510D65}" destId="{C3A70B01-E4C0-40A2-AE8E-5BDC90C6F2C4}" srcOrd="1" destOrd="0" presId="urn:microsoft.com/office/officeart/2005/8/layout/orgChart1"/>
    <dgm:cxn modelId="{109C3045-B1FE-43CA-8D5F-186C0E94632D}" type="presParOf" srcId="{C3A70B01-E4C0-40A2-AE8E-5BDC90C6F2C4}" destId="{957BAB5F-3A6B-4339-9B00-EB12462286AC}" srcOrd="0" destOrd="0" presId="urn:microsoft.com/office/officeart/2005/8/layout/orgChart1"/>
    <dgm:cxn modelId="{F526C97D-556B-4CA8-8A15-B2A55B441D3F}" type="presParOf" srcId="{C3A70B01-E4C0-40A2-AE8E-5BDC90C6F2C4}" destId="{0F7E32B1-B07F-4860-AFDD-B25E973F314E}" srcOrd="1" destOrd="0" presId="urn:microsoft.com/office/officeart/2005/8/layout/orgChart1"/>
    <dgm:cxn modelId="{3DE319F0-B99A-4FAE-9E78-1CEDEE4F26E8}" type="presParOf" srcId="{0F7E32B1-B07F-4860-AFDD-B25E973F314E}" destId="{4CCE0DC6-5956-4F19-9AA1-A942CCC081A5}" srcOrd="0" destOrd="0" presId="urn:microsoft.com/office/officeart/2005/8/layout/orgChart1"/>
    <dgm:cxn modelId="{7B1DEBD7-5A59-467A-9619-FE74F78E992D}" type="presParOf" srcId="{4CCE0DC6-5956-4F19-9AA1-A942CCC081A5}" destId="{BB2E168A-E805-443A-9406-CA39F331ED0B}" srcOrd="0" destOrd="0" presId="urn:microsoft.com/office/officeart/2005/8/layout/orgChart1"/>
    <dgm:cxn modelId="{85256ACF-6DE1-40EC-AEC0-9723EFA48594}" type="presParOf" srcId="{4CCE0DC6-5956-4F19-9AA1-A942CCC081A5}" destId="{9F5375A7-20FE-42AE-BEBA-46A233F720DC}" srcOrd="1" destOrd="0" presId="urn:microsoft.com/office/officeart/2005/8/layout/orgChart1"/>
    <dgm:cxn modelId="{8556F3C1-0DF6-40B2-BBCC-B63C00142F5F}" type="presParOf" srcId="{0F7E32B1-B07F-4860-AFDD-B25E973F314E}" destId="{D1B8B2BF-0A08-4D9B-B85F-FB0B7505FF84}" srcOrd="1" destOrd="0" presId="urn:microsoft.com/office/officeart/2005/8/layout/orgChart1"/>
    <dgm:cxn modelId="{CDF3125C-A1AA-4D97-ADF6-F1448DCED3A7}" type="presParOf" srcId="{0F7E32B1-B07F-4860-AFDD-B25E973F314E}" destId="{475A7F58-4FC1-4EE6-9D45-BCFF9ED98BA9}" srcOrd="2" destOrd="0" presId="urn:microsoft.com/office/officeart/2005/8/layout/orgChart1"/>
    <dgm:cxn modelId="{A7D2599D-9430-4949-8185-3E7B8FD84238}" type="presParOf" srcId="{C3A70B01-E4C0-40A2-AE8E-5BDC90C6F2C4}" destId="{D467D76F-87C6-4450-A340-CCE471C64940}" srcOrd="2" destOrd="0" presId="urn:microsoft.com/office/officeart/2005/8/layout/orgChart1"/>
    <dgm:cxn modelId="{FFA18241-771F-418B-87D0-D0C8ACC2BA79}" type="presParOf" srcId="{C3A70B01-E4C0-40A2-AE8E-5BDC90C6F2C4}" destId="{105B5D1D-87BF-49A9-8973-27905C7C31EF}" srcOrd="3" destOrd="0" presId="urn:microsoft.com/office/officeart/2005/8/layout/orgChart1"/>
    <dgm:cxn modelId="{0AF5E90B-E3D6-4E6F-9994-A883F88095AF}" type="presParOf" srcId="{105B5D1D-87BF-49A9-8973-27905C7C31EF}" destId="{A76420B1-37F2-49CA-B825-E9C17F4785AF}" srcOrd="0" destOrd="0" presId="urn:microsoft.com/office/officeart/2005/8/layout/orgChart1"/>
    <dgm:cxn modelId="{6FEEC587-6CE9-4975-813D-8C3D537B8B82}" type="presParOf" srcId="{A76420B1-37F2-49CA-B825-E9C17F4785AF}" destId="{8E2DD3EF-4FA5-4B96-B3AB-69A8E20D4465}" srcOrd="0" destOrd="0" presId="urn:microsoft.com/office/officeart/2005/8/layout/orgChart1"/>
    <dgm:cxn modelId="{C4A5EB54-08FC-4F50-B959-551125DDFC87}" type="presParOf" srcId="{A76420B1-37F2-49CA-B825-E9C17F4785AF}" destId="{A4E8D425-1F5E-438C-B2C6-CC2F8A82BCB6}" srcOrd="1" destOrd="0" presId="urn:microsoft.com/office/officeart/2005/8/layout/orgChart1"/>
    <dgm:cxn modelId="{3E256F77-76C2-487F-9E89-0B094C78EA4D}" type="presParOf" srcId="{105B5D1D-87BF-49A9-8973-27905C7C31EF}" destId="{75914370-0CB7-4BD9-9F74-65386F6DD23D}" srcOrd="1" destOrd="0" presId="urn:microsoft.com/office/officeart/2005/8/layout/orgChart1"/>
    <dgm:cxn modelId="{02F035DB-46C3-488E-A0F0-B7818DA9F39E}" type="presParOf" srcId="{105B5D1D-87BF-49A9-8973-27905C7C31EF}" destId="{4A14537A-A93B-4D93-9E2E-F9F3617D1376}" srcOrd="2" destOrd="0" presId="urn:microsoft.com/office/officeart/2005/8/layout/orgChart1"/>
    <dgm:cxn modelId="{BF14FF1C-5044-4157-ABFA-CD2C8A986DF7}" type="presParOf" srcId="{C3A70B01-E4C0-40A2-AE8E-5BDC90C6F2C4}" destId="{C24B9C1F-E70B-4F74-9D6E-36B783AE7A8D}" srcOrd="4" destOrd="0" presId="urn:microsoft.com/office/officeart/2005/8/layout/orgChart1"/>
    <dgm:cxn modelId="{57EA10D1-CCB4-48D1-AA7A-17E337CF9582}" type="presParOf" srcId="{C3A70B01-E4C0-40A2-AE8E-5BDC90C6F2C4}" destId="{2115D31C-B3E3-4FB2-A233-720566AD6E9D}" srcOrd="5" destOrd="0" presId="urn:microsoft.com/office/officeart/2005/8/layout/orgChart1"/>
    <dgm:cxn modelId="{A1B35221-92F6-404C-AFFE-50E8CFCFBD39}" type="presParOf" srcId="{2115D31C-B3E3-4FB2-A233-720566AD6E9D}" destId="{EBD818BF-2864-4448-AE7E-75752E261189}" srcOrd="0" destOrd="0" presId="urn:microsoft.com/office/officeart/2005/8/layout/orgChart1"/>
    <dgm:cxn modelId="{23D6BD43-052A-4217-9410-60451ADF8F00}" type="presParOf" srcId="{EBD818BF-2864-4448-AE7E-75752E261189}" destId="{15DACF9F-2B35-45C8-B3DB-52C46C9D62A2}" srcOrd="0" destOrd="0" presId="urn:microsoft.com/office/officeart/2005/8/layout/orgChart1"/>
    <dgm:cxn modelId="{19C78341-A13D-4304-98A7-E7BF67275586}" type="presParOf" srcId="{EBD818BF-2864-4448-AE7E-75752E261189}" destId="{81FC68D3-E95C-4696-ACEC-9052F1D3BBAB}" srcOrd="1" destOrd="0" presId="urn:microsoft.com/office/officeart/2005/8/layout/orgChart1"/>
    <dgm:cxn modelId="{DD8844CF-B22C-429E-A526-D549803E0447}" type="presParOf" srcId="{2115D31C-B3E3-4FB2-A233-720566AD6E9D}" destId="{A4EEB806-5E9E-4205-8EAA-B6212921FCCC}" srcOrd="1" destOrd="0" presId="urn:microsoft.com/office/officeart/2005/8/layout/orgChart1"/>
    <dgm:cxn modelId="{42A94860-B174-4E48-AB53-B963635B97C5}" type="presParOf" srcId="{2115D31C-B3E3-4FB2-A233-720566AD6E9D}" destId="{470A03A5-016E-46B8-96E9-91FA00B50DC4}" srcOrd="2" destOrd="0" presId="urn:microsoft.com/office/officeart/2005/8/layout/orgChart1"/>
    <dgm:cxn modelId="{F37E7E01-63C3-4A20-861C-2CD0FD0F1972}" type="presParOf" srcId="{06228AF9-D9B4-44FB-B671-0E5C7B510D65}" destId="{999D1732-C24D-4375-ABEB-90204C75EF42}"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6AF0B-3E56-4237-81CA-17C8BC46C147}">
      <dsp:nvSpPr>
        <dsp:cNvPr id="0" name=""/>
        <dsp:cNvSpPr/>
      </dsp:nvSpPr>
      <dsp:spPr>
        <a:xfrm>
          <a:off x="517923" y="0"/>
          <a:ext cx="5869804" cy="4746644"/>
        </a:xfrm>
        <a:prstGeom prst="rightArrow">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0AE2072-7ACF-42AD-B425-7DE99B43CF11}">
      <dsp:nvSpPr>
        <dsp:cNvPr id="0" name=""/>
        <dsp:cNvSpPr/>
      </dsp:nvSpPr>
      <dsp:spPr>
        <a:xfrm>
          <a:off x="7418" y="1423993"/>
          <a:ext cx="2222756" cy="1898657"/>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s-MX" sz="1700" b="1" kern="1200" dirty="0">
              <a:effectLst>
                <a:outerShdw blurRad="38100" dist="38100" dir="2700000" algn="tl">
                  <a:srgbClr val="000000">
                    <a:alpha val="43137"/>
                  </a:srgbClr>
                </a:outerShdw>
              </a:effectLst>
            </a:rPr>
            <a:t>PLANEACION</a:t>
          </a:r>
        </a:p>
        <a:p>
          <a:pPr marL="0" lvl="0" indent="0" algn="ctr" defTabSz="755650">
            <a:lnSpc>
              <a:spcPct val="90000"/>
            </a:lnSpc>
            <a:spcBef>
              <a:spcPct val="0"/>
            </a:spcBef>
            <a:spcAft>
              <a:spcPct val="35000"/>
            </a:spcAft>
            <a:buNone/>
          </a:pPr>
          <a:r>
            <a:rPr lang="es-MX" sz="1700" kern="1200" dirty="0"/>
            <a:t>Planeación General</a:t>
          </a:r>
        </a:p>
        <a:p>
          <a:pPr marL="0" lvl="0" indent="0" algn="ctr" defTabSz="755650">
            <a:lnSpc>
              <a:spcPct val="90000"/>
            </a:lnSpc>
            <a:spcBef>
              <a:spcPct val="0"/>
            </a:spcBef>
            <a:spcAft>
              <a:spcPct val="35000"/>
            </a:spcAft>
            <a:buNone/>
          </a:pPr>
          <a:r>
            <a:rPr lang="es-MX" sz="1700" kern="1200" dirty="0"/>
            <a:t>Inicio</a:t>
          </a:r>
        </a:p>
        <a:p>
          <a:pPr marL="0" lvl="0" indent="0" algn="ctr" defTabSz="755650">
            <a:lnSpc>
              <a:spcPct val="90000"/>
            </a:lnSpc>
            <a:spcBef>
              <a:spcPct val="0"/>
            </a:spcBef>
            <a:spcAft>
              <a:spcPct val="35000"/>
            </a:spcAft>
            <a:buNone/>
          </a:pPr>
          <a:r>
            <a:rPr lang="es-MX" sz="1700" kern="1200" dirty="0"/>
            <a:t>Planeación detallada</a:t>
          </a:r>
        </a:p>
      </dsp:txBody>
      <dsp:txXfrm>
        <a:off x="100103" y="1516678"/>
        <a:ext cx="2037386" cy="1713287"/>
      </dsp:txXfrm>
    </dsp:sp>
    <dsp:sp modelId="{6C0A0827-2458-4C71-84CA-C2231197323A}">
      <dsp:nvSpPr>
        <dsp:cNvPr id="0" name=""/>
        <dsp:cNvSpPr/>
      </dsp:nvSpPr>
      <dsp:spPr>
        <a:xfrm>
          <a:off x="2341447" y="1423993"/>
          <a:ext cx="2222756" cy="1898657"/>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s-MX" sz="1700" b="1" kern="1200" dirty="0">
              <a:effectLst>
                <a:outerShdw blurRad="38100" dist="38100" dir="2700000" algn="tl">
                  <a:srgbClr val="000000">
                    <a:alpha val="43137"/>
                  </a:srgbClr>
                </a:outerShdw>
              </a:effectLst>
            </a:rPr>
            <a:t>EJECUCION</a:t>
          </a:r>
        </a:p>
        <a:p>
          <a:pPr marL="0" lvl="0" indent="0" algn="ctr" defTabSz="755650">
            <a:lnSpc>
              <a:spcPct val="90000"/>
            </a:lnSpc>
            <a:spcBef>
              <a:spcPct val="0"/>
            </a:spcBef>
            <a:spcAft>
              <a:spcPct val="35000"/>
            </a:spcAft>
            <a:buNone/>
          </a:pPr>
          <a:r>
            <a:rPr lang="es-MX" sz="1700" kern="1200" dirty="0"/>
            <a:t>Ejecución de la Auditoría</a:t>
          </a:r>
        </a:p>
      </dsp:txBody>
      <dsp:txXfrm>
        <a:off x="2434132" y="1516678"/>
        <a:ext cx="2037386" cy="1713287"/>
      </dsp:txXfrm>
    </dsp:sp>
    <dsp:sp modelId="{C6CBAF6D-5759-4C07-BAC8-C89A1B6388A9}">
      <dsp:nvSpPr>
        <dsp:cNvPr id="0" name=""/>
        <dsp:cNvSpPr/>
      </dsp:nvSpPr>
      <dsp:spPr>
        <a:xfrm>
          <a:off x="4675477" y="1423993"/>
          <a:ext cx="2222756" cy="1898657"/>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s-MX" sz="1700" b="1" kern="1200" dirty="0">
              <a:solidFill>
                <a:schemeClr val="accent6">
                  <a:lumMod val="50000"/>
                </a:schemeClr>
              </a:solidFill>
              <a:effectLst>
                <a:outerShdw blurRad="38100" dist="38100" dir="2700000" algn="tl">
                  <a:srgbClr val="000000">
                    <a:alpha val="43137"/>
                  </a:srgbClr>
                </a:outerShdw>
              </a:effectLst>
            </a:rPr>
            <a:t>INFORME</a:t>
          </a:r>
        </a:p>
        <a:p>
          <a:pPr marL="0" lvl="0" indent="0" algn="ctr" defTabSz="755650">
            <a:lnSpc>
              <a:spcPct val="90000"/>
            </a:lnSpc>
            <a:spcBef>
              <a:spcPct val="0"/>
            </a:spcBef>
            <a:spcAft>
              <a:spcPct val="35000"/>
            </a:spcAft>
            <a:buNone/>
          </a:pPr>
          <a:r>
            <a:rPr lang="es-MX" sz="1700" kern="1200" dirty="0">
              <a:solidFill>
                <a:schemeClr val="accent6">
                  <a:lumMod val="50000"/>
                </a:schemeClr>
              </a:solidFill>
            </a:rPr>
            <a:t>Elaboración del Informe de Auditoría</a:t>
          </a:r>
        </a:p>
      </dsp:txBody>
      <dsp:txXfrm>
        <a:off x="4768162" y="1516678"/>
        <a:ext cx="2037386" cy="1713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D86FE-DCB3-489C-AB17-3ADA1E495B3F}">
      <dsp:nvSpPr>
        <dsp:cNvPr id="0" name=""/>
        <dsp:cNvSpPr/>
      </dsp:nvSpPr>
      <dsp:spPr>
        <a:xfrm rot="10800000">
          <a:off x="1000118" y="1009"/>
          <a:ext cx="6647789" cy="1274855"/>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176" tIns="68580" rIns="128016" bIns="68580" numCol="1" spcCol="1270" anchor="ctr" anchorCtr="0">
          <a:noAutofit/>
        </a:bodyPr>
        <a:lstStyle/>
        <a:p>
          <a:pPr marL="0" lvl="0" indent="0" algn="just" defTabSz="800100">
            <a:lnSpc>
              <a:spcPct val="90000"/>
            </a:lnSpc>
            <a:spcBef>
              <a:spcPct val="0"/>
            </a:spcBef>
            <a:spcAft>
              <a:spcPct val="35000"/>
            </a:spcAft>
            <a:buNone/>
          </a:pPr>
          <a:r>
            <a:rPr lang="es-MX" sz="1800" kern="1200" dirty="0">
              <a:latin typeface="+mn-lt"/>
              <a:cs typeface="Tahoma" pitchFamily="34" charset="0"/>
            </a:rPr>
            <a:t>Comprender las actividades que va a auditar a través del conocimiento que adquirirá por medio de la </a:t>
          </a:r>
          <a:r>
            <a:rPr lang="es-MX" sz="1800" u="sng" kern="1200" dirty="0">
              <a:latin typeface="+mn-lt"/>
              <a:cs typeface="Tahoma" pitchFamily="34" charset="0"/>
            </a:rPr>
            <a:t>investigación y observación </a:t>
          </a:r>
          <a:r>
            <a:rPr lang="es-MX" sz="1800" kern="1200" dirty="0">
              <a:latin typeface="+mn-lt"/>
              <a:cs typeface="Tahoma" pitchFamily="34" charset="0"/>
            </a:rPr>
            <a:t>que efectúe al planear la auditoría.</a:t>
          </a:r>
          <a:endParaRPr lang="es-MX" sz="1800" kern="1200" dirty="0">
            <a:latin typeface="+mn-lt"/>
          </a:endParaRPr>
        </a:p>
      </dsp:txBody>
      <dsp:txXfrm rot="10800000">
        <a:off x="1318832" y="1009"/>
        <a:ext cx="6329075" cy="1274855"/>
      </dsp:txXfrm>
    </dsp:sp>
    <dsp:sp modelId="{A9B26343-1855-457A-9BF7-0A189E4A5F10}">
      <dsp:nvSpPr>
        <dsp:cNvPr id="0" name=""/>
        <dsp:cNvSpPr/>
      </dsp:nvSpPr>
      <dsp:spPr>
        <a:xfrm>
          <a:off x="313207" y="174612"/>
          <a:ext cx="868278" cy="927648"/>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41ADF21-0FCC-42B0-B60E-5DCBADF4FBC8}">
      <dsp:nvSpPr>
        <dsp:cNvPr id="0" name=""/>
        <dsp:cNvSpPr/>
      </dsp:nvSpPr>
      <dsp:spPr>
        <a:xfrm rot="10800000">
          <a:off x="1000118" y="1613391"/>
          <a:ext cx="6647789" cy="1274855"/>
        </a:xfrm>
        <a:prstGeom prst="homePlate">
          <a:avLst/>
        </a:prstGeom>
        <a:gradFill rotWithShape="0">
          <a:gsLst>
            <a:gs pos="0">
              <a:schemeClr val="accent5">
                <a:hueOff val="-359566"/>
                <a:satOff val="67084"/>
                <a:lumOff val="-9608"/>
                <a:alphaOff val="0"/>
                <a:shade val="51000"/>
                <a:satMod val="130000"/>
              </a:schemeClr>
            </a:gs>
            <a:gs pos="80000">
              <a:schemeClr val="accent5">
                <a:hueOff val="-359566"/>
                <a:satOff val="67084"/>
                <a:lumOff val="-9608"/>
                <a:alphaOff val="0"/>
                <a:shade val="93000"/>
                <a:satMod val="130000"/>
              </a:schemeClr>
            </a:gs>
            <a:gs pos="100000">
              <a:schemeClr val="accent5">
                <a:hueOff val="-359566"/>
                <a:satOff val="67084"/>
                <a:lumOff val="-96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176" tIns="64770" rIns="120904" bIns="64770" numCol="1" spcCol="1270" anchor="ctr" anchorCtr="0">
          <a:noAutofit/>
        </a:bodyPr>
        <a:lstStyle/>
        <a:p>
          <a:pPr marL="0" lvl="0" indent="0" algn="just" defTabSz="755650">
            <a:lnSpc>
              <a:spcPct val="90000"/>
            </a:lnSpc>
            <a:spcBef>
              <a:spcPct val="0"/>
            </a:spcBef>
            <a:spcAft>
              <a:spcPct val="35000"/>
            </a:spcAft>
            <a:buNone/>
          </a:pPr>
          <a:r>
            <a:rPr lang="es-MX" sz="1700" kern="1200" dirty="0">
              <a:latin typeface="+mn-lt"/>
              <a:cs typeface="Tahoma" pitchFamily="34" charset="0"/>
            </a:rPr>
            <a:t>Tomar en cuenta las necesidades de los usuarios potenciales del informe de auditoría ya que las consideraciones de calidad y cantidad son factores esenciales para determinar la importancia.</a:t>
          </a:r>
          <a:endParaRPr lang="es-MX" sz="1700" kern="1200" dirty="0">
            <a:latin typeface="+mn-lt"/>
          </a:endParaRPr>
        </a:p>
      </dsp:txBody>
      <dsp:txXfrm rot="10800000">
        <a:off x="1318832" y="1613391"/>
        <a:ext cx="6329075" cy="1274855"/>
      </dsp:txXfrm>
    </dsp:sp>
    <dsp:sp modelId="{82F29E70-C085-4815-8751-7C622B5AA605}">
      <dsp:nvSpPr>
        <dsp:cNvPr id="0" name=""/>
        <dsp:cNvSpPr/>
      </dsp:nvSpPr>
      <dsp:spPr>
        <a:xfrm>
          <a:off x="313207" y="1786994"/>
          <a:ext cx="868278" cy="927648"/>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B9C1F-E70B-4F74-9D6E-36B783AE7A8D}">
      <dsp:nvSpPr>
        <dsp:cNvPr id="0" name=""/>
        <dsp:cNvSpPr/>
      </dsp:nvSpPr>
      <dsp:spPr>
        <a:xfrm>
          <a:off x="720724" y="449780"/>
          <a:ext cx="509918" cy="91440"/>
        </a:xfrm>
        <a:custGeom>
          <a:avLst/>
          <a:gdLst/>
          <a:ahLst/>
          <a:cxnLst/>
          <a:rect l="0" t="0" r="0" b="0"/>
          <a:pathLst>
            <a:path>
              <a:moveTo>
                <a:pt x="0" y="45720"/>
              </a:moveTo>
              <a:lnTo>
                <a:pt x="0" y="89969"/>
              </a:lnTo>
              <a:lnTo>
                <a:pt x="509918" y="89969"/>
              </a:lnTo>
              <a:lnTo>
                <a:pt x="509918" y="1342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7D76F-87C6-4450-A340-CCE471C64940}">
      <dsp:nvSpPr>
        <dsp:cNvPr id="0" name=""/>
        <dsp:cNvSpPr/>
      </dsp:nvSpPr>
      <dsp:spPr>
        <a:xfrm>
          <a:off x="675004" y="449780"/>
          <a:ext cx="91440" cy="91440"/>
        </a:xfrm>
        <a:custGeom>
          <a:avLst/>
          <a:gdLst/>
          <a:ahLst/>
          <a:cxnLst/>
          <a:rect l="0" t="0" r="0" b="0"/>
          <a:pathLst>
            <a:path>
              <a:moveTo>
                <a:pt x="45720" y="45720"/>
              </a:moveTo>
              <a:lnTo>
                <a:pt x="45720" y="1342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BAB5F-3A6B-4339-9B00-EB12462286AC}">
      <dsp:nvSpPr>
        <dsp:cNvPr id="0" name=""/>
        <dsp:cNvSpPr/>
      </dsp:nvSpPr>
      <dsp:spPr>
        <a:xfrm>
          <a:off x="210806" y="449780"/>
          <a:ext cx="509918" cy="91440"/>
        </a:xfrm>
        <a:custGeom>
          <a:avLst/>
          <a:gdLst/>
          <a:ahLst/>
          <a:cxnLst/>
          <a:rect l="0" t="0" r="0" b="0"/>
          <a:pathLst>
            <a:path>
              <a:moveTo>
                <a:pt x="509918" y="45720"/>
              </a:moveTo>
              <a:lnTo>
                <a:pt x="509918" y="89969"/>
              </a:lnTo>
              <a:lnTo>
                <a:pt x="0" y="89969"/>
              </a:lnTo>
              <a:lnTo>
                <a:pt x="0" y="1342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E0C971-EBAF-40EE-AB35-CC290CB86152}">
      <dsp:nvSpPr>
        <dsp:cNvPr id="0" name=""/>
        <dsp:cNvSpPr/>
      </dsp:nvSpPr>
      <dsp:spPr>
        <a:xfrm>
          <a:off x="510014" y="284790"/>
          <a:ext cx="421420" cy="2107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300" b="0" i="0" u="none" strike="noStrike" kern="1200" cap="none" normalizeH="0" baseline="0">
            <a:ln>
              <a:noFill/>
            </a:ln>
            <a:solidFill>
              <a:schemeClr val="tx1"/>
            </a:solidFill>
            <a:effectLst/>
            <a:latin typeface="Times New Roman" pitchFamily="18" charset="0"/>
          </a:endParaRPr>
        </a:p>
      </dsp:txBody>
      <dsp:txXfrm>
        <a:off x="510014" y="284790"/>
        <a:ext cx="421420" cy="210710"/>
      </dsp:txXfrm>
    </dsp:sp>
    <dsp:sp modelId="{BB2E168A-E805-443A-9406-CA39F331ED0B}">
      <dsp:nvSpPr>
        <dsp:cNvPr id="0" name=""/>
        <dsp:cNvSpPr/>
      </dsp:nvSpPr>
      <dsp:spPr>
        <a:xfrm>
          <a:off x="96" y="583999"/>
          <a:ext cx="421420" cy="2107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300" b="0" i="0" u="none" strike="noStrike" kern="1200" cap="none" normalizeH="0" baseline="0">
            <a:ln>
              <a:noFill/>
            </a:ln>
            <a:solidFill>
              <a:schemeClr val="tx1"/>
            </a:solidFill>
            <a:effectLst/>
            <a:latin typeface="Times New Roman" pitchFamily="18" charset="0"/>
          </a:endParaRPr>
        </a:p>
      </dsp:txBody>
      <dsp:txXfrm>
        <a:off x="96" y="583999"/>
        <a:ext cx="421420" cy="210710"/>
      </dsp:txXfrm>
    </dsp:sp>
    <dsp:sp modelId="{8E2DD3EF-4FA5-4B96-B3AB-69A8E20D4465}">
      <dsp:nvSpPr>
        <dsp:cNvPr id="0" name=""/>
        <dsp:cNvSpPr/>
      </dsp:nvSpPr>
      <dsp:spPr>
        <a:xfrm>
          <a:off x="510014" y="583999"/>
          <a:ext cx="421420" cy="2107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300" b="0" i="0" u="none" strike="noStrike" kern="1200" cap="none" normalizeH="0" baseline="0">
            <a:ln>
              <a:noFill/>
            </a:ln>
            <a:solidFill>
              <a:schemeClr val="tx1"/>
            </a:solidFill>
            <a:effectLst/>
            <a:latin typeface="Times New Roman" pitchFamily="18" charset="0"/>
          </a:endParaRPr>
        </a:p>
      </dsp:txBody>
      <dsp:txXfrm>
        <a:off x="510014" y="583999"/>
        <a:ext cx="421420" cy="210710"/>
      </dsp:txXfrm>
    </dsp:sp>
    <dsp:sp modelId="{15DACF9F-2B35-45C8-B3DB-52C46C9D62A2}">
      <dsp:nvSpPr>
        <dsp:cNvPr id="0" name=""/>
        <dsp:cNvSpPr/>
      </dsp:nvSpPr>
      <dsp:spPr>
        <a:xfrm>
          <a:off x="1019933" y="583999"/>
          <a:ext cx="421420" cy="2107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300" b="0" i="0" u="none" strike="noStrike" kern="1200" cap="none" normalizeH="0" baseline="0">
            <a:ln>
              <a:noFill/>
            </a:ln>
            <a:solidFill>
              <a:schemeClr val="tx1"/>
            </a:solidFill>
            <a:effectLst/>
            <a:latin typeface="Times New Roman" pitchFamily="18" charset="0"/>
          </a:endParaRPr>
        </a:p>
      </dsp:txBody>
      <dsp:txXfrm>
        <a:off x="1019933" y="583999"/>
        <a:ext cx="421420" cy="2107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7411" name="Rectangle 3"/>
          <p:cNvSpPr>
            <a:spLocks noGrp="1" noChangeArrowheads="1"/>
          </p:cNvSpPr>
          <p:nvPr>
            <p:ph type="dt" sz="quarter" idx="1"/>
          </p:nvPr>
        </p:nvSpPr>
        <p:spPr bwMode="auto">
          <a:xfrm>
            <a:off x="4024313" y="0"/>
            <a:ext cx="3078162"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7412" name="Rectangle 4"/>
          <p:cNvSpPr>
            <a:spLocks noGrp="1" noChangeArrowheads="1"/>
          </p:cNvSpPr>
          <p:nvPr>
            <p:ph type="ftr" sz="quarter" idx="2"/>
          </p:nvPr>
        </p:nvSpPr>
        <p:spPr bwMode="auto">
          <a:xfrm>
            <a:off x="0" y="8542338"/>
            <a:ext cx="3078163"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7413" name="Rectangle 5"/>
          <p:cNvSpPr>
            <a:spLocks noGrp="1" noChangeArrowheads="1"/>
          </p:cNvSpPr>
          <p:nvPr>
            <p:ph type="sldNum" sz="quarter" idx="3"/>
          </p:nvPr>
        </p:nvSpPr>
        <p:spPr bwMode="auto">
          <a:xfrm>
            <a:off x="4024313" y="8542338"/>
            <a:ext cx="3078162"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DEA9EB89-80FF-4FC2-872C-743F54209BF6}" type="slidenum">
              <a:rPr lang="en-US"/>
              <a:pPr/>
              <a:t>‹Nº›</a:t>
            </a:fld>
            <a:endParaRPr lang="en-US"/>
          </a:p>
        </p:txBody>
      </p:sp>
    </p:spTree>
    <p:extLst>
      <p:ext uri="{BB962C8B-B14F-4D97-AF65-F5344CB8AC3E}">
        <p14:creationId xmlns:p14="http://schemas.microsoft.com/office/powerpoint/2010/main" val="3961828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5363" name="Rectangle 3"/>
          <p:cNvSpPr>
            <a:spLocks noGrp="1" noChangeArrowheads="1"/>
          </p:cNvSpPr>
          <p:nvPr>
            <p:ph type="dt" idx="1"/>
          </p:nvPr>
        </p:nvSpPr>
        <p:spPr bwMode="auto">
          <a:xfrm>
            <a:off x="4024313" y="0"/>
            <a:ext cx="3078162"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5364" name="Rectangle 4"/>
          <p:cNvSpPr>
            <a:spLocks noGrp="1" noRot="1" noChangeAspect="1" noChangeArrowheads="1" noTextEdit="1"/>
          </p:cNvSpPr>
          <p:nvPr>
            <p:ph type="sldImg" idx="2"/>
          </p:nvPr>
        </p:nvSpPr>
        <p:spPr bwMode="auto">
          <a:xfrm>
            <a:off x="1303338" y="674688"/>
            <a:ext cx="4495800" cy="33718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947738" y="4270375"/>
            <a:ext cx="5207000" cy="40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ftr" sz="quarter" idx="4"/>
          </p:nvPr>
        </p:nvSpPr>
        <p:spPr bwMode="auto">
          <a:xfrm>
            <a:off x="0" y="8542338"/>
            <a:ext cx="3078163"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5367" name="Rectangle 7"/>
          <p:cNvSpPr>
            <a:spLocks noGrp="1" noChangeArrowheads="1"/>
          </p:cNvSpPr>
          <p:nvPr>
            <p:ph type="sldNum" sz="quarter" idx="5"/>
          </p:nvPr>
        </p:nvSpPr>
        <p:spPr bwMode="auto">
          <a:xfrm>
            <a:off x="4024313" y="8542338"/>
            <a:ext cx="3078162"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1B5D26A9-D66C-4E26-85AE-2918BBFFAE06}" type="slidenum">
              <a:rPr lang="en-US"/>
              <a:pPr/>
              <a:t>‹Nº›</a:t>
            </a:fld>
            <a:endParaRPr lang="en-US"/>
          </a:p>
        </p:txBody>
      </p:sp>
    </p:spTree>
    <p:extLst>
      <p:ext uri="{BB962C8B-B14F-4D97-AF65-F5344CB8AC3E}">
        <p14:creationId xmlns:p14="http://schemas.microsoft.com/office/powerpoint/2010/main" val="1159768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86504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748936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86906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151609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867311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741758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467159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362487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576831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346562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18785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67150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991267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498468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096172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838948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558749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351648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831273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282573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351160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6374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614236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349517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35698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55650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089098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960397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178366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384592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889507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54490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017003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777902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631595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144867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749180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510453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0851791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2608110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176647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3634903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1995182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70242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599078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2830511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1281188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2772275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1793384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4136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664205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0653943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3816284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7705328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212183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5528609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4030439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4020514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6185324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846380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7595004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929309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7444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621456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426014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533400" y="609600"/>
            <a:ext cx="7924800" cy="1143000"/>
          </a:xfrm>
        </p:spPr>
        <p:txBody>
          <a:bodyPr/>
          <a:lstStyle>
            <a:lvl1pPr>
              <a:defRPr sz="4400"/>
            </a:lvl1pPr>
          </a:lstStyle>
          <a:p>
            <a:pPr lvl="0"/>
            <a:r>
              <a:rPr lang="es-ES" noProof="0"/>
              <a:t>Haga clic para modificar el estilo de título del patrón</a:t>
            </a:r>
            <a:endParaRPr lang="en-US" noProof="0"/>
          </a:p>
        </p:txBody>
      </p:sp>
      <p:sp>
        <p:nvSpPr>
          <p:cNvPr id="100355" name="Rectangle 3"/>
          <p:cNvSpPr>
            <a:spLocks noGrp="1" noChangeArrowheads="1"/>
          </p:cNvSpPr>
          <p:nvPr>
            <p:ph type="subTitle" idx="1"/>
          </p:nvPr>
        </p:nvSpPr>
        <p:spPr>
          <a:xfrm>
            <a:off x="1371600" y="1981200"/>
            <a:ext cx="6400800" cy="609600"/>
          </a:xfrm>
        </p:spPr>
        <p:txBody>
          <a:bodyPr/>
          <a:lstStyle>
            <a:lvl1pPr marL="0" indent="0" algn="ctr">
              <a:buFontTx/>
              <a:buNone/>
              <a:defRPr/>
            </a:lvl1pPr>
          </a:lstStyle>
          <a:p>
            <a:pPr lvl="0"/>
            <a:r>
              <a:rPr lang="es-ES" noProof="0"/>
              <a:t>Haga clic para modificar el estilo de subtítulo del patrón</a:t>
            </a:r>
            <a:endParaRPr lang="en-US" noProof="0"/>
          </a:p>
        </p:txBody>
      </p:sp>
      <p:sp>
        <p:nvSpPr>
          <p:cNvPr id="100356" name="Rectangle 4"/>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595841"/>
                </a:solidFill>
              </a:defRPr>
            </a:lvl1pPr>
          </a:lstStyle>
          <a:p>
            <a:fld id="{4D8070C4-2D7D-4775-9A37-509B8EEEAD09}" type="datetime1">
              <a:rPr lang="en-US"/>
              <a:pPr/>
              <a:t>11/1/2022</a:t>
            </a:fld>
            <a:endParaRPr lang="en-US"/>
          </a:p>
        </p:txBody>
      </p:sp>
      <p:sp>
        <p:nvSpPr>
          <p:cNvPr id="100357" name="Rectangle 5"/>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595841"/>
                </a:solidFill>
              </a:defRPr>
            </a:lvl1pPr>
          </a:lstStyle>
          <a:p>
            <a:r>
              <a:rPr lang="en-US"/>
              <a:t>[Nombre del proyecto]</a:t>
            </a:r>
          </a:p>
        </p:txBody>
      </p:sp>
      <p:sp>
        <p:nvSpPr>
          <p:cNvPr id="100358" name="Rectangle 6"/>
          <p:cNvSpPr>
            <a:spLocks noGrp="1" noChangeArrowheads="1"/>
          </p:cNvSpPr>
          <p:nvPr>
            <p:ph type="sldNum" sz="quarter" idx="4"/>
          </p:nvPr>
        </p:nvSpPr>
        <p:spPr/>
        <p:txBody>
          <a:bodyPr/>
          <a:lstStyle>
            <a:lvl1pPr>
              <a:defRPr/>
            </a:lvl1pPr>
          </a:lstStyle>
          <a:p>
            <a:fld id="{BE18B68A-570D-4928-A211-CD8BD8EBE528}"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Slide Number Placeholder 3"/>
          <p:cNvSpPr>
            <a:spLocks noGrp="1"/>
          </p:cNvSpPr>
          <p:nvPr>
            <p:ph type="sldNum" sz="quarter" idx="10"/>
          </p:nvPr>
        </p:nvSpPr>
        <p:spPr/>
        <p:txBody>
          <a:bodyPr/>
          <a:lstStyle>
            <a:lvl1pPr>
              <a:defRPr/>
            </a:lvl1pPr>
          </a:lstStyle>
          <a:p>
            <a:fld id="{068C059A-221D-46D3-B020-329FDEAF536F}" type="slidenum">
              <a:rPr lang="en-US"/>
              <a:pPr/>
              <a:t>‹Nº›</a:t>
            </a:fld>
            <a:endParaRPr lang="en-US"/>
          </a:p>
        </p:txBody>
      </p:sp>
    </p:spTree>
    <p:extLst>
      <p:ext uri="{BB962C8B-B14F-4D97-AF65-F5344CB8AC3E}">
        <p14:creationId xmlns:p14="http://schemas.microsoft.com/office/powerpoint/2010/main" val="83013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5867400"/>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304800" y="228600"/>
            <a:ext cx="6305550" cy="5867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Slide Number Placeholder 3"/>
          <p:cNvSpPr>
            <a:spLocks noGrp="1"/>
          </p:cNvSpPr>
          <p:nvPr>
            <p:ph type="sldNum" sz="quarter" idx="10"/>
          </p:nvPr>
        </p:nvSpPr>
        <p:spPr/>
        <p:txBody>
          <a:bodyPr/>
          <a:lstStyle>
            <a:lvl1pPr>
              <a:defRPr/>
            </a:lvl1pPr>
          </a:lstStyle>
          <a:p>
            <a:fld id="{6B972275-DE8A-41E3-843B-7BD74E5AAD39}" type="slidenum">
              <a:rPr lang="en-US"/>
              <a:pPr/>
              <a:t>‹Nº›</a:t>
            </a:fld>
            <a:endParaRPr lang="en-US"/>
          </a:p>
        </p:txBody>
      </p:sp>
    </p:spTree>
    <p:extLst>
      <p:ext uri="{BB962C8B-B14F-4D97-AF65-F5344CB8AC3E}">
        <p14:creationId xmlns:p14="http://schemas.microsoft.com/office/powerpoint/2010/main" val="8743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s-ES"/>
              <a:t>Haga clic para modificar el estilo de título del patrón</a:t>
            </a:r>
            <a:endParaRPr lang="en-US"/>
          </a:p>
        </p:txBody>
      </p:sp>
      <p:sp>
        <p:nvSpPr>
          <p:cNvPr id="3" name="Table Placeholder 2"/>
          <p:cNvSpPr>
            <a:spLocks noGrp="1"/>
          </p:cNvSpPr>
          <p:nvPr>
            <p:ph type="tbl" idx="1"/>
          </p:nvPr>
        </p:nvSpPr>
        <p:spPr>
          <a:xfrm>
            <a:off x="304800" y="1524000"/>
            <a:ext cx="8610600" cy="4572000"/>
          </a:xfrm>
        </p:spPr>
        <p:txBody>
          <a:bodyPr/>
          <a:lstStyle/>
          <a:p>
            <a:r>
              <a:rPr lang="es-ES"/>
              <a:t>Haga clic en el icono para agregar una tabla</a:t>
            </a:r>
            <a:endParaRPr lang="en-US"/>
          </a:p>
        </p:txBody>
      </p:sp>
      <p:sp>
        <p:nvSpPr>
          <p:cNvPr id="4" name="Slide Number Placeholder 3"/>
          <p:cNvSpPr>
            <a:spLocks noGrp="1"/>
          </p:cNvSpPr>
          <p:nvPr>
            <p:ph type="sldNum" sz="quarter" idx="10"/>
          </p:nvPr>
        </p:nvSpPr>
        <p:spPr>
          <a:xfrm>
            <a:off x="6553200" y="6248400"/>
            <a:ext cx="1905000" cy="457200"/>
          </a:xfrm>
        </p:spPr>
        <p:txBody>
          <a:bodyPr/>
          <a:lstStyle>
            <a:lvl1pPr>
              <a:defRPr/>
            </a:lvl1pPr>
          </a:lstStyle>
          <a:p>
            <a:fld id="{CE6F8004-828B-494E-8723-3962D72AA4BF}" type="slidenum">
              <a:rPr lang="en-US"/>
              <a:pPr/>
              <a:t>‹Nº›</a:t>
            </a:fld>
            <a:endParaRPr lang="en-US"/>
          </a:p>
        </p:txBody>
      </p:sp>
    </p:spTree>
    <p:extLst>
      <p:ext uri="{BB962C8B-B14F-4D97-AF65-F5344CB8AC3E}">
        <p14:creationId xmlns:p14="http://schemas.microsoft.com/office/powerpoint/2010/main" val="3707610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s-ES"/>
              <a:t>Haga clic para modificar el estilo de título del patrón</a:t>
            </a:r>
            <a:endParaRPr lang="en-US"/>
          </a:p>
        </p:txBody>
      </p:sp>
      <p:sp>
        <p:nvSpPr>
          <p:cNvPr id="3" name="Text Placeholder 2"/>
          <p:cNvSpPr>
            <a:spLocks noGrp="1"/>
          </p:cNvSpPr>
          <p:nvPr>
            <p:ph type="body" sz="half" idx="1"/>
          </p:nvPr>
        </p:nvSpPr>
        <p:spPr>
          <a:xfrm>
            <a:off x="304800" y="1524000"/>
            <a:ext cx="4229100" cy="457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86300" y="1524000"/>
            <a:ext cx="4229100" cy="457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Slide Number Placeholder 4"/>
          <p:cNvSpPr>
            <a:spLocks noGrp="1"/>
          </p:cNvSpPr>
          <p:nvPr>
            <p:ph type="sldNum" sz="quarter" idx="10"/>
          </p:nvPr>
        </p:nvSpPr>
        <p:spPr>
          <a:xfrm>
            <a:off x="6553200" y="6248400"/>
            <a:ext cx="1905000" cy="457200"/>
          </a:xfrm>
        </p:spPr>
        <p:txBody>
          <a:bodyPr/>
          <a:lstStyle>
            <a:lvl1pPr>
              <a:defRPr/>
            </a:lvl1pPr>
          </a:lstStyle>
          <a:p>
            <a:fld id="{D74EAD3C-C7B0-4324-AA99-4329E6134E83}" type="slidenum">
              <a:rPr lang="en-US"/>
              <a:pPr/>
              <a:t>‹Nº›</a:t>
            </a:fld>
            <a:endParaRPr lang="en-US"/>
          </a:p>
        </p:txBody>
      </p:sp>
    </p:spTree>
    <p:extLst>
      <p:ext uri="{BB962C8B-B14F-4D97-AF65-F5344CB8AC3E}">
        <p14:creationId xmlns:p14="http://schemas.microsoft.com/office/powerpoint/2010/main" val="222958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Slide Number Placeholder 3"/>
          <p:cNvSpPr>
            <a:spLocks noGrp="1"/>
          </p:cNvSpPr>
          <p:nvPr>
            <p:ph type="sldNum" sz="quarter" idx="10"/>
          </p:nvPr>
        </p:nvSpPr>
        <p:spPr/>
        <p:txBody>
          <a:bodyPr/>
          <a:lstStyle>
            <a:lvl1pPr>
              <a:defRPr/>
            </a:lvl1pPr>
          </a:lstStyle>
          <a:p>
            <a:fld id="{84881511-4BF2-412E-B21A-378D996333BB}" type="slidenum">
              <a:rPr lang="en-US"/>
              <a:pPr/>
              <a:t>‹Nº›</a:t>
            </a:fld>
            <a:endParaRPr lang="en-US"/>
          </a:p>
        </p:txBody>
      </p:sp>
    </p:spTree>
    <p:extLst>
      <p:ext uri="{BB962C8B-B14F-4D97-AF65-F5344CB8AC3E}">
        <p14:creationId xmlns:p14="http://schemas.microsoft.com/office/powerpoint/2010/main" val="341338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Slide Number Placeholder 3"/>
          <p:cNvSpPr>
            <a:spLocks noGrp="1"/>
          </p:cNvSpPr>
          <p:nvPr>
            <p:ph type="sldNum" sz="quarter" idx="10"/>
          </p:nvPr>
        </p:nvSpPr>
        <p:spPr/>
        <p:txBody>
          <a:bodyPr/>
          <a:lstStyle>
            <a:lvl1pPr>
              <a:defRPr/>
            </a:lvl1pPr>
          </a:lstStyle>
          <a:p>
            <a:fld id="{397B3A83-E562-45EA-AEFB-6DCAE6FBC48A}" type="slidenum">
              <a:rPr lang="en-US"/>
              <a:pPr/>
              <a:t>‹Nº›</a:t>
            </a:fld>
            <a:endParaRPr lang="en-US"/>
          </a:p>
        </p:txBody>
      </p:sp>
    </p:spTree>
    <p:extLst>
      <p:ext uri="{BB962C8B-B14F-4D97-AF65-F5344CB8AC3E}">
        <p14:creationId xmlns:p14="http://schemas.microsoft.com/office/powerpoint/2010/main" val="378922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304800" y="1524000"/>
            <a:ext cx="4229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86300" y="1524000"/>
            <a:ext cx="4229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Slide Number Placeholder 4"/>
          <p:cNvSpPr>
            <a:spLocks noGrp="1"/>
          </p:cNvSpPr>
          <p:nvPr>
            <p:ph type="sldNum" sz="quarter" idx="10"/>
          </p:nvPr>
        </p:nvSpPr>
        <p:spPr/>
        <p:txBody>
          <a:bodyPr/>
          <a:lstStyle>
            <a:lvl1pPr>
              <a:defRPr/>
            </a:lvl1pPr>
          </a:lstStyle>
          <a:p>
            <a:fld id="{12919987-BAC0-4757-B615-CE197BF918D8}" type="slidenum">
              <a:rPr lang="en-US"/>
              <a:pPr/>
              <a:t>‹Nº›</a:t>
            </a:fld>
            <a:endParaRPr lang="en-US"/>
          </a:p>
        </p:txBody>
      </p:sp>
    </p:spTree>
    <p:extLst>
      <p:ext uri="{BB962C8B-B14F-4D97-AF65-F5344CB8AC3E}">
        <p14:creationId xmlns:p14="http://schemas.microsoft.com/office/powerpoint/2010/main" val="145135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Slide Number Placeholder 6"/>
          <p:cNvSpPr>
            <a:spLocks noGrp="1"/>
          </p:cNvSpPr>
          <p:nvPr>
            <p:ph type="sldNum" sz="quarter" idx="10"/>
          </p:nvPr>
        </p:nvSpPr>
        <p:spPr/>
        <p:txBody>
          <a:bodyPr/>
          <a:lstStyle>
            <a:lvl1pPr>
              <a:defRPr/>
            </a:lvl1pPr>
          </a:lstStyle>
          <a:p>
            <a:fld id="{9175AE1C-1E28-4483-B1C5-0B2435EDAF9C}" type="slidenum">
              <a:rPr lang="en-US"/>
              <a:pPr/>
              <a:t>‹Nº›</a:t>
            </a:fld>
            <a:endParaRPr lang="en-US"/>
          </a:p>
        </p:txBody>
      </p:sp>
    </p:spTree>
    <p:extLst>
      <p:ext uri="{BB962C8B-B14F-4D97-AF65-F5344CB8AC3E}">
        <p14:creationId xmlns:p14="http://schemas.microsoft.com/office/powerpoint/2010/main" val="133238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Slide Number Placeholder 2"/>
          <p:cNvSpPr>
            <a:spLocks noGrp="1"/>
          </p:cNvSpPr>
          <p:nvPr>
            <p:ph type="sldNum" sz="quarter" idx="10"/>
          </p:nvPr>
        </p:nvSpPr>
        <p:spPr/>
        <p:txBody>
          <a:bodyPr/>
          <a:lstStyle>
            <a:lvl1pPr>
              <a:defRPr/>
            </a:lvl1pPr>
          </a:lstStyle>
          <a:p>
            <a:fld id="{A1B7C3A5-C8DF-4901-B3C7-24915D97CD88}" type="slidenum">
              <a:rPr lang="en-US"/>
              <a:pPr/>
              <a:t>‹Nº›</a:t>
            </a:fld>
            <a:endParaRPr lang="en-US"/>
          </a:p>
        </p:txBody>
      </p:sp>
    </p:spTree>
    <p:extLst>
      <p:ext uri="{BB962C8B-B14F-4D97-AF65-F5344CB8AC3E}">
        <p14:creationId xmlns:p14="http://schemas.microsoft.com/office/powerpoint/2010/main" val="76219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77476FF-E89D-42FC-A3D3-2B6EAEE8450D}" type="slidenum">
              <a:rPr lang="en-US"/>
              <a:pPr/>
              <a:t>‹Nº›</a:t>
            </a:fld>
            <a:endParaRPr lang="en-US"/>
          </a:p>
        </p:txBody>
      </p:sp>
    </p:spTree>
    <p:extLst>
      <p:ext uri="{BB962C8B-B14F-4D97-AF65-F5344CB8AC3E}">
        <p14:creationId xmlns:p14="http://schemas.microsoft.com/office/powerpoint/2010/main" val="385697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Slide Number Placeholder 4"/>
          <p:cNvSpPr>
            <a:spLocks noGrp="1"/>
          </p:cNvSpPr>
          <p:nvPr>
            <p:ph type="sldNum" sz="quarter" idx="10"/>
          </p:nvPr>
        </p:nvSpPr>
        <p:spPr/>
        <p:txBody>
          <a:bodyPr/>
          <a:lstStyle>
            <a:lvl1pPr>
              <a:defRPr/>
            </a:lvl1pPr>
          </a:lstStyle>
          <a:p>
            <a:fld id="{7AB9E63A-34E2-409A-A456-AB74EE8C9C9C}" type="slidenum">
              <a:rPr lang="en-US"/>
              <a:pPr/>
              <a:t>‹Nº›</a:t>
            </a:fld>
            <a:endParaRPr lang="en-US"/>
          </a:p>
        </p:txBody>
      </p:sp>
    </p:spTree>
    <p:extLst>
      <p:ext uri="{BB962C8B-B14F-4D97-AF65-F5344CB8AC3E}">
        <p14:creationId xmlns:p14="http://schemas.microsoft.com/office/powerpoint/2010/main" val="333080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Slide Number Placeholder 4"/>
          <p:cNvSpPr>
            <a:spLocks noGrp="1"/>
          </p:cNvSpPr>
          <p:nvPr>
            <p:ph type="sldNum" sz="quarter" idx="10"/>
          </p:nvPr>
        </p:nvSpPr>
        <p:spPr/>
        <p:txBody>
          <a:bodyPr/>
          <a:lstStyle>
            <a:lvl1pPr>
              <a:defRPr/>
            </a:lvl1pPr>
          </a:lstStyle>
          <a:p>
            <a:fld id="{C496D748-452C-4D45-B0C5-F28E57188AAE}" type="slidenum">
              <a:rPr lang="en-US"/>
              <a:pPr/>
              <a:t>‹Nº›</a:t>
            </a:fld>
            <a:endParaRPr lang="en-US"/>
          </a:p>
        </p:txBody>
      </p:sp>
    </p:spTree>
    <p:extLst>
      <p:ext uri="{BB962C8B-B14F-4D97-AF65-F5344CB8AC3E}">
        <p14:creationId xmlns:p14="http://schemas.microsoft.com/office/powerpoint/2010/main" val="110872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304800" y="228600"/>
            <a:ext cx="861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Haga clic para cambiar el estilo de título	</a:t>
            </a:r>
          </a:p>
        </p:txBody>
      </p:sp>
      <p:sp>
        <p:nvSpPr>
          <p:cNvPr id="99331" name="Rectangle 3"/>
          <p:cNvSpPr>
            <a:spLocks noGrp="1" noChangeArrowheads="1"/>
          </p:cNvSpPr>
          <p:nvPr>
            <p:ph type="body" idx="1"/>
          </p:nvPr>
        </p:nvSpPr>
        <p:spPr bwMode="auto">
          <a:xfrm>
            <a:off x="304800" y="1524000"/>
            <a:ext cx="8610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99335" name="Rectangle 7"/>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fld id="{8ED52DAC-906E-4B27-BBB8-49011ED94F6F}" type="datetime1">
              <a:rPr lang="en-US" sz="1400">
                <a:solidFill>
                  <a:srgbClr val="595841"/>
                </a:solidFill>
              </a:rPr>
              <a:pPr eaLnBrk="1" hangingPunct="1"/>
              <a:t>11/1/2022</a:t>
            </a:fld>
            <a:endParaRPr lang="en-US" sz="1400">
              <a:solidFill>
                <a:srgbClr val="595841"/>
              </a:solidFill>
            </a:endParaRPr>
          </a:p>
        </p:txBody>
      </p:sp>
      <p:sp>
        <p:nvSpPr>
          <p:cNvPr id="99336" name="Rectangle 8"/>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400">
                <a:solidFill>
                  <a:srgbClr val="595841"/>
                </a:solidFill>
              </a:rPr>
              <a:t>[Nombre del proyecto]</a:t>
            </a:r>
          </a:p>
        </p:txBody>
      </p:sp>
      <p:sp>
        <p:nvSpPr>
          <p:cNvPr id="99338" name="Rectangle 10"/>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595841"/>
                </a:solidFill>
              </a:defRPr>
            </a:lvl1pPr>
          </a:lstStyle>
          <a:p>
            <a:fld id="{7423B0B5-952C-4B71-A461-4B9C9A24DB25}" type="slidenum">
              <a:rPr lang="en-US"/>
              <a:pPr/>
              <a:t>‹Nº›</a:t>
            </a:fld>
            <a:endParaRPr lang="en-US"/>
          </a:p>
        </p:txBody>
      </p:sp>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ctr" rtl="0" eaLnBrk="1" fontAlgn="base" hangingPunct="1">
        <a:spcBef>
          <a:spcPct val="0"/>
        </a:spcBef>
        <a:spcAft>
          <a:spcPct val="0"/>
        </a:spcAft>
        <a:defRPr sz="40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p:titleStyle>
    <p:bodyStyle>
      <a:lvl1pPr marL="342900" indent="-342900" algn="l" rtl="0" eaLnBrk="1" fontAlgn="base" hangingPunct="1">
        <a:spcBef>
          <a:spcPct val="20000"/>
        </a:spcBef>
        <a:spcAft>
          <a:spcPct val="0"/>
        </a:spcAft>
        <a:buChar char="•"/>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mx/imgres?imgurl=http://www.sacle.net/engranes3.jpg&amp;imgrefurl=http://www.sacle.net/accesorios.htm&amp;h=248&amp;w=240&amp;sz=9&amp;hl=es&amp;start=2&amp;um=1&amp;tbnid=Wd3hpfx9VG8RaM:&amp;tbnh=111&amp;tbnw=107&amp;prev=/images?q=engranes&amp;ndsp=20&amp;svnum=10&amp;um=1&amp;hl=es&amp;sa=N"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images.google.com.mx/imgres?imgurl=http://www.ins.gob.pe/gxpfiles/ws001/content/image/source0000000013/IMA0000020000000297.jpg&amp;imgrefurl=http://www.ins.gob.pe/gxpsites/hgxpp001.aspx?2,1,264,O,S,0,,&amp;h=224&amp;w=300&amp;sz=16&amp;hl=es&amp;start=59&amp;tbnid=DbpzPC60TTAcAM:&amp;tbnh=87&amp;tbnw=116&amp;prev=/images?q=el+cuidado+de+computadoras&amp;start=40&amp;gbv=2&amp;ndsp=20&amp;svnum=10&amp;hl=es&amp;sa=N"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3.jpeg"/><Relationship Id="rId7" Type="http://schemas.openxmlformats.org/officeDocument/2006/relationships/oleObject" Target="../embeddings/oleObject2.bin"/><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5.wmf"/><Relationship Id="rId5" Type="http://schemas.openxmlformats.org/officeDocument/2006/relationships/oleObject" Target="../embeddings/oleObject1.bin"/><Relationship Id="rId4" Type="http://schemas.openxmlformats.org/officeDocument/2006/relationships/image" Target="../media/image24.png"/><Relationship Id="rId9"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3" Type="http://schemas.openxmlformats.org/officeDocument/2006/relationships/image" Target="../media/image37.wmf"/><Relationship Id="rId18" Type="http://schemas.openxmlformats.org/officeDocument/2006/relationships/oleObject" Target="../embeddings/oleObject6.bin"/><Relationship Id="rId26" Type="http://schemas.openxmlformats.org/officeDocument/2006/relationships/image" Target="../media/image46.wmf"/><Relationship Id="rId3" Type="http://schemas.openxmlformats.org/officeDocument/2006/relationships/image" Target="../media/image28.png"/><Relationship Id="rId21" Type="http://schemas.openxmlformats.org/officeDocument/2006/relationships/image" Target="../media/image41.wmf"/><Relationship Id="rId34" Type="http://schemas.openxmlformats.org/officeDocument/2006/relationships/image" Target="../media/image52.wmf"/><Relationship Id="rId7" Type="http://schemas.openxmlformats.org/officeDocument/2006/relationships/image" Target="../media/image31.wmf"/><Relationship Id="rId12" Type="http://schemas.openxmlformats.org/officeDocument/2006/relationships/image" Target="../media/image36.wmf"/><Relationship Id="rId17" Type="http://schemas.openxmlformats.org/officeDocument/2006/relationships/image" Target="../media/image39.wmf"/><Relationship Id="rId25" Type="http://schemas.openxmlformats.org/officeDocument/2006/relationships/image" Target="../media/image45.wmf"/><Relationship Id="rId33" Type="http://schemas.openxmlformats.org/officeDocument/2006/relationships/image" Target="../media/image51.wmf"/><Relationship Id="rId2" Type="http://schemas.openxmlformats.org/officeDocument/2006/relationships/notesSlide" Target="../notesSlides/notesSlide30.xml"/><Relationship Id="rId16" Type="http://schemas.openxmlformats.org/officeDocument/2006/relationships/oleObject" Target="../embeddings/oleObject5.bin"/><Relationship Id="rId20" Type="http://schemas.openxmlformats.org/officeDocument/2006/relationships/oleObject" Target="../embeddings/oleObject7.bin"/><Relationship Id="rId29" Type="http://schemas.openxmlformats.org/officeDocument/2006/relationships/image" Target="../media/image48.wmf"/><Relationship Id="rId1" Type="http://schemas.openxmlformats.org/officeDocument/2006/relationships/slideLayout" Target="../slideLayouts/slideLayout1.xml"/><Relationship Id="rId6" Type="http://schemas.openxmlformats.org/officeDocument/2006/relationships/oleObject" Target="../embeddings/oleObject3.bin"/><Relationship Id="rId11" Type="http://schemas.openxmlformats.org/officeDocument/2006/relationships/image" Target="../media/image35.wmf"/><Relationship Id="rId24" Type="http://schemas.openxmlformats.org/officeDocument/2006/relationships/image" Target="../media/image44.wmf"/><Relationship Id="rId32" Type="http://schemas.openxmlformats.org/officeDocument/2006/relationships/image" Target="../media/image50.wmf"/><Relationship Id="rId5" Type="http://schemas.openxmlformats.org/officeDocument/2006/relationships/image" Target="../media/image30.wmf"/><Relationship Id="rId15" Type="http://schemas.openxmlformats.org/officeDocument/2006/relationships/image" Target="../media/image38.wmf"/><Relationship Id="rId23" Type="http://schemas.openxmlformats.org/officeDocument/2006/relationships/image" Target="../media/image43.wmf"/><Relationship Id="rId28" Type="http://schemas.openxmlformats.org/officeDocument/2006/relationships/oleObject" Target="../embeddings/oleObject8.bin"/><Relationship Id="rId36" Type="http://schemas.openxmlformats.org/officeDocument/2006/relationships/image" Target="../media/image54.png"/><Relationship Id="rId10" Type="http://schemas.openxmlformats.org/officeDocument/2006/relationships/image" Target="../media/image34.wmf"/><Relationship Id="rId19" Type="http://schemas.openxmlformats.org/officeDocument/2006/relationships/image" Target="../media/image40.wmf"/><Relationship Id="rId31" Type="http://schemas.openxmlformats.org/officeDocument/2006/relationships/image" Target="../media/image49.wmf"/><Relationship Id="rId4" Type="http://schemas.openxmlformats.org/officeDocument/2006/relationships/image" Target="../media/image29.png"/><Relationship Id="rId9" Type="http://schemas.openxmlformats.org/officeDocument/2006/relationships/image" Target="../media/image33.wmf"/><Relationship Id="rId14" Type="http://schemas.openxmlformats.org/officeDocument/2006/relationships/oleObject" Target="../embeddings/oleObject4.bin"/><Relationship Id="rId22" Type="http://schemas.openxmlformats.org/officeDocument/2006/relationships/image" Target="../media/image42.wmf"/><Relationship Id="rId27" Type="http://schemas.openxmlformats.org/officeDocument/2006/relationships/image" Target="../media/image47.wmf"/><Relationship Id="rId30" Type="http://schemas.openxmlformats.org/officeDocument/2006/relationships/oleObject" Target="../embeddings/oleObject9.bin"/><Relationship Id="rId35" Type="http://schemas.openxmlformats.org/officeDocument/2006/relationships/image" Target="../media/image53.wmf"/><Relationship Id="rId8" Type="http://schemas.openxmlformats.org/officeDocument/2006/relationships/image" Target="../media/image32.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images.google.com.mx/imgres?imgurl=http://www.kimaldi.com/var/kimaldi/storage/images/media/images/mifare_14/51097-1-esl-ES/mifare_14_medium.jpg&amp;imgrefurl=http://www.kimaldi.com/area_de_conocimiento/rfid/tecnologia_mifare_r_y_mifare_r_ultralight&amp;h=153&amp;w=200&amp;sz=5&amp;hl=es&amp;start=7&amp;tbnid=bPprEdkhz_EQOM:&amp;tbnh=80&amp;tbnw=104&amp;prev=/images?q=RECOPILACI%C3%93N+DE+DATOS&amp;gbv=2&amp;svnum=10&amp;hl=es"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images.google.com.mx/imgres?imgurl=http://www.afluenciaquantica.com/images/mapa%20colores.gif&amp;imgrefurl=http://www.afluenciaquantica.com/news1.html&amp;h=436&amp;w=532&amp;sz=18&amp;hl=es&amp;start=2&amp;tbnid=N3n00yjNS2WhAM:&amp;tbnh=108&amp;tbnw=132&amp;prev=/images?q=MAPA+MENTAL&amp;gbv=2&amp;svnum=10&amp;hl=es"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3" Type="http://schemas.openxmlformats.org/officeDocument/2006/relationships/hyperlink" Target="http://images.google.com.mx/imgres?imgurl=http://www.coastal.com.mx/adm/fotos/20060714103622evaluacion.jpg&amp;imgrefurl=http://www.coastal.com.mx/index.php?pagina=divisao&amp;id_divisao=5&amp;categoria=18&amp;h=791&amp;w=1204&amp;sz=86&amp;hl=es&amp;start=13&amp;tbnid=0A50BKTOcxRy0M:&amp;tbnh=99&amp;tbnw=150&amp;prev=/images?q=evaluaci%C3%B3n&amp;gbv=2&amp;svnum=10&amp;hl=es&amp;sa=G"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3.wmf"/><Relationship Id="rId7" Type="http://schemas.openxmlformats.org/officeDocument/2006/relationships/diagramQuickStyle" Target="../diagrams/quickStyle3.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openxmlformats.org/officeDocument/2006/relationships/image" Target="../media/image59.wmf"/><Relationship Id="rId5" Type="http://schemas.openxmlformats.org/officeDocument/2006/relationships/diagramData" Target="../diagrams/data3.xml"/><Relationship Id="rId10" Type="http://schemas.openxmlformats.org/officeDocument/2006/relationships/image" Target="../media/image28.png"/><Relationship Id="rId4" Type="http://schemas.openxmlformats.org/officeDocument/2006/relationships/image" Target="../media/image58.wmf"/><Relationship Id="rId9" Type="http://schemas.microsoft.com/office/2007/relationships/diagramDrawing" Target="../diagrams/drawing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www.freefoto.com/preview.jsp?id=04-31-23"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56.xml.rels><?xml version="1.0" encoding="UTF-8" standalone="yes"?>
<Relationships xmlns="http://schemas.openxmlformats.org/package/2006/relationships"><Relationship Id="rId3" Type="http://schemas.openxmlformats.org/officeDocument/2006/relationships/hyperlink" Target="http://images.google.com.mx/imgres?imgurl=http://www.sgpg.pap.meh.es/NR/rdonlyres/6379023A-20CC-4A2B-87B9-41DE9B83F55E/0/EstadisticaseInformes.jpg&amp;imgrefurl=http://www.sgpg.pap.meh.es/SGPG/Cln_Principal/Presupuestos/InformeEconomicoFinanciero/&amp;h=398&amp;w=600&amp;sz=21&amp;hl=es&amp;start=2&amp;tbnid=mskVNheHChmTYM:&amp;tbnh=90&amp;tbnw=135&amp;prev=/images?q=informe&amp;gbv=2&amp;svnum=10&amp;hl=es"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5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image" Target="../media/image75.jpeg"/></Relationships>
</file>

<file path=ppt/slides/_rels/slide5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81.jpeg"/><Relationship Id="rId5" Type="http://schemas.openxmlformats.org/officeDocument/2006/relationships/image" Target="../media/image80.png"/><Relationship Id="rId4" Type="http://schemas.openxmlformats.org/officeDocument/2006/relationships/image" Target="../media/image79.jpeg"/></Relationships>
</file>

<file path=ppt/slides/_rels/slide5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images.google.com.mx/imgres?imgurl=http://www.informconf.com.py/images/ciclo_seguimiento.gif&amp;imgrefurl=http://www.informconf.com.py/php/ciclo.php&amp;h=216&amp;w=215&amp;sz=6&amp;hl=es&amp;start=5&amp;tbnid=FWljNlyz1wX86M:&amp;tbnh=107&amp;tbnw=107&amp;prev=/images?q=seguimiento&amp;gbv=2&amp;svnum=10&amp;hl=es&amp;sa=G"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86.jpeg"/></Relationships>
</file>

<file path=ppt/slides/_rels/slide6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a:t>
            </a:fld>
            <a:endParaRPr lang="en-US"/>
          </a:p>
        </p:txBody>
      </p:sp>
      <p:sp>
        <p:nvSpPr>
          <p:cNvPr id="4102" name="Rectangle 6"/>
          <p:cNvSpPr>
            <a:spLocks noGrp="1" noChangeArrowheads="1"/>
          </p:cNvSpPr>
          <p:nvPr>
            <p:ph type="ctrTitle"/>
          </p:nvPr>
        </p:nvSpPr>
        <p:spPr/>
        <p:txBody>
          <a:bodyPr/>
          <a:lstStyle/>
          <a:p>
            <a:r>
              <a:rPr lang="es-MX" sz="1800" dirty="0">
                <a:latin typeface="Arial" panose="020B0604020202020204" pitchFamily="34" charset="0"/>
                <a:cs typeface="Arial" panose="020B0604020202020204" pitchFamily="34" charset="0"/>
              </a:rPr>
              <a:t>UNIVERSIDAD NACIONAL AUTÓNOMA DE MÉXICO</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FACULTAD DE CONTADURÍA Y ADMINISTRACIÓN</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MAESTRÍA EN AUDITORÍA</a:t>
            </a:r>
          </a:p>
        </p:txBody>
      </p:sp>
      <p:sp>
        <p:nvSpPr>
          <p:cNvPr id="5122" name="Rectangle 1026"/>
          <p:cNvSpPr>
            <a:spLocks noChangeArrowheads="1"/>
          </p:cNvSpPr>
          <p:nvPr/>
        </p:nvSpPr>
        <p:spPr bwMode="auto">
          <a:xfrm>
            <a:off x="1295400" y="3086100"/>
            <a:ext cx="6400800" cy="120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r>
              <a:rPr lang="es-MX" sz="3200" b="1" dirty="0">
                <a:solidFill>
                  <a:srgbClr val="FF0000"/>
                </a:solidFill>
                <a:latin typeface="Arial" panose="020B0604020202020204" pitchFamily="34" charset="0"/>
                <a:cs typeface="Arial" panose="020B0604020202020204" pitchFamily="34" charset="0"/>
              </a:rPr>
              <a:t>MATERIA: AUDITORÍA GUBERNAMENTAL</a:t>
            </a:r>
            <a:endParaRPr lang="es-ES_tradnl" sz="3200" b="1" dirty="0">
              <a:solidFill>
                <a:srgbClr val="FF0000"/>
              </a:solidFill>
            </a:endParaRPr>
          </a:p>
        </p:txBody>
      </p:sp>
      <p:sp>
        <p:nvSpPr>
          <p:cNvPr id="2" name="Rectángulo 1"/>
          <p:cNvSpPr/>
          <p:nvPr/>
        </p:nvSpPr>
        <p:spPr>
          <a:xfrm>
            <a:off x="323528" y="5879068"/>
            <a:ext cx="2826415" cy="369332"/>
          </a:xfrm>
          <a:prstGeom prst="rect">
            <a:avLst/>
          </a:prstGeom>
        </p:spPr>
        <p:txBody>
          <a:bodyPr wrap="none">
            <a:spAutoFit/>
          </a:bodyPr>
          <a:lstStyle/>
          <a:p>
            <a:r>
              <a:rPr lang="es-419" b="1" dirty="0">
                <a:solidFill>
                  <a:schemeClr val="accent6">
                    <a:lumMod val="50000"/>
                  </a:schemeClr>
                </a:solidFill>
                <a:latin typeface="Arial Narrow" panose="020B0606020202030204" pitchFamily="34" charset="0"/>
                <a:ea typeface="Calibri" panose="020F0502020204030204" pitchFamily="34" charset="0"/>
                <a:cs typeface="Times New Roman" panose="02020603050405020304" pitchFamily="18" charset="0"/>
              </a:rPr>
              <a:t>Maestro Juan Rodríguez Díaz</a:t>
            </a:r>
            <a:endParaRPr lang="es-419" b="1" dirty="0">
              <a:solidFill>
                <a:schemeClr val="accent6">
                  <a:lumMod val="50000"/>
                </a:schemeClr>
              </a:solidFill>
              <a:latin typeface="Arial Narrow" panose="020B0606020202030204" pitchFamily="34" charset="0"/>
            </a:endParaRPr>
          </a:p>
        </p:txBody>
      </p:sp>
      <p:sp>
        <p:nvSpPr>
          <p:cNvPr id="7" name="Rectángulo 6"/>
          <p:cNvSpPr/>
          <p:nvPr/>
        </p:nvSpPr>
        <p:spPr>
          <a:xfrm>
            <a:off x="6553200" y="6336268"/>
            <a:ext cx="950901" cy="276999"/>
          </a:xfrm>
          <a:prstGeom prst="rect">
            <a:avLst/>
          </a:prstGeom>
        </p:spPr>
        <p:txBody>
          <a:bodyPr wrap="none">
            <a:spAutoFit/>
          </a:bodyPr>
          <a:lstStyle/>
          <a:p>
            <a:r>
              <a:rPr lang="es-419" sz="1200" b="1" dirty="0">
                <a:solidFill>
                  <a:schemeClr val="accent6">
                    <a:lumMod val="50000"/>
                  </a:schemeClr>
                </a:solidFill>
              </a:rPr>
              <a:t>25/10/2022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10</a:t>
            </a:fld>
            <a:endParaRPr lang="en-US"/>
          </a:p>
        </p:txBody>
      </p:sp>
      <p:sp>
        <p:nvSpPr>
          <p:cNvPr id="4102" name="Rectangle 6"/>
          <p:cNvSpPr>
            <a:spLocks noGrp="1" noChangeArrowheads="1"/>
          </p:cNvSpPr>
          <p:nvPr>
            <p:ph type="ctrTitle"/>
          </p:nvPr>
        </p:nvSpPr>
        <p:spPr>
          <a:xfrm>
            <a:off x="511202" y="67799"/>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2123728" y="942412"/>
            <a:ext cx="6769100" cy="457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MX" dirty="0"/>
              <a:t>PLANEACIÓN </a:t>
            </a:r>
            <a:endParaRPr lang="es-ES" dirty="0"/>
          </a:p>
        </p:txBody>
      </p:sp>
      <p:sp>
        <p:nvSpPr>
          <p:cNvPr id="5" name="Text Box 5"/>
          <p:cNvSpPr txBox="1">
            <a:spLocks noChangeArrowheads="1"/>
          </p:cNvSpPr>
          <p:nvPr/>
        </p:nvSpPr>
        <p:spPr bwMode="auto">
          <a:xfrm>
            <a:off x="571500" y="2255838"/>
            <a:ext cx="79200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spcBef>
                <a:spcPct val="50000"/>
              </a:spcBef>
            </a:pPr>
            <a:endParaRPr lang="es-MX" sz="1800" b="0">
              <a:cs typeface="Tahoma" pitchFamily="34" charset="0"/>
            </a:endParaRPr>
          </a:p>
        </p:txBody>
      </p:sp>
      <p:sp>
        <p:nvSpPr>
          <p:cNvPr id="7" name="Text Box 7"/>
          <p:cNvSpPr txBox="1">
            <a:spLocks noChangeArrowheads="1"/>
          </p:cNvSpPr>
          <p:nvPr/>
        </p:nvSpPr>
        <p:spPr bwMode="auto">
          <a:xfrm>
            <a:off x="250825" y="1562100"/>
            <a:ext cx="8207375"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spcBef>
                <a:spcPct val="50000"/>
              </a:spcBef>
            </a:pPr>
            <a:r>
              <a:rPr lang="es-MX" sz="2200" b="0" dirty="0">
                <a:solidFill>
                  <a:srgbClr val="FF0000"/>
                </a:solidFill>
                <a:latin typeface="+mn-lt"/>
                <a:cs typeface="Tahoma" pitchFamily="34" charset="0"/>
              </a:rPr>
              <a:t>Al planear la auditoría, el auditor público debe:</a:t>
            </a:r>
            <a:endParaRPr lang="es-ES" sz="2200" b="0" dirty="0">
              <a:solidFill>
                <a:srgbClr val="FF0000"/>
              </a:solidFill>
              <a:latin typeface="+mn-lt"/>
              <a:cs typeface="Tahoma" pitchFamily="34" charset="0"/>
            </a:endParaRPr>
          </a:p>
        </p:txBody>
      </p:sp>
      <p:graphicFrame>
        <p:nvGraphicFramePr>
          <p:cNvPr id="8" name="5 Diagrama"/>
          <p:cNvGraphicFramePr/>
          <p:nvPr>
            <p:extLst>
              <p:ext uri="{D42A27DB-BD31-4B8C-83A1-F6EECF244321}">
                <p14:modId xmlns:p14="http://schemas.microsoft.com/office/powerpoint/2010/main" val="2513797670"/>
              </p:ext>
            </p:extLst>
          </p:nvPr>
        </p:nvGraphicFramePr>
        <p:xfrm>
          <a:off x="642910" y="2536819"/>
          <a:ext cx="8143932" cy="2889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23242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11</a:t>
            </a:fld>
            <a:endParaRPr lang="en-US"/>
          </a:p>
        </p:txBody>
      </p:sp>
      <p:sp>
        <p:nvSpPr>
          <p:cNvPr id="4102" name="Rectangle 6"/>
          <p:cNvSpPr>
            <a:spLocks noGrp="1" noChangeArrowheads="1"/>
          </p:cNvSpPr>
          <p:nvPr>
            <p:ph type="ctrTitle"/>
          </p:nvPr>
        </p:nvSpPr>
        <p:spPr>
          <a:xfrm>
            <a:off x="530334" y="0"/>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5"/>
          <p:cNvSpPr txBox="1">
            <a:spLocks noChangeArrowheads="1"/>
          </p:cNvSpPr>
          <p:nvPr/>
        </p:nvSpPr>
        <p:spPr bwMode="auto">
          <a:xfrm>
            <a:off x="323528" y="4005064"/>
            <a:ext cx="8642350" cy="1708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spcBef>
                <a:spcPct val="50000"/>
              </a:spcBef>
              <a:defRPr/>
            </a:pPr>
            <a:r>
              <a:rPr lang="es-ES_tradnl" sz="2400" dirty="0">
                <a:solidFill>
                  <a:srgbClr val="FF0000"/>
                </a:solidFill>
                <a:effectLst>
                  <a:outerShdw blurRad="63500" dist="38100" dir="5400000" algn="t" rotWithShape="0">
                    <a:prstClr val="black">
                      <a:alpha val="25000"/>
                    </a:prstClr>
                  </a:outerShdw>
                </a:effectLst>
                <a:latin typeface="+mn-lt"/>
                <a:ea typeface="+mj-ea"/>
                <a:cs typeface="+mj-cs"/>
              </a:rPr>
              <a:t>OBJETIVO</a:t>
            </a:r>
          </a:p>
          <a:p>
            <a:pPr algn="just">
              <a:spcBef>
                <a:spcPct val="50000"/>
              </a:spcBef>
              <a:defRPr/>
            </a:pPr>
            <a:r>
              <a:rPr lang="es-ES_tradnl" b="0" dirty="0">
                <a:solidFill>
                  <a:srgbClr val="FF0000"/>
                </a:solidFill>
                <a:latin typeface="+mn-lt"/>
                <a:cs typeface="Tahoma" pitchFamily="34" charset="0"/>
              </a:rPr>
              <a:t>Conocer antecedentes y generalidades del Concepto a revisar y determinar los objetivos y actividades </a:t>
            </a:r>
            <a:r>
              <a:rPr lang="es-ES_tradnl" b="0" u="sng" dirty="0">
                <a:solidFill>
                  <a:srgbClr val="FF0000"/>
                </a:solidFill>
                <a:latin typeface="+mn-lt"/>
                <a:cs typeface="Tahoma" pitchFamily="34" charset="0"/>
              </a:rPr>
              <a:t>generales</a:t>
            </a:r>
            <a:r>
              <a:rPr lang="es-ES_tradnl" b="0" dirty="0">
                <a:solidFill>
                  <a:srgbClr val="FF0000"/>
                </a:solidFill>
                <a:latin typeface="+mn-lt"/>
                <a:cs typeface="Tahoma" pitchFamily="34" charset="0"/>
              </a:rPr>
              <a:t> de la auditoría, así como delimitar la oportunidad de los recursos y tiempos  asignados, aspectos que se precisarán en la </a:t>
            </a:r>
            <a:r>
              <a:rPr lang="es-ES_tradnl" b="0" u="sng" dirty="0">
                <a:solidFill>
                  <a:srgbClr val="FF0000"/>
                </a:solidFill>
                <a:latin typeface="+mn-lt"/>
                <a:cs typeface="Tahoma" pitchFamily="34" charset="0"/>
              </a:rPr>
              <a:t>carta de planeación</a:t>
            </a:r>
            <a:r>
              <a:rPr lang="es-ES_tradnl" b="0" dirty="0">
                <a:solidFill>
                  <a:srgbClr val="FF0000"/>
                </a:solidFill>
                <a:latin typeface="+mn-lt"/>
                <a:cs typeface="Tahoma" pitchFamily="34" charset="0"/>
              </a:rPr>
              <a:t> y en el </a:t>
            </a:r>
            <a:r>
              <a:rPr lang="es-ES_tradnl" b="0" u="sng" dirty="0">
                <a:solidFill>
                  <a:srgbClr val="FF0000"/>
                </a:solidFill>
                <a:latin typeface="+mn-lt"/>
                <a:cs typeface="Tahoma" pitchFamily="34" charset="0"/>
              </a:rPr>
              <a:t>cronograma de actividades </a:t>
            </a:r>
            <a:r>
              <a:rPr lang="es-ES_tradnl" b="0" dirty="0">
                <a:solidFill>
                  <a:srgbClr val="FF0000"/>
                </a:solidFill>
                <a:latin typeface="+mn-lt"/>
                <a:cs typeface="Tahoma" pitchFamily="34" charset="0"/>
              </a:rPr>
              <a:t>a desarrollar.</a:t>
            </a:r>
            <a:endParaRPr lang="es-ES" b="0" dirty="0">
              <a:solidFill>
                <a:srgbClr val="FF0000"/>
              </a:solidFill>
              <a:latin typeface="+mn-lt"/>
              <a:cs typeface="Tahoma" pitchFamily="34" charset="0"/>
            </a:endParaRPr>
          </a:p>
        </p:txBody>
      </p:sp>
      <p:sp>
        <p:nvSpPr>
          <p:cNvPr id="5" name="AutoShape 10"/>
          <p:cNvSpPr>
            <a:spLocks noChangeArrowheads="1"/>
          </p:cNvSpPr>
          <p:nvPr/>
        </p:nvSpPr>
        <p:spPr bwMode="auto">
          <a:xfrm>
            <a:off x="3430257" y="1931775"/>
            <a:ext cx="5286411" cy="1436690"/>
          </a:xfrm>
          <a:prstGeom prst="roundRect">
            <a:avLst>
              <a:gd name="adj" fmla="val 1666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723900" indent="-368300" algn="l">
              <a:buFontTx/>
              <a:buBlip>
                <a:blip r:embed="rId3"/>
              </a:buBlip>
              <a:defRPr/>
            </a:pPr>
            <a:r>
              <a:rPr lang="es-MX" spc="50" dirty="0">
                <a:ln w="11430"/>
                <a:solidFill>
                  <a:srgbClr val="FF0000"/>
                </a:solidFill>
                <a:effectLst>
                  <a:outerShdw blurRad="76200" dist="50800" dir="5400000" algn="tl" rotWithShape="0">
                    <a:srgbClr val="000000">
                      <a:alpha val="65000"/>
                    </a:srgbClr>
                  </a:outerShdw>
                </a:effectLst>
              </a:rPr>
              <a:t>Programa Anual de Trabajo</a:t>
            </a:r>
          </a:p>
          <a:p>
            <a:pPr marL="723900" indent="-368300" algn="l">
              <a:buFontTx/>
              <a:buBlip>
                <a:blip r:embed="rId3"/>
              </a:buBlip>
              <a:defRPr/>
            </a:pPr>
            <a:r>
              <a:rPr lang="es-MX" spc="50" dirty="0">
                <a:ln w="11430"/>
                <a:solidFill>
                  <a:srgbClr val="FF0000"/>
                </a:solidFill>
                <a:effectLst>
                  <a:outerShdw blurRad="76200" dist="50800" dir="5400000" algn="tl" rotWithShape="0">
                    <a:srgbClr val="000000">
                      <a:alpha val="65000"/>
                    </a:srgbClr>
                  </a:outerShdw>
                </a:effectLst>
              </a:rPr>
              <a:t>Carta de Planeación</a:t>
            </a:r>
            <a:endParaRPr lang="es-ES" spc="50" dirty="0">
              <a:ln w="11430"/>
              <a:solidFill>
                <a:srgbClr val="FF0000"/>
              </a:solidFill>
              <a:effectLst>
                <a:outerShdw blurRad="76200" dist="50800" dir="5400000" algn="tl" rotWithShape="0">
                  <a:srgbClr val="000000">
                    <a:alpha val="65000"/>
                  </a:srgbClr>
                </a:outerShdw>
              </a:effectLst>
            </a:endParaRPr>
          </a:p>
        </p:txBody>
      </p:sp>
      <p:sp>
        <p:nvSpPr>
          <p:cNvPr id="7" name="AutoShape 15"/>
          <p:cNvSpPr>
            <a:spLocks noChangeArrowheads="1"/>
          </p:cNvSpPr>
          <p:nvPr/>
        </p:nvSpPr>
        <p:spPr bwMode="auto">
          <a:xfrm>
            <a:off x="683891" y="2060376"/>
            <a:ext cx="2665412" cy="1223963"/>
          </a:xfrm>
          <a:prstGeom prst="rightArrowCallout">
            <a:avLst>
              <a:gd name="adj1" fmla="val 25000"/>
              <a:gd name="adj2" fmla="val 25000"/>
              <a:gd name="adj3" fmla="val 41769"/>
              <a:gd name="adj4" fmla="val 66667"/>
            </a:avLst>
          </a:prstGeom>
          <a:solidFill>
            <a:schemeClr val="bg1"/>
          </a:solidFill>
          <a:ln w="38100" algn="ctr">
            <a:solidFill>
              <a:srgbClr val="C0C0C0"/>
            </a:solidFill>
            <a:miter lim="800000"/>
            <a:headEnd/>
            <a:tailEnd/>
          </a:ln>
          <a:effectLst>
            <a:outerShdw dist="107763" dir="8100000" algn="ctr" rotWithShape="0">
              <a:srgbClr val="000000">
                <a:alpha val="50000"/>
              </a:srgbClr>
            </a:outerShdw>
          </a:effectLst>
        </p:spPr>
        <p:txBody>
          <a:bodyPr wrap="none" anchor="ctr"/>
          <a:lstStyle/>
          <a:p>
            <a:pPr>
              <a:defRPr/>
            </a:pPr>
            <a:r>
              <a:rPr lang="es-MX" b="0" dirty="0">
                <a:solidFill>
                  <a:srgbClr val="3333CC"/>
                </a:solidFill>
                <a:effectLst>
                  <a:outerShdw blurRad="38100" dist="38100" dir="2700000" algn="tl">
                    <a:srgbClr val="000000"/>
                  </a:outerShdw>
                </a:effectLst>
              </a:rPr>
              <a:t>Planeación</a:t>
            </a:r>
          </a:p>
        </p:txBody>
      </p:sp>
    </p:spTree>
    <p:extLst>
      <p:ext uri="{BB962C8B-B14F-4D97-AF65-F5344CB8AC3E}">
        <p14:creationId xmlns:p14="http://schemas.microsoft.com/office/powerpoint/2010/main" val="334763105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12</a:t>
            </a:fld>
            <a:endParaRPr lang="en-US"/>
          </a:p>
        </p:txBody>
      </p:sp>
      <p:sp>
        <p:nvSpPr>
          <p:cNvPr id="4102" name="Rectangle 6"/>
          <p:cNvSpPr>
            <a:spLocks noGrp="1" noChangeArrowheads="1"/>
          </p:cNvSpPr>
          <p:nvPr>
            <p:ph type="ctrTitle"/>
          </p:nvPr>
        </p:nvSpPr>
        <p:spPr>
          <a:xfrm>
            <a:off x="533400" y="0"/>
            <a:ext cx="7924800" cy="406733"/>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5220072" y="578518"/>
            <a:ext cx="3781301"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_tradnl" altLang="es-419" sz="2000" kern="0" dirty="0">
                <a:solidFill>
                  <a:srgbClr val="6666FF"/>
                </a:solidFill>
              </a:rPr>
              <a:t>Planeación General</a:t>
            </a:r>
            <a:r>
              <a:rPr lang="es-ES" altLang="es-419" sz="1700" kern="0" dirty="0">
                <a:solidFill>
                  <a:srgbClr val="6666FF"/>
                </a:solidFill>
              </a:rPr>
              <a:t>	</a:t>
            </a:r>
            <a:br>
              <a:rPr lang="es-ES" altLang="es-419" sz="1700" kern="0" dirty="0">
                <a:solidFill>
                  <a:srgbClr val="6666FF"/>
                </a:solidFill>
              </a:rPr>
            </a:br>
            <a:r>
              <a:rPr lang="es-ES" altLang="es-419" sz="1700" kern="0" dirty="0">
                <a:solidFill>
                  <a:srgbClr val="6666FF"/>
                </a:solidFill>
              </a:rPr>
              <a:t>Carta de planeación</a:t>
            </a:r>
            <a:endParaRPr lang="es-ES" altLang="es-419" sz="1200" i="1" kern="0" dirty="0">
              <a:latin typeface="Times New Roman" panose="02020603050405020304" pitchFamily="18" charset="0"/>
            </a:endParaRPr>
          </a:p>
        </p:txBody>
      </p:sp>
      <p:sp>
        <p:nvSpPr>
          <p:cNvPr id="5" name="Rectangle 3"/>
          <p:cNvSpPr txBox="1">
            <a:spLocks noChangeArrowheads="1"/>
          </p:cNvSpPr>
          <p:nvPr/>
        </p:nvSpPr>
        <p:spPr bwMode="auto">
          <a:xfrm>
            <a:off x="174625" y="1271699"/>
            <a:ext cx="8642350"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marL="450850" indent="-450850" algn="just">
              <a:lnSpc>
                <a:spcPct val="80000"/>
              </a:lnSpc>
              <a:buClr>
                <a:schemeClr val="tx1"/>
              </a:buClr>
              <a:buFontTx/>
              <a:buChar char="•"/>
              <a:tabLst>
                <a:tab pos="450850" algn="l"/>
                <a:tab pos="622300" algn="l"/>
              </a:tabLst>
            </a:pPr>
            <a:r>
              <a:rPr lang="es-MX" altLang="es-419" sz="1600" kern="0" dirty="0">
                <a:solidFill>
                  <a:schemeClr val="accent6">
                    <a:lumMod val="50000"/>
                  </a:schemeClr>
                </a:solidFill>
              </a:rPr>
              <a:t>La información obtenida en la investigación previa se incluirá en el documento denominado </a:t>
            </a:r>
            <a:r>
              <a:rPr lang="es-MX" altLang="es-419" sz="1600" b="1" kern="0" dirty="0">
                <a:solidFill>
                  <a:schemeClr val="accent6">
                    <a:lumMod val="50000"/>
                  </a:schemeClr>
                </a:solidFill>
              </a:rPr>
              <a:t>Carta de Planeación</a:t>
            </a:r>
            <a:r>
              <a:rPr lang="es-MX" altLang="es-419" sz="1600" kern="0" dirty="0">
                <a:solidFill>
                  <a:schemeClr val="accent6">
                    <a:lumMod val="50000"/>
                  </a:schemeClr>
                </a:solidFill>
              </a:rPr>
              <a:t>.</a:t>
            </a:r>
          </a:p>
          <a:p>
            <a:pPr marL="450850" indent="-450850" algn="just">
              <a:lnSpc>
                <a:spcPct val="80000"/>
              </a:lnSpc>
              <a:buClr>
                <a:schemeClr val="tx1"/>
              </a:buClr>
              <a:buFontTx/>
              <a:buChar char="•"/>
              <a:tabLst>
                <a:tab pos="450850" algn="l"/>
                <a:tab pos="622300" algn="l"/>
              </a:tabLst>
            </a:pPr>
            <a:endParaRPr lang="es-MX" altLang="es-419" sz="1600" kern="0" dirty="0">
              <a:solidFill>
                <a:schemeClr val="accent6">
                  <a:lumMod val="50000"/>
                </a:schemeClr>
              </a:solidFill>
            </a:endParaRPr>
          </a:p>
          <a:p>
            <a:pPr marL="450850" indent="-450850" algn="just">
              <a:lnSpc>
                <a:spcPct val="80000"/>
              </a:lnSpc>
              <a:buClr>
                <a:schemeClr val="tx1"/>
              </a:buClr>
              <a:buFontTx/>
              <a:buChar char="•"/>
              <a:tabLst>
                <a:tab pos="450850" algn="l"/>
                <a:tab pos="622300" algn="l"/>
              </a:tabLst>
            </a:pPr>
            <a:r>
              <a:rPr lang="es-MX" altLang="es-419" sz="1600" kern="0" dirty="0">
                <a:solidFill>
                  <a:schemeClr val="accent6">
                    <a:lumMod val="50000"/>
                  </a:schemeClr>
                </a:solidFill>
              </a:rPr>
              <a:t>Incluirá el nombre y cargo del personal participante en la auditoría, definiéndose al servidor público que fungirá como Jefe de Grupo, quien será el responsable de su elaboración, misma que contará con su visto bueno y la autorización del Titular del Área de Auditoría Interna del OIC, en el ámbito de sus respectivas competencias.</a:t>
            </a:r>
          </a:p>
          <a:p>
            <a:pPr marL="450850" indent="-450850" algn="just">
              <a:lnSpc>
                <a:spcPct val="80000"/>
              </a:lnSpc>
              <a:buClr>
                <a:schemeClr val="tx1"/>
              </a:buClr>
              <a:tabLst>
                <a:tab pos="450850" algn="l"/>
                <a:tab pos="622300" algn="l"/>
              </a:tabLst>
            </a:pPr>
            <a:endParaRPr lang="es-ES_tradnl" altLang="es-419" sz="1600" b="1" kern="0" dirty="0">
              <a:solidFill>
                <a:schemeClr val="accent6">
                  <a:lumMod val="50000"/>
                </a:schemeClr>
              </a:solidFill>
            </a:endParaRPr>
          </a:p>
          <a:p>
            <a:pPr marL="450850" indent="-450850" algn="just">
              <a:lnSpc>
                <a:spcPct val="80000"/>
              </a:lnSpc>
              <a:buClr>
                <a:schemeClr val="tx1"/>
              </a:buClr>
              <a:tabLst>
                <a:tab pos="450850" algn="l"/>
                <a:tab pos="622300" algn="l"/>
              </a:tabLst>
            </a:pPr>
            <a:r>
              <a:rPr lang="es-ES_tradnl" altLang="es-419" sz="1600" kern="0" dirty="0">
                <a:solidFill>
                  <a:schemeClr val="accent6">
                    <a:lumMod val="50000"/>
                  </a:schemeClr>
                </a:solidFill>
              </a:rPr>
              <a:t>	Elementos:</a:t>
            </a:r>
          </a:p>
          <a:p>
            <a:pPr marL="2319338" lvl="2" indent="-584200" algn="just">
              <a:lnSpc>
                <a:spcPct val="80000"/>
              </a:lnSpc>
              <a:buClr>
                <a:schemeClr val="tx1"/>
              </a:buClr>
              <a:buFont typeface="Wingdings" panose="05000000000000000000" pitchFamily="2" charset="2"/>
              <a:buAutoNum type="romanUcPeriod"/>
              <a:tabLst>
                <a:tab pos="450850" algn="l"/>
                <a:tab pos="622300" algn="l"/>
              </a:tabLst>
            </a:pPr>
            <a:r>
              <a:rPr lang="es-ES_tradnl" altLang="es-419" sz="1600" kern="0" dirty="0">
                <a:solidFill>
                  <a:schemeClr val="accent6">
                    <a:lumMod val="50000"/>
                  </a:schemeClr>
                </a:solidFill>
              </a:rPr>
              <a:t>Nombre del ente correspondiente</a:t>
            </a:r>
          </a:p>
          <a:p>
            <a:pPr marL="2319338" lvl="2" indent="-584200" algn="just">
              <a:lnSpc>
                <a:spcPct val="80000"/>
              </a:lnSpc>
              <a:buClr>
                <a:schemeClr val="tx1"/>
              </a:buClr>
              <a:buFont typeface="Wingdings" panose="05000000000000000000" pitchFamily="2" charset="2"/>
              <a:buAutoNum type="romanUcPeriod"/>
              <a:tabLst>
                <a:tab pos="450850" algn="l"/>
                <a:tab pos="622300" algn="l"/>
              </a:tabLst>
            </a:pPr>
            <a:r>
              <a:rPr lang="es-ES_tradnl" altLang="es-419" sz="1600" kern="0" dirty="0">
                <a:solidFill>
                  <a:schemeClr val="accent6">
                    <a:lumMod val="50000"/>
                  </a:schemeClr>
                </a:solidFill>
              </a:rPr>
              <a:t>Número de la auditoría que se practica</a:t>
            </a:r>
          </a:p>
          <a:p>
            <a:pPr marL="2319338" lvl="2" indent="-584200" algn="just">
              <a:lnSpc>
                <a:spcPct val="80000"/>
              </a:lnSpc>
              <a:buClr>
                <a:schemeClr val="tx1"/>
              </a:buClr>
              <a:buFont typeface="Wingdings" panose="05000000000000000000" pitchFamily="2" charset="2"/>
              <a:buAutoNum type="romanUcPeriod"/>
              <a:tabLst>
                <a:tab pos="450850" algn="l"/>
                <a:tab pos="622300" algn="l"/>
              </a:tabLst>
            </a:pPr>
            <a:r>
              <a:rPr lang="es-ES_tradnl" altLang="es-419" sz="1600" kern="0" dirty="0">
                <a:solidFill>
                  <a:schemeClr val="accent6">
                    <a:lumMod val="50000"/>
                  </a:schemeClr>
                </a:solidFill>
              </a:rPr>
              <a:t>Fecha de elaboración de la carta de planeación</a:t>
            </a:r>
          </a:p>
          <a:p>
            <a:pPr marL="2319338" lvl="2" indent="-584200" algn="just">
              <a:lnSpc>
                <a:spcPct val="80000"/>
              </a:lnSpc>
              <a:buClr>
                <a:schemeClr val="tx1"/>
              </a:buClr>
              <a:buFont typeface="Wingdings" panose="05000000000000000000" pitchFamily="2" charset="2"/>
              <a:buAutoNum type="romanUcPeriod"/>
              <a:tabLst>
                <a:tab pos="450850" algn="l"/>
                <a:tab pos="622300" algn="l"/>
              </a:tabLst>
            </a:pPr>
            <a:r>
              <a:rPr lang="es-ES_tradnl" altLang="es-419" sz="1600" kern="0" dirty="0">
                <a:solidFill>
                  <a:schemeClr val="accent6">
                    <a:lumMod val="50000"/>
                  </a:schemeClr>
                </a:solidFill>
              </a:rPr>
              <a:t>Clave del programa y descripción de la auditoría</a:t>
            </a:r>
          </a:p>
          <a:p>
            <a:pPr marL="2319338" lvl="2" indent="-584200" algn="just">
              <a:lnSpc>
                <a:spcPct val="80000"/>
              </a:lnSpc>
              <a:buClr>
                <a:schemeClr val="tx1"/>
              </a:buClr>
              <a:buFont typeface="Wingdings" panose="05000000000000000000" pitchFamily="2" charset="2"/>
              <a:buAutoNum type="romanUcPeriod"/>
              <a:tabLst>
                <a:tab pos="450850" algn="l"/>
                <a:tab pos="622300" algn="l"/>
              </a:tabLst>
            </a:pPr>
            <a:r>
              <a:rPr lang="es-ES_tradnl" altLang="es-419" sz="1600" kern="0" dirty="0">
                <a:solidFill>
                  <a:schemeClr val="accent6">
                    <a:lumMod val="50000"/>
                  </a:schemeClr>
                </a:solidFill>
              </a:rPr>
              <a:t>Antecedentes de la Unidad Auditada</a:t>
            </a:r>
          </a:p>
          <a:p>
            <a:pPr marL="2319338" lvl="2" indent="-584200" algn="just">
              <a:lnSpc>
                <a:spcPct val="80000"/>
              </a:lnSpc>
              <a:buClr>
                <a:schemeClr val="tx1"/>
              </a:buClr>
              <a:buFont typeface="Wingdings" panose="05000000000000000000" pitchFamily="2" charset="2"/>
              <a:buAutoNum type="romanUcPeriod"/>
              <a:tabLst>
                <a:tab pos="450850" algn="l"/>
                <a:tab pos="622300" algn="l"/>
              </a:tabLst>
            </a:pPr>
            <a:r>
              <a:rPr lang="es-ES_tradnl" altLang="es-419" sz="1600" kern="0" dirty="0">
                <a:solidFill>
                  <a:schemeClr val="accent6">
                    <a:lumMod val="50000"/>
                  </a:schemeClr>
                </a:solidFill>
              </a:rPr>
              <a:t>Objetivo de la auditoría</a:t>
            </a:r>
          </a:p>
          <a:p>
            <a:pPr marL="2319338" lvl="2" indent="-584200" algn="just">
              <a:lnSpc>
                <a:spcPct val="80000"/>
              </a:lnSpc>
              <a:buClr>
                <a:schemeClr val="tx1"/>
              </a:buClr>
              <a:buFont typeface="Wingdings" panose="05000000000000000000" pitchFamily="2" charset="2"/>
              <a:buAutoNum type="romanUcPeriod"/>
              <a:tabLst>
                <a:tab pos="450850" algn="l"/>
                <a:tab pos="622300" algn="l"/>
              </a:tabLst>
            </a:pPr>
            <a:r>
              <a:rPr lang="es-ES_tradnl" altLang="es-419" sz="1600" kern="0" dirty="0">
                <a:solidFill>
                  <a:schemeClr val="accent6">
                    <a:lumMod val="50000"/>
                  </a:schemeClr>
                </a:solidFill>
              </a:rPr>
              <a:t>Alcance general</a:t>
            </a:r>
          </a:p>
          <a:p>
            <a:pPr marL="2319338" lvl="2" indent="-584200" algn="just">
              <a:lnSpc>
                <a:spcPct val="80000"/>
              </a:lnSpc>
              <a:buClr>
                <a:schemeClr val="tx1"/>
              </a:buClr>
              <a:buFont typeface="Wingdings" panose="05000000000000000000" pitchFamily="2" charset="2"/>
              <a:buAutoNum type="romanUcPeriod"/>
              <a:tabLst>
                <a:tab pos="450850" algn="l"/>
                <a:tab pos="622300" algn="l"/>
              </a:tabLst>
            </a:pPr>
            <a:r>
              <a:rPr lang="es-ES_tradnl" altLang="es-419" sz="1600" kern="0" dirty="0">
                <a:solidFill>
                  <a:schemeClr val="accent6">
                    <a:lumMod val="50000"/>
                  </a:schemeClr>
                </a:solidFill>
              </a:rPr>
              <a:t>Problemática</a:t>
            </a:r>
          </a:p>
          <a:p>
            <a:pPr marL="2319338" lvl="2" indent="-584200" algn="just">
              <a:lnSpc>
                <a:spcPct val="80000"/>
              </a:lnSpc>
              <a:buClr>
                <a:schemeClr val="tx1"/>
              </a:buClr>
              <a:buFont typeface="Wingdings" panose="05000000000000000000" pitchFamily="2" charset="2"/>
              <a:buAutoNum type="romanUcPeriod"/>
              <a:tabLst>
                <a:tab pos="450850" algn="l"/>
                <a:tab pos="622300" algn="l"/>
              </a:tabLst>
            </a:pPr>
            <a:r>
              <a:rPr lang="es-ES_tradnl" altLang="es-419" sz="1600" kern="0" dirty="0">
                <a:solidFill>
                  <a:schemeClr val="accent6">
                    <a:lumMod val="50000"/>
                  </a:schemeClr>
                </a:solidFill>
              </a:rPr>
              <a:t>Estrategia</a:t>
            </a:r>
          </a:p>
          <a:p>
            <a:pPr marL="2319338" lvl="2" indent="-584200" algn="just">
              <a:lnSpc>
                <a:spcPct val="80000"/>
              </a:lnSpc>
              <a:buClr>
                <a:schemeClr val="tx1"/>
              </a:buClr>
              <a:buFont typeface="Wingdings" panose="05000000000000000000" pitchFamily="2" charset="2"/>
              <a:buAutoNum type="romanUcPeriod"/>
              <a:tabLst>
                <a:tab pos="450850" algn="l"/>
                <a:tab pos="622300" algn="l"/>
              </a:tabLst>
            </a:pPr>
            <a:r>
              <a:rPr lang="es-ES_tradnl" altLang="es-419" sz="1600" kern="0" dirty="0">
                <a:solidFill>
                  <a:schemeClr val="accent6">
                    <a:lumMod val="50000"/>
                  </a:schemeClr>
                </a:solidFill>
              </a:rPr>
              <a:t>Personal comisionado</a:t>
            </a:r>
          </a:p>
          <a:p>
            <a:pPr marL="2319338" lvl="2" indent="-584200" algn="just">
              <a:lnSpc>
                <a:spcPct val="80000"/>
              </a:lnSpc>
              <a:buClr>
                <a:schemeClr val="tx1"/>
              </a:buClr>
              <a:buFont typeface="Wingdings" panose="05000000000000000000" pitchFamily="2" charset="2"/>
              <a:buAutoNum type="romanUcPeriod"/>
              <a:tabLst>
                <a:tab pos="450850" algn="l"/>
                <a:tab pos="622300" algn="l"/>
              </a:tabLst>
            </a:pPr>
            <a:r>
              <a:rPr lang="es-ES_tradnl" altLang="es-419" sz="1600" kern="0" dirty="0">
                <a:solidFill>
                  <a:schemeClr val="accent6">
                    <a:lumMod val="50000"/>
                  </a:schemeClr>
                </a:solidFill>
              </a:rPr>
              <a:t>Nombre y firma del que la elabora</a:t>
            </a:r>
          </a:p>
          <a:p>
            <a:pPr marL="2319338" lvl="2" indent="-584200" algn="just">
              <a:lnSpc>
                <a:spcPct val="80000"/>
              </a:lnSpc>
              <a:buClr>
                <a:schemeClr val="tx1"/>
              </a:buClr>
              <a:buFont typeface="Wingdings" panose="05000000000000000000" pitchFamily="2" charset="2"/>
              <a:buAutoNum type="romanUcPeriod"/>
              <a:tabLst>
                <a:tab pos="450850" algn="l"/>
                <a:tab pos="622300" algn="l"/>
              </a:tabLst>
            </a:pPr>
            <a:r>
              <a:rPr lang="es-ES_tradnl" altLang="es-419" sz="1600" kern="0" dirty="0">
                <a:solidFill>
                  <a:schemeClr val="accent6">
                    <a:lumMod val="50000"/>
                  </a:schemeClr>
                </a:solidFill>
              </a:rPr>
              <a:t>Nombre y firma del jefe de grupo</a:t>
            </a:r>
          </a:p>
          <a:p>
            <a:pPr marL="2319338" lvl="2" indent="-584200" algn="just">
              <a:lnSpc>
                <a:spcPct val="80000"/>
              </a:lnSpc>
              <a:buClr>
                <a:schemeClr val="tx1"/>
              </a:buClr>
              <a:buFont typeface="Wingdings" panose="05000000000000000000" pitchFamily="2" charset="2"/>
              <a:buAutoNum type="romanUcPeriod"/>
              <a:tabLst>
                <a:tab pos="450850" algn="l"/>
                <a:tab pos="622300" algn="l"/>
              </a:tabLst>
            </a:pPr>
            <a:r>
              <a:rPr lang="es-ES_tradnl" altLang="es-419" sz="1600" kern="0" dirty="0">
                <a:solidFill>
                  <a:schemeClr val="accent6">
                    <a:lumMod val="50000"/>
                  </a:schemeClr>
                </a:solidFill>
              </a:rPr>
              <a:t>Nombre y firma del que la autoriza</a:t>
            </a:r>
          </a:p>
          <a:p>
            <a:pPr marL="450850" indent="-450850" algn="just">
              <a:lnSpc>
                <a:spcPct val="80000"/>
              </a:lnSpc>
              <a:buFont typeface="Wingdings" panose="05000000000000000000" pitchFamily="2" charset="2"/>
              <a:buNone/>
              <a:tabLst>
                <a:tab pos="450850" algn="l"/>
                <a:tab pos="622300" algn="l"/>
              </a:tabLst>
            </a:pPr>
            <a:r>
              <a:rPr lang="es-ES_tradnl" altLang="es-419" sz="1600" kern="0" dirty="0">
                <a:solidFill>
                  <a:schemeClr val="accent6">
                    <a:lumMod val="50000"/>
                  </a:schemeClr>
                </a:solidFill>
              </a:rPr>
              <a:t>	</a:t>
            </a:r>
          </a:p>
        </p:txBody>
      </p:sp>
      <p:sp>
        <p:nvSpPr>
          <p:cNvPr id="8" name="Rectangle 5"/>
          <p:cNvSpPr>
            <a:spLocks noChangeArrowheads="1"/>
          </p:cNvSpPr>
          <p:nvPr/>
        </p:nvSpPr>
        <p:spPr bwMode="auto">
          <a:xfrm>
            <a:off x="363538" y="6530975"/>
            <a:ext cx="24288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buClr>
                <a:schemeClr val="tx1"/>
              </a:buClr>
              <a:buFontTx/>
              <a:buNone/>
            </a:pPr>
            <a:r>
              <a:rPr lang="es-ES" altLang="es-419" sz="1500" b="1" i="1" dirty="0">
                <a:solidFill>
                  <a:schemeClr val="tx2"/>
                </a:solidFill>
              </a:rPr>
              <a:t>GGAP  I.1,  ANEXO  1</a:t>
            </a:r>
          </a:p>
        </p:txBody>
      </p:sp>
    </p:spTree>
    <p:extLst>
      <p:ext uri="{BB962C8B-B14F-4D97-AF65-F5344CB8AC3E}">
        <p14:creationId xmlns:p14="http://schemas.microsoft.com/office/powerpoint/2010/main" val="266604336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13</a:t>
            </a:fld>
            <a:endParaRPr lang="en-US"/>
          </a:p>
        </p:txBody>
      </p:sp>
      <p:sp>
        <p:nvSpPr>
          <p:cNvPr id="4102" name="Rectangle 6"/>
          <p:cNvSpPr>
            <a:spLocks noGrp="1" noChangeArrowheads="1"/>
          </p:cNvSpPr>
          <p:nvPr>
            <p:ph type="ctrTitle"/>
          </p:nvPr>
        </p:nvSpPr>
        <p:spPr>
          <a:xfrm>
            <a:off x="505368" y="0"/>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9" name="Rectangle 2"/>
          <p:cNvSpPr txBox="1">
            <a:spLocks noChangeArrowheads="1"/>
          </p:cNvSpPr>
          <p:nvPr/>
        </p:nvSpPr>
        <p:spPr bwMode="auto">
          <a:xfrm>
            <a:off x="5508104" y="933562"/>
            <a:ext cx="453707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_tradnl" altLang="es-419" sz="2000" kern="0" dirty="0">
                <a:solidFill>
                  <a:srgbClr val="6666FF"/>
                </a:solidFill>
              </a:rPr>
              <a:t>Planeación General	</a:t>
            </a:r>
            <a:br>
              <a:rPr lang="es-ES_tradnl" altLang="es-419" sz="2000" kern="0" dirty="0">
                <a:solidFill>
                  <a:srgbClr val="6666FF"/>
                </a:solidFill>
              </a:rPr>
            </a:br>
            <a:endParaRPr lang="es-ES" altLang="es-419" sz="1200" i="1" kern="0" dirty="0">
              <a:latin typeface="Times New Roman" panose="02020603050405020304" pitchFamily="18" charset="0"/>
            </a:endParaRPr>
          </a:p>
        </p:txBody>
      </p:sp>
      <p:sp>
        <p:nvSpPr>
          <p:cNvPr id="10" name="Rectangle 3"/>
          <p:cNvSpPr txBox="1">
            <a:spLocks noChangeArrowheads="1"/>
          </p:cNvSpPr>
          <p:nvPr/>
        </p:nvSpPr>
        <p:spPr bwMode="auto">
          <a:xfrm>
            <a:off x="303213" y="1520825"/>
            <a:ext cx="8569325"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gn="just">
              <a:lnSpc>
                <a:spcPct val="80000"/>
              </a:lnSpc>
              <a:buFont typeface="Wingdings" panose="05000000000000000000" pitchFamily="2" charset="2"/>
              <a:buNone/>
            </a:pPr>
            <a:r>
              <a:rPr lang="es-ES_tradnl" altLang="es-419" sz="200" kern="0" dirty="0"/>
              <a:t>	</a:t>
            </a:r>
            <a:r>
              <a:rPr lang="es-ES_tradnl" altLang="es-419" sz="1600" b="1" kern="0" dirty="0"/>
              <a:t>Antecedentes</a:t>
            </a:r>
            <a:endParaRPr lang="es-ES_tradnl" altLang="es-419" sz="1600" kern="0" dirty="0"/>
          </a:p>
          <a:p>
            <a:pPr algn="just">
              <a:lnSpc>
                <a:spcPct val="80000"/>
              </a:lnSpc>
              <a:buFont typeface="Wingdings" panose="05000000000000000000" pitchFamily="2" charset="2"/>
              <a:buNone/>
            </a:pPr>
            <a:endParaRPr lang="es-ES_tradnl" altLang="es-419" sz="1600" kern="0" dirty="0"/>
          </a:p>
          <a:p>
            <a:pPr algn="just">
              <a:lnSpc>
                <a:spcPct val="80000"/>
              </a:lnSpc>
              <a:buFont typeface="Wingdings" panose="05000000000000000000" pitchFamily="2" charset="2"/>
              <a:buNone/>
            </a:pPr>
            <a:r>
              <a:rPr lang="es-ES_tradnl" altLang="es-419" sz="1000" kern="0" dirty="0"/>
              <a:t>	</a:t>
            </a:r>
            <a:r>
              <a:rPr lang="es-ES_tradnl" altLang="es-419" sz="1400" kern="0" dirty="0"/>
              <a:t>Los de la Unidad Auditada, con la descripción del objetivo del área; su estructura; marco legal aplicable, principales políticas y funciones, actividades que realiza, distribución física de las áreas de trabajo, resultados más importantes de auditorías anteriores, información financiera y presupuestaria, así como los demás elementos que permitan al auditor público tener un conocimiento general antes de iniciar la auditoría.</a:t>
            </a:r>
          </a:p>
          <a:p>
            <a:pPr algn="just">
              <a:lnSpc>
                <a:spcPct val="80000"/>
              </a:lnSpc>
              <a:buFont typeface="Wingdings" panose="05000000000000000000" pitchFamily="2" charset="2"/>
              <a:buNone/>
            </a:pPr>
            <a:r>
              <a:rPr lang="es-ES" altLang="es-419" kern="0" dirty="0"/>
              <a:t> </a:t>
            </a:r>
            <a:r>
              <a:rPr lang="es-ES_tradnl" altLang="es-419" sz="1000" kern="0" dirty="0"/>
              <a:t>	</a:t>
            </a:r>
            <a:r>
              <a:rPr lang="es-ES_tradnl" altLang="es-419" sz="1600" b="1" kern="0" dirty="0"/>
              <a:t>Objetivo de la auditoría</a:t>
            </a:r>
            <a:endParaRPr lang="es-ES_tradnl" altLang="es-419" sz="1600" kern="0" dirty="0"/>
          </a:p>
          <a:p>
            <a:pPr algn="just">
              <a:lnSpc>
                <a:spcPct val="80000"/>
              </a:lnSpc>
              <a:buFont typeface="Wingdings" panose="05000000000000000000" pitchFamily="2" charset="2"/>
              <a:buNone/>
            </a:pPr>
            <a:endParaRPr lang="es-ES_tradnl" altLang="es-419" sz="1600" kern="0" dirty="0"/>
          </a:p>
          <a:p>
            <a:pPr algn="just">
              <a:lnSpc>
                <a:spcPct val="80000"/>
              </a:lnSpc>
              <a:buFont typeface="Wingdings" panose="05000000000000000000" pitchFamily="2" charset="2"/>
              <a:buNone/>
            </a:pPr>
            <a:r>
              <a:rPr lang="es-ES_tradnl" altLang="es-419" sz="1000" kern="0" dirty="0"/>
              <a:t>	</a:t>
            </a:r>
            <a:r>
              <a:rPr lang="es-ES_tradnl" altLang="es-419" sz="1400" kern="0" dirty="0"/>
              <a:t>Debe ser congruente con el Programa Anual de Trabajo de Auditorias, con excepción de las auditorías no programadas. Este objetivo debe caracterizarse por ser claro, preciso, medible y alcanzable.</a:t>
            </a:r>
          </a:p>
          <a:p>
            <a:pPr algn="just">
              <a:lnSpc>
                <a:spcPct val="80000"/>
              </a:lnSpc>
              <a:buFont typeface="Wingdings" panose="05000000000000000000" pitchFamily="2" charset="2"/>
              <a:buNone/>
            </a:pPr>
            <a:r>
              <a:rPr lang="es-ES" altLang="es-419" sz="1000" kern="0" dirty="0"/>
              <a:t> </a:t>
            </a:r>
          </a:p>
          <a:p>
            <a:pPr algn="just">
              <a:lnSpc>
                <a:spcPct val="80000"/>
              </a:lnSpc>
              <a:buFont typeface="Wingdings" panose="05000000000000000000" pitchFamily="2" charset="2"/>
              <a:buNone/>
            </a:pPr>
            <a:r>
              <a:rPr lang="es-ES_tradnl" altLang="es-419" sz="1000" kern="0" dirty="0"/>
              <a:t>	</a:t>
            </a:r>
            <a:r>
              <a:rPr lang="es-ES_tradnl" altLang="es-419" sz="1600" b="1" kern="0" dirty="0"/>
              <a:t>Alcance</a:t>
            </a:r>
          </a:p>
          <a:p>
            <a:pPr algn="just">
              <a:lnSpc>
                <a:spcPct val="80000"/>
              </a:lnSpc>
              <a:buFont typeface="Wingdings" panose="05000000000000000000" pitchFamily="2" charset="2"/>
              <a:buNone/>
            </a:pPr>
            <a:endParaRPr lang="es-ES_tradnl" altLang="es-419" sz="1600" kern="0" dirty="0"/>
          </a:p>
          <a:p>
            <a:pPr algn="just">
              <a:lnSpc>
                <a:spcPct val="80000"/>
              </a:lnSpc>
              <a:buFont typeface="Wingdings" panose="05000000000000000000" pitchFamily="2" charset="2"/>
              <a:buNone/>
            </a:pPr>
            <a:r>
              <a:rPr lang="es-ES_tradnl" altLang="es-419" sz="1000" kern="0" dirty="0"/>
              <a:t>	</a:t>
            </a:r>
            <a:r>
              <a:rPr lang="es-ES_tradnl" altLang="es-419" sz="1400" kern="0" dirty="0"/>
              <a:t>Debe ser general, referido al ejercicio o periodo y Concepto a revisar.</a:t>
            </a:r>
            <a:r>
              <a:rPr lang="es-ES" altLang="es-419" sz="1200" kern="0" dirty="0"/>
              <a:t> </a:t>
            </a:r>
          </a:p>
          <a:p>
            <a:pPr algn="just">
              <a:lnSpc>
                <a:spcPct val="80000"/>
              </a:lnSpc>
              <a:buFont typeface="Wingdings" panose="05000000000000000000" pitchFamily="2" charset="2"/>
              <a:buNone/>
            </a:pPr>
            <a:endParaRPr lang="es-ES" altLang="es-419" sz="1200" kern="0" dirty="0"/>
          </a:p>
          <a:p>
            <a:pPr algn="just">
              <a:lnSpc>
                <a:spcPct val="80000"/>
              </a:lnSpc>
              <a:buFont typeface="Wingdings" panose="05000000000000000000" pitchFamily="2" charset="2"/>
              <a:buNone/>
            </a:pPr>
            <a:r>
              <a:rPr lang="es-ES_tradnl" altLang="es-419" sz="1000" kern="0" dirty="0"/>
              <a:t>	</a:t>
            </a:r>
            <a:r>
              <a:rPr lang="es-ES_tradnl" altLang="es-419" sz="1600" b="1" kern="0" dirty="0"/>
              <a:t>Problemática</a:t>
            </a:r>
            <a:endParaRPr lang="es-ES_tradnl" altLang="es-419" sz="1600" kern="0" dirty="0"/>
          </a:p>
          <a:p>
            <a:pPr algn="just">
              <a:lnSpc>
                <a:spcPct val="80000"/>
              </a:lnSpc>
              <a:buFont typeface="Wingdings" panose="05000000000000000000" pitchFamily="2" charset="2"/>
              <a:buNone/>
            </a:pPr>
            <a:endParaRPr lang="es-ES_tradnl" altLang="es-419" sz="1600" kern="0" dirty="0"/>
          </a:p>
          <a:p>
            <a:pPr algn="just">
              <a:lnSpc>
                <a:spcPct val="80000"/>
              </a:lnSpc>
              <a:buFont typeface="Wingdings" panose="05000000000000000000" pitchFamily="2" charset="2"/>
              <a:buNone/>
            </a:pPr>
            <a:r>
              <a:rPr lang="es-ES_tradnl" altLang="es-419" sz="1000" kern="0" dirty="0"/>
              <a:t>	</a:t>
            </a:r>
            <a:r>
              <a:rPr lang="es-ES_tradnl" altLang="es-419" sz="1400" kern="0" dirty="0"/>
              <a:t>Problemas a los que pueden enfrentarse los auditores públicos para la ejecución de la auditoría como pueden ser: especialidad de las operaciones, atraso en el registro o desarrollo de funciones, actitud del personal auditado, antigüedad de las operaciones, etc.</a:t>
            </a:r>
            <a:r>
              <a:rPr lang="es-ES" altLang="es-419" sz="1400" kern="0" dirty="0"/>
              <a:t> </a:t>
            </a:r>
            <a:r>
              <a:rPr lang="es-ES_tradnl" altLang="es-419" sz="1400" kern="0" dirty="0"/>
              <a:t>	</a:t>
            </a:r>
            <a:endParaRPr lang="es-ES" altLang="es-419" sz="1400" kern="0" dirty="0"/>
          </a:p>
        </p:txBody>
      </p:sp>
      <p:sp>
        <p:nvSpPr>
          <p:cNvPr id="12" name="Rectangle 5"/>
          <p:cNvSpPr>
            <a:spLocks noChangeArrowheads="1"/>
          </p:cNvSpPr>
          <p:nvPr/>
        </p:nvSpPr>
        <p:spPr bwMode="auto">
          <a:xfrm>
            <a:off x="250825" y="6453188"/>
            <a:ext cx="2371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buClr>
                <a:schemeClr val="tx1"/>
              </a:buClr>
              <a:buFontTx/>
              <a:buNone/>
            </a:pPr>
            <a:r>
              <a:rPr lang="es-ES_tradnl" altLang="es-419" sz="1500" b="1" i="1">
                <a:solidFill>
                  <a:schemeClr val="tx2"/>
                </a:solidFill>
              </a:rPr>
              <a:t>GGAP   I.1; ANEXO 1</a:t>
            </a:r>
            <a:endParaRPr lang="es-ES" altLang="es-419" sz="1500" b="1" i="1">
              <a:solidFill>
                <a:schemeClr val="tx2"/>
              </a:solidFill>
            </a:endParaRPr>
          </a:p>
        </p:txBody>
      </p:sp>
    </p:spTree>
    <p:extLst>
      <p:ext uri="{BB962C8B-B14F-4D97-AF65-F5344CB8AC3E}">
        <p14:creationId xmlns:p14="http://schemas.microsoft.com/office/powerpoint/2010/main" val="5656515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14</a:t>
            </a:fld>
            <a:endParaRPr lang="en-US"/>
          </a:p>
        </p:txBody>
      </p:sp>
      <p:sp>
        <p:nvSpPr>
          <p:cNvPr id="4102" name="Rectangle 6"/>
          <p:cNvSpPr>
            <a:spLocks noGrp="1" noChangeArrowheads="1"/>
          </p:cNvSpPr>
          <p:nvPr>
            <p:ph type="ctrTitle"/>
          </p:nvPr>
        </p:nvSpPr>
        <p:spPr>
          <a:xfrm>
            <a:off x="533400" y="56655"/>
            <a:ext cx="7924800" cy="649114"/>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5004048" y="932781"/>
            <a:ext cx="471646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_tradnl" altLang="es-419" sz="2000" kern="0" dirty="0">
                <a:solidFill>
                  <a:srgbClr val="6666FF"/>
                </a:solidFill>
              </a:rPr>
              <a:t>Planeación General</a:t>
            </a:r>
            <a:r>
              <a:rPr lang="es-ES_tradnl" altLang="es-419" sz="1700" kern="0" dirty="0">
                <a:solidFill>
                  <a:srgbClr val="6666FF"/>
                </a:solidFill>
              </a:rPr>
              <a:t> 	</a:t>
            </a:r>
            <a:br>
              <a:rPr lang="es-ES_tradnl" altLang="es-419" sz="1700" kern="0" dirty="0">
                <a:solidFill>
                  <a:srgbClr val="6666FF"/>
                </a:solidFill>
              </a:rPr>
            </a:br>
            <a:endParaRPr lang="es-ES" altLang="es-419" sz="1200" i="1" kern="0" dirty="0">
              <a:latin typeface="Times New Roman" panose="02020603050405020304" pitchFamily="18" charset="0"/>
            </a:endParaRPr>
          </a:p>
        </p:txBody>
      </p:sp>
      <p:sp>
        <p:nvSpPr>
          <p:cNvPr id="5" name="Rectangle 3"/>
          <p:cNvSpPr txBox="1">
            <a:spLocks noChangeArrowheads="1"/>
          </p:cNvSpPr>
          <p:nvPr/>
        </p:nvSpPr>
        <p:spPr bwMode="auto">
          <a:xfrm>
            <a:off x="250825" y="1340768"/>
            <a:ext cx="8713788" cy="468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gn="l">
              <a:buFont typeface="Wingdings" panose="05000000000000000000" pitchFamily="2" charset="2"/>
              <a:buNone/>
            </a:pPr>
            <a:r>
              <a:rPr lang="es-MX" altLang="es-419" sz="1600" kern="0" dirty="0"/>
              <a:t>	</a:t>
            </a:r>
          </a:p>
          <a:p>
            <a:pPr algn="l">
              <a:buFont typeface="Wingdings" panose="05000000000000000000" pitchFamily="2" charset="2"/>
              <a:buNone/>
            </a:pPr>
            <a:r>
              <a:rPr lang="es-MX" altLang="es-419" sz="1600" kern="0" dirty="0"/>
              <a:t>	</a:t>
            </a:r>
            <a:r>
              <a:rPr lang="es-MX" altLang="es-419" sz="1600" b="1" kern="0" dirty="0"/>
              <a:t>Estrategia</a:t>
            </a:r>
            <a:endParaRPr lang="es-MX" altLang="es-419" sz="1600" kern="0" dirty="0"/>
          </a:p>
          <a:p>
            <a:pPr algn="l">
              <a:buFont typeface="Wingdings" panose="05000000000000000000" pitchFamily="2" charset="2"/>
              <a:buNone/>
            </a:pPr>
            <a:r>
              <a:rPr lang="es-ES_tradnl" altLang="es-419" sz="1600" kern="0" dirty="0"/>
              <a:t>	La estrategia debe considerar las acciones para realizar la auditoría en el tiempo y con el personal asignado y, en su caso, para reducir el efecto de la problemática que pudiese incidir en la ejecución de la auditoría. </a:t>
            </a:r>
          </a:p>
          <a:p>
            <a:pPr algn="l">
              <a:buFont typeface="Wingdings" panose="05000000000000000000" pitchFamily="2" charset="2"/>
              <a:buNone/>
            </a:pPr>
            <a:r>
              <a:rPr lang="es-ES_tradnl" altLang="es-419" sz="1600" kern="0" dirty="0"/>
              <a:t>	</a:t>
            </a:r>
          </a:p>
          <a:p>
            <a:pPr algn="l">
              <a:buFont typeface="Wingdings" panose="05000000000000000000" pitchFamily="2" charset="2"/>
              <a:buNone/>
            </a:pPr>
            <a:r>
              <a:rPr lang="es-ES_tradnl" altLang="es-419" sz="1600" kern="0" dirty="0"/>
              <a:t>	De ser necesario se justificarán las modificaciones del tiempo a emplear y/o la cantidad y/o perfil de los auditores públicos.</a:t>
            </a:r>
            <a:r>
              <a:rPr lang="es-ES" altLang="es-419" sz="1600" kern="0" dirty="0"/>
              <a:t> </a:t>
            </a:r>
          </a:p>
          <a:p>
            <a:pPr algn="l">
              <a:buFont typeface="Wingdings" panose="05000000000000000000" pitchFamily="2" charset="2"/>
              <a:buNone/>
            </a:pPr>
            <a:r>
              <a:rPr lang="es-MX" altLang="es-419" sz="1600" kern="0" dirty="0"/>
              <a:t>	</a:t>
            </a:r>
          </a:p>
          <a:p>
            <a:pPr algn="l">
              <a:buFont typeface="Wingdings" panose="05000000000000000000" pitchFamily="2" charset="2"/>
              <a:buNone/>
            </a:pPr>
            <a:r>
              <a:rPr lang="es-MX" altLang="es-419" sz="1600" kern="0" dirty="0"/>
              <a:t>	</a:t>
            </a:r>
            <a:r>
              <a:rPr lang="es-MX" altLang="es-419" sz="1600" b="1" kern="0" dirty="0"/>
              <a:t>Personal comisionado</a:t>
            </a:r>
            <a:endParaRPr lang="es-ES_tradnl" altLang="es-419" sz="1600" kern="0" dirty="0"/>
          </a:p>
          <a:p>
            <a:pPr algn="l">
              <a:buFont typeface="Wingdings" panose="05000000000000000000" pitchFamily="2" charset="2"/>
              <a:buNone/>
            </a:pPr>
            <a:r>
              <a:rPr lang="es-ES_tradnl" altLang="es-419" sz="1600" kern="0" dirty="0"/>
              <a:t>	Nombre completo del personal asignado a la auditoría, y las iniciales de su nombre, firma y rúbrica para identificar sus papeles de trabajo.</a:t>
            </a:r>
            <a:r>
              <a:rPr lang="es-ES" altLang="es-419" sz="1600" kern="0" dirty="0"/>
              <a:t> </a:t>
            </a:r>
          </a:p>
          <a:p>
            <a:pPr algn="l">
              <a:buFont typeface="Wingdings" panose="05000000000000000000" pitchFamily="2" charset="2"/>
              <a:buNone/>
            </a:pPr>
            <a:endParaRPr lang="es-MX" altLang="es-419" sz="1600" kern="0" dirty="0"/>
          </a:p>
          <a:p>
            <a:pPr algn="l">
              <a:buFont typeface="Wingdings" panose="05000000000000000000" pitchFamily="2" charset="2"/>
              <a:buNone/>
            </a:pPr>
            <a:r>
              <a:rPr lang="es-ES_tradnl" altLang="es-419" sz="1600" kern="0" dirty="0"/>
              <a:t>	</a:t>
            </a:r>
            <a:r>
              <a:rPr lang="es-ES_tradnl" altLang="es-419" sz="1600" b="1" kern="0" dirty="0"/>
              <a:t>Nombre y firma del jefe de grupo</a:t>
            </a:r>
          </a:p>
          <a:p>
            <a:pPr algn="l">
              <a:buFont typeface="Wingdings" panose="05000000000000000000" pitchFamily="2" charset="2"/>
              <a:buNone/>
            </a:pPr>
            <a:r>
              <a:rPr lang="es-ES_tradnl" altLang="es-419" sz="1600" kern="0" dirty="0"/>
              <a:t>	En atención a que otorga el visto bueno a la carta de planeación.</a:t>
            </a:r>
          </a:p>
          <a:p>
            <a:pPr algn="l">
              <a:buFont typeface="Wingdings" panose="05000000000000000000" pitchFamily="2" charset="2"/>
              <a:buNone/>
            </a:pPr>
            <a:endParaRPr lang="es-ES_tradnl" altLang="es-419" sz="1600" kern="0" dirty="0"/>
          </a:p>
          <a:p>
            <a:pPr algn="l">
              <a:buFont typeface="Wingdings" panose="05000000000000000000" pitchFamily="2" charset="2"/>
              <a:buNone/>
            </a:pPr>
            <a:r>
              <a:rPr lang="es-ES_tradnl" altLang="es-419" sz="1600" kern="0" dirty="0"/>
              <a:t>	</a:t>
            </a:r>
            <a:r>
              <a:rPr lang="es-ES_tradnl" altLang="es-419" sz="1600" b="1" kern="0" dirty="0"/>
              <a:t>Nombre y firma de la persona que autoriza la carta de planeación</a:t>
            </a:r>
          </a:p>
          <a:p>
            <a:pPr algn="l">
              <a:buFont typeface="Wingdings" panose="05000000000000000000" pitchFamily="2" charset="2"/>
              <a:buNone/>
            </a:pPr>
            <a:r>
              <a:rPr lang="es-ES_tradnl" altLang="es-419" sz="1600" b="1" kern="0" dirty="0"/>
              <a:t>	</a:t>
            </a:r>
            <a:r>
              <a:rPr lang="es-ES_tradnl" altLang="es-419" sz="1600" kern="0" dirty="0"/>
              <a:t>DG o TAI, en el ámbito de sus respectivas competencias.</a:t>
            </a:r>
            <a:endParaRPr lang="es-ES_tradnl" altLang="es-419" sz="1600" b="1" kern="0" dirty="0"/>
          </a:p>
          <a:p>
            <a:pPr algn="l">
              <a:buFont typeface="Wingdings" panose="05000000000000000000" pitchFamily="2" charset="2"/>
              <a:buNone/>
            </a:pPr>
            <a:r>
              <a:rPr lang="es-ES_tradnl" altLang="es-419" sz="1600" kern="0" dirty="0"/>
              <a:t>	</a:t>
            </a:r>
            <a:endParaRPr lang="es-ES" altLang="es-419" sz="1600" kern="0" dirty="0"/>
          </a:p>
        </p:txBody>
      </p:sp>
      <p:sp>
        <p:nvSpPr>
          <p:cNvPr id="8" name="Rectangle 5"/>
          <p:cNvSpPr>
            <a:spLocks noChangeArrowheads="1"/>
          </p:cNvSpPr>
          <p:nvPr/>
        </p:nvSpPr>
        <p:spPr bwMode="auto">
          <a:xfrm>
            <a:off x="276225" y="6429375"/>
            <a:ext cx="1152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buClr>
                <a:schemeClr val="tx1"/>
              </a:buClr>
              <a:buFontTx/>
              <a:buNone/>
            </a:pPr>
            <a:r>
              <a:rPr lang="es-ES_tradnl" altLang="es-419" sz="1500" b="1" i="1">
                <a:solidFill>
                  <a:schemeClr val="tx2"/>
                </a:solidFill>
              </a:rPr>
              <a:t>GGAP I.1</a:t>
            </a:r>
            <a:endParaRPr lang="es-ES" altLang="es-419" sz="1500" b="1" i="1">
              <a:solidFill>
                <a:schemeClr val="tx2"/>
              </a:solidFill>
            </a:endParaRPr>
          </a:p>
        </p:txBody>
      </p:sp>
    </p:spTree>
    <p:extLst>
      <p:ext uri="{BB962C8B-B14F-4D97-AF65-F5344CB8AC3E}">
        <p14:creationId xmlns:p14="http://schemas.microsoft.com/office/powerpoint/2010/main" val="23441703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15</a:t>
            </a:fld>
            <a:endParaRPr lang="en-US"/>
          </a:p>
        </p:txBody>
      </p:sp>
      <p:sp>
        <p:nvSpPr>
          <p:cNvPr id="4102" name="Rectangle 6"/>
          <p:cNvSpPr>
            <a:spLocks noGrp="1" noChangeArrowheads="1"/>
          </p:cNvSpPr>
          <p:nvPr>
            <p:ph type="ctrTitle"/>
          </p:nvPr>
        </p:nvSpPr>
        <p:spPr>
          <a:xfrm>
            <a:off x="533400" y="56655"/>
            <a:ext cx="7924800" cy="649114"/>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4951589" y="592899"/>
            <a:ext cx="471646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_tradnl" altLang="es-419" sz="2000" kern="0" dirty="0">
                <a:solidFill>
                  <a:srgbClr val="6666FF"/>
                </a:solidFill>
              </a:rPr>
              <a:t>Planeación General</a:t>
            </a:r>
            <a:r>
              <a:rPr lang="es-ES_tradnl" altLang="es-419" sz="1700" kern="0" dirty="0">
                <a:solidFill>
                  <a:srgbClr val="6666FF"/>
                </a:solidFill>
              </a:rPr>
              <a:t> 	</a:t>
            </a:r>
            <a:br>
              <a:rPr lang="es-ES_tradnl" altLang="es-419" sz="1700" kern="0" dirty="0">
                <a:solidFill>
                  <a:srgbClr val="6666FF"/>
                </a:solidFill>
              </a:rPr>
            </a:br>
            <a:endParaRPr lang="es-ES" altLang="es-419" sz="1200" i="1" kern="0" dirty="0">
              <a:latin typeface="Times New Roman" panose="02020603050405020304" pitchFamily="18" charset="0"/>
            </a:endParaRPr>
          </a:p>
        </p:txBody>
      </p:sp>
      <p:sp>
        <p:nvSpPr>
          <p:cNvPr id="8" name="Rectangle 5"/>
          <p:cNvSpPr>
            <a:spLocks noChangeArrowheads="1"/>
          </p:cNvSpPr>
          <p:nvPr/>
        </p:nvSpPr>
        <p:spPr bwMode="auto">
          <a:xfrm>
            <a:off x="276225" y="6429375"/>
            <a:ext cx="1152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buClr>
                <a:schemeClr val="tx1"/>
              </a:buClr>
              <a:buFontTx/>
              <a:buNone/>
            </a:pPr>
            <a:r>
              <a:rPr lang="es-ES_tradnl" altLang="es-419" sz="1500" b="1" i="1">
                <a:solidFill>
                  <a:schemeClr val="tx2"/>
                </a:solidFill>
              </a:rPr>
              <a:t>GGAP I.1</a:t>
            </a:r>
            <a:endParaRPr lang="es-ES" altLang="es-419" sz="1500" b="1" i="1">
              <a:solidFill>
                <a:schemeClr val="tx2"/>
              </a:solidFill>
            </a:endParaRPr>
          </a:p>
        </p:txBody>
      </p:sp>
      <p:pic>
        <p:nvPicPr>
          <p:cNvPr id="2" name="Imagen 1">
            <a:extLst>
              <a:ext uri="{FF2B5EF4-FFF2-40B4-BE49-F238E27FC236}">
                <a16:creationId xmlns:a16="http://schemas.microsoft.com/office/drawing/2014/main" id="{32C34118-9ACF-43EE-BB94-630A74EC12DE}"/>
              </a:ext>
            </a:extLst>
          </p:cNvPr>
          <p:cNvPicPr>
            <a:picLocks noChangeAspect="1"/>
          </p:cNvPicPr>
          <p:nvPr/>
        </p:nvPicPr>
        <p:blipFill>
          <a:blip r:embed="rId3"/>
          <a:stretch>
            <a:fillRect/>
          </a:stretch>
        </p:blipFill>
        <p:spPr>
          <a:xfrm>
            <a:off x="1428750" y="980727"/>
            <a:ext cx="7029450" cy="5448647"/>
          </a:xfrm>
          <a:prstGeom prst="rect">
            <a:avLst/>
          </a:prstGeom>
        </p:spPr>
      </p:pic>
    </p:spTree>
    <p:extLst>
      <p:ext uri="{BB962C8B-B14F-4D97-AF65-F5344CB8AC3E}">
        <p14:creationId xmlns:p14="http://schemas.microsoft.com/office/powerpoint/2010/main" val="15504761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16</a:t>
            </a:fld>
            <a:endParaRPr lang="en-US"/>
          </a:p>
        </p:txBody>
      </p:sp>
      <p:sp>
        <p:nvSpPr>
          <p:cNvPr id="4102" name="Rectangle 6"/>
          <p:cNvSpPr>
            <a:spLocks noGrp="1" noChangeArrowheads="1"/>
          </p:cNvSpPr>
          <p:nvPr>
            <p:ph type="ctrTitle"/>
          </p:nvPr>
        </p:nvSpPr>
        <p:spPr>
          <a:xfrm>
            <a:off x="533400" y="25723"/>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5508104" y="1086830"/>
            <a:ext cx="44640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_tradnl" altLang="es-419" sz="2000" kern="0" dirty="0">
                <a:solidFill>
                  <a:srgbClr val="6666FF"/>
                </a:solidFill>
              </a:rPr>
              <a:t>Planeación General</a:t>
            </a:r>
            <a:r>
              <a:rPr lang="es-ES_tradnl" altLang="es-419" sz="1700" kern="0" dirty="0">
                <a:solidFill>
                  <a:srgbClr val="6666FF"/>
                </a:solidFill>
              </a:rPr>
              <a:t> 	</a:t>
            </a:r>
            <a:br>
              <a:rPr lang="es-ES_tradnl" altLang="es-419" sz="1700" kern="0" dirty="0">
                <a:solidFill>
                  <a:srgbClr val="6666FF"/>
                </a:solidFill>
              </a:rPr>
            </a:br>
            <a:endParaRPr lang="es-ES" altLang="es-419" sz="1700" kern="0" dirty="0">
              <a:solidFill>
                <a:srgbClr val="6666FF"/>
              </a:solidFill>
            </a:endParaRPr>
          </a:p>
        </p:txBody>
      </p:sp>
      <p:sp>
        <p:nvSpPr>
          <p:cNvPr id="5" name="Rectangle 3"/>
          <p:cNvSpPr txBox="1">
            <a:spLocks noChangeArrowheads="1"/>
          </p:cNvSpPr>
          <p:nvPr/>
        </p:nvSpPr>
        <p:spPr bwMode="auto">
          <a:xfrm>
            <a:off x="323850" y="838200"/>
            <a:ext cx="8640763" cy="518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marL="185738" indent="-185738" algn="just">
              <a:lnSpc>
                <a:spcPct val="80000"/>
              </a:lnSpc>
              <a:buClr>
                <a:schemeClr val="tx1"/>
              </a:buClr>
            </a:pPr>
            <a:endParaRPr lang="es-ES_tradnl" altLang="es-419" sz="1600" kern="0" dirty="0"/>
          </a:p>
          <a:p>
            <a:pPr marL="185738" indent="-185738" algn="just">
              <a:lnSpc>
                <a:spcPct val="80000"/>
              </a:lnSpc>
              <a:buClr>
                <a:schemeClr val="tx1"/>
              </a:buClr>
            </a:pPr>
            <a:endParaRPr lang="es-ES_tradnl" altLang="es-419" sz="1600" kern="0" dirty="0"/>
          </a:p>
          <a:p>
            <a:pPr marL="185738" indent="-185738" algn="just">
              <a:lnSpc>
                <a:spcPct val="80000"/>
              </a:lnSpc>
              <a:buClr>
                <a:schemeClr val="tx1"/>
              </a:buClr>
            </a:pPr>
            <a:endParaRPr lang="es-ES_tradnl" altLang="es-419" sz="1600" b="1" kern="0" dirty="0"/>
          </a:p>
          <a:p>
            <a:pPr marL="185738" indent="-185738" algn="just">
              <a:lnSpc>
                <a:spcPct val="80000"/>
              </a:lnSpc>
              <a:buClr>
                <a:schemeClr val="tx1"/>
              </a:buClr>
            </a:pPr>
            <a:r>
              <a:rPr lang="es-ES_tradnl" altLang="es-419" sz="1600" b="1" kern="0" dirty="0"/>
              <a:t>Cronograma de Actividades a Desarrollar</a:t>
            </a:r>
          </a:p>
          <a:p>
            <a:pPr marL="185738" indent="-185738" algn="just">
              <a:lnSpc>
                <a:spcPct val="80000"/>
              </a:lnSpc>
              <a:buFont typeface="Wingdings" panose="05000000000000000000" pitchFamily="2" charset="2"/>
              <a:buNone/>
            </a:pPr>
            <a:endParaRPr lang="es-ES_tradnl" altLang="es-419" sz="1600" kern="0" dirty="0"/>
          </a:p>
          <a:p>
            <a:pPr marL="185738" indent="-185738" algn="just">
              <a:lnSpc>
                <a:spcPct val="80000"/>
              </a:lnSpc>
              <a:buClr>
                <a:schemeClr val="tx1"/>
              </a:buClr>
              <a:buFontTx/>
              <a:buChar char="•"/>
            </a:pPr>
            <a:r>
              <a:rPr lang="es-ES_tradnl" altLang="es-419" sz="1600" kern="0" dirty="0"/>
              <a:t>El tiempo programado para llevar a cabo la auditoría se registrará en el documento denominado Cronograma de Actividades a Desarrollar, en el que también se describirán las actividades que el grupo de auditores efectuará desde el inicio hasta su conclusión. </a:t>
            </a:r>
          </a:p>
          <a:p>
            <a:pPr marL="185738" indent="-185738" algn="just">
              <a:lnSpc>
                <a:spcPct val="80000"/>
              </a:lnSpc>
              <a:buFont typeface="Wingdings" panose="05000000000000000000" pitchFamily="2" charset="2"/>
              <a:buNone/>
            </a:pPr>
            <a:endParaRPr lang="es-ES_tradnl" altLang="es-419" sz="1600" kern="0" dirty="0"/>
          </a:p>
          <a:p>
            <a:pPr marL="185738" indent="-185738" algn="just">
              <a:lnSpc>
                <a:spcPct val="80000"/>
              </a:lnSpc>
              <a:buClr>
                <a:schemeClr val="tx1"/>
              </a:buClr>
              <a:buFontTx/>
              <a:buChar char="•"/>
            </a:pPr>
            <a:r>
              <a:rPr lang="es-ES_tradnl" altLang="es-419" sz="1600" kern="0" dirty="0"/>
              <a:t>Es responsabilidad del Jefe de Grupo vigilar que las actividades determinadas para alcanzar el objetivo de las auditorías se realicen en el tiempo y forma programados. </a:t>
            </a:r>
          </a:p>
          <a:p>
            <a:pPr marL="185738" indent="-185738" algn="just">
              <a:lnSpc>
                <a:spcPct val="80000"/>
              </a:lnSpc>
              <a:buClr>
                <a:schemeClr val="tx1"/>
              </a:buClr>
              <a:buFontTx/>
              <a:buChar char="•"/>
            </a:pPr>
            <a:endParaRPr lang="es-ES_tradnl" altLang="es-419" sz="1600" kern="0" dirty="0"/>
          </a:p>
          <a:p>
            <a:pPr marL="185738" indent="-185738" algn="just">
              <a:lnSpc>
                <a:spcPct val="80000"/>
              </a:lnSpc>
              <a:buClr>
                <a:schemeClr val="tx1"/>
              </a:buClr>
              <a:buFontTx/>
              <a:buChar char="•"/>
            </a:pPr>
            <a:r>
              <a:rPr lang="es-ES_tradnl" altLang="es-419" sz="1600" kern="0" dirty="0"/>
              <a:t>Al finalizar la auditoría, se complementará el Cronograma de Actividades a Desarrollar con el tiempo real utilizado y, en su caso, las razones que originen las variaciones importantes.</a:t>
            </a:r>
            <a:endParaRPr lang="es-ES" altLang="es-419" sz="1600" kern="0" dirty="0"/>
          </a:p>
        </p:txBody>
      </p:sp>
      <p:sp>
        <p:nvSpPr>
          <p:cNvPr id="8" name="Rectangle 5"/>
          <p:cNvSpPr>
            <a:spLocks noChangeArrowheads="1"/>
          </p:cNvSpPr>
          <p:nvPr/>
        </p:nvSpPr>
        <p:spPr bwMode="auto">
          <a:xfrm>
            <a:off x="754063" y="6473825"/>
            <a:ext cx="12176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buClr>
                <a:schemeClr val="tx1"/>
              </a:buClr>
              <a:buFontTx/>
              <a:buNone/>
            </a:pPr>
            <a:r>
              <a:rPr lang="es-ES_tradnl" altLang="es-419" sz="1500" b="1" i="1">
                <a:solidFill>
                  <a:schemeClr val="tx2"/>
                </a:solidFill>
              </a:rPr>
              <a:t>GGAP  I.1</a:t>
            </a:r>
            <a:endParaRPr lang="es-ES" altLang="es-419" sz="1500" b="1" i="1">
              <a:solidFill>
                <a:schemeClr val="tx2"/>
              </a:solidFill>
            </a:endParaRPr>
          </a:p>
        </p:txBody>
      </p:sp>
    </p:spTree>
    <p:extLst>
      <p:ext uri="{BB962C8B-B14F-4D97-AF65-F5344CB8AC3E}">
        <p14:creationId xmlns:p14="http://schemas.microsoft.com/office/powerpoint/2010/main" val="24688425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17</a:t>
            </a:fld>
            <a:endParaRPr lang="en-US"/>
          </a:p>
        </p:txBody>
      </p:sp>
      <p:sp>
        <p:nvSpPr>
          <p:cNvPr id="4102" name="Rectangle 6"/>
          <p:cNvSpPr>
            <a:spLocks noGrp="1" noChangeArrowheads="1"/>
          </p:cNvSpPr>
          <p:nvPr>
            <p:ph type="ctrTitle"/>
          </p:nvPr>
        </p:nvSpPr>
        <p:spPr>
          <a:xfrm>
            <a:off x="533400" y="25723"/>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5292080" y="863167"/>
            <a:ext cx="3635896"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_tradnl" altLang="es-419" sz="2000" kern="0" dirty="0">
                <a:solidFill>
                  <a:srgbClr val="6666FF"/>
                </a:solidFill>
              </a:rPr>
              <a:t>Planeación General</a:t>
            </a:r>
            <a:r>
              <a:rPr lang="es-ES_tradnl" altLang="es-419" sz="1700" kern="0" dirty="0">
                <a:solidFill>
                  <a:srgbClr val="6666FF"/>
                </a:solidFill>
              </a:rPr>
              <a:t> 	</a:t>
            </a:r>
            <a:br>
              <a:rPr lang="es-ES_tradnl" altLang="es-419" sz="1700" kern="0" dirty="0">
                <a:solidFill>
                  <a:srgbClr val="6666FF"/>
                </a:solidFill>
              </a:rPr>
            </a:br>
            <a:endParaRPr lang="es-ES" altLang="es-419" sz="1700" kern="0" dirty="0">
              <a:solidFill>
                <a:srgbClr val="6666FF"/>
              </a:solidFill>
            </a:endParaRPr>
          </a:p>
        </p:txBody>
      </p:sp>
      <p:sp>
        <p:nvSpPr>
          <p:cNvPr id="8" name="Rectangle 5"/>
          <p:cNvSpPr>
            <a:spLocks noChangeArrowheads="1"/>
          </p:cNvSpPr>
          <p:nvPr/>
        </p:nvSpPr>
        <p:spPr bwMode="auto">
          <a:xfrm>
            <a:off x="754063" y="6473825"/>
            <a:ext cx="12176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buClr>
                <a:schemeClr val="tx1"/>
              </a:buClr>
              <a:buFontTx/>
              <a:buNone/>
            </a:pPr>
            <a:r>
              <a:rPr lang="es-ES_tradnl" altLang="es-419" sz="1500" b="1" i="1">
                <a:solidFill>
                  <a:schemeClr val="tx2"/>
                </a:solidFill>
              </a:rPr>
              <a:t>GGAP  I.1</a:t>
            </a:r>
            <a:endParaRPr lang="es-ES" altLang="es-419" sz="1500" b="1" i="1">
              <a:solidFill>
                <a:schemeClr val="tx2"/>
              </a:solidFill>
            </a:endParaRPr>
          </a:p>
        </p:txBody>
      </p:sp>
      <p:pic>
        <p:nvPicPr>
          <p:cNvPr id="9" name="Imagen 8" descr="Tabla&#10;&#10;Descripción generada automáticamente">
            <a:extLst>
              <a:ext uri="{FF2B5EF4-FFF2-40B4-BE49-F238E27FC236}">
                <a16:creationId xmlns:a16="http://schemas.microsoft.com/office/drawing/2014/main" id="{E489DA76-EF7E-4A65-84F2-0F160899566C}"/>
              </a:ext>
            </a:extLst>
          </p:cNvPr>
          <p:cNvPicPr>
            <a:picLocks noChangeAspect="1"/>
          </p:cNvPicPr>
          <p:nvPr/>
        </p:nvPicPr>
        <p:blipFill rotWithShape="1">
          <a:blip r:embed="rId3"/>
          <a:srcRect l="10936" t="25099" r="14982" b="5564"/>
          <a:stretch/>
        </p:blipFill>
        <p:spPr bwMode="auto">
          <a:xfrm>
            <a:off x="1331640" y="1556793"/>
            <a:ext cx="6984776" cy="4608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90172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18</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5"/>
          <p:cNvSpPr txBox="1">
            <a:spLocks noChangeArrowheads="1"/>
          </p:cNvSpPr>
          <p:nvPr/>
        </p:nvSpPr>
        <p:spPr bwMode="auto">
          <a:xfrm>
            <a:off x="539552" y="4437112"/>
            <a:ext cx="8208963" cy="1431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defRPr/>
            </a:pPr>
            <a:r>
              <a:rPr lang="es-ES_tradnl" sz="2400" dirty="0">
                <a:solidFill>
                  <a:schemeClr val="accent6">
                    <a:lumMod val="50000"/>
                  </a:schemeClr>
                </a:solidFill>
                <a:effectLst>
                  <a:outerShdw blurRad="63500" dist="38100" dir="5400000" algn="t" rotWithShape="0">
                    <a:prstClr val="black">
                      <a:alpha val="25000"/>
                    </a:prstClr>
                  </a:outerShdw>
                </a:effectLst>
                <a:latin typeface="+mn-lt"/>
                <a:ea typeface="+mj-ea"/>
                <a:cs typeface="+mj-cs"/>
              </a:rPr>
              <a:t>OBJETIVO</a:t>
            </a:r>
          </a:p>
          <a:p>
            <a:pPr algn="just">
              <a:spcBef>
                <a:spcPct val="50000"/>
              </a:spcBef>
              <a:defRPr/>
            </a:pPr>
            <a:r>
              <a:rPr lang="es-ES_tradnl" b="0" dirty="0">
                <a:solidFill>
                  <a:schemeClr val="accent6">
                    <a:lumMod val="50000"/>
                  </a:schemeClr>
                </a:solidFill>
                <a:latin typeface="+mn-lt"/>
                <a:cs typeface="Tahoma" pitchFamily="34" charset="0"/>
              </a:rPr>
              <a:t>Notificar al auditado el inicio formal de la auditoría, presentar al grupo de auditores que participará en la misma, e informarle los alcances y trabajos a desarrollar.</a:t>
            </a:r>
            <a:endParaRPr lang="es-ES" b="0" dirty="0">
              <a:solidFill>
                <a:schemeClr val="accent6">
                  <a:lumMod val="50000"/>
                </a:schemeClr>
              </a:solidFill>
              <a:latin typeface="+mn-lt"/>
              <a:cs typeface="Tahoma" pitchFamily="34" charset="0"/>
            </a:endParaRPr>
          </a:p>
        </p:txBody>
      </p:sp>
      <p:sp>
        <p:nvSpPr>
          <p:cNvPr id="5" name="AutoShape 10"/>
          <p:cNvSpPr>
            <a:spLocks noChangeArrowheads="1"/>
          </p:cNvSpPr>
          <p:nvPr/>
        </p:nvSpPr>
        <p:spPr bwMode="auto">
          <a:xfrm>
            <a:off x="3357356" y="2003461"/>
            <a:ext cx="5286411" cy="1436690"/>
          </a:xfrm>
          <a:prstGeom prst="roundRect">
            <a:avLst>
              <a:gd name="adj" fmla="val 1666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anchor="ctr"/>
          <a:lstStyle/>
          <a:p>
            <a:pPr marL="723900" indent="-368300">
              <a:buFontTx/>
              <a:buBlip>
                <a:blip r:embed="rId3"/>
              </a:buBlip>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Orden de Auditoría.</a:t>
            </a:r>
          </a:p>
          <a:p>
            <a:pPr marL="723900" indent="-368300">
              <a:buFontTx/>
              <a:buBlip>
                <a:blip r:embed="rId3"/>
              </a:buBlip>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Acta de Inicio de Auditoría.</a:t>
            </a:r>
          </a:p>
        </p:txBody>
      </p:sp>
      <p:sp>
        <p:nvSpPr>
          <p:cNvPr id="7" name="AutoShape 15"/>
          <p:cNvSpPr>
            <a:spLocks noChangeArrowheads="1"/>
          </p:cNvSpPr>
          <p:nvPr/>
        </p:nvSpPr>
        <p:spPr bwMode="auto">
          <a:xfrm>
            <a:off x="610990" y="2132062"/>
            <a:ext cx="2736874" cy="1223963"/>
          </a:xfrm>
          <a:prstGeom prst="rightArrowCallout">
            <a:avLst>
              <a:gd name="adj1" fmla="val 25000"/>
              <a:gd name="adj2" fmla="val 25000"/>
              <a:gd name="adj3" fmla="val 41769"/>
              <a:gd name="adj4" fmla="val 66667"/>
            </a:avLst>
          </a:prstGeom>
          <a:solidFill>
            <a:schemeClr val="bg1"/>
          </a:solidFill>
          <a:ln w="38100" algn="ctr">
            <a:solidFill>
              <a:srgbClr val="C0C0C0"/>
            </a:solidFill>
            <a:miter lim="800000"/>
            <a:headEnd/>
            <a:tailEnd/>
          </a:ln>
          <a:effectLst>
            <a:outerShdw dist="107763" dir="8100000" algn="ctr" rotWithShape="0">
              <a:srgbClr val="000000">
                <a:alpha val="50000"/>
              </a:srgbClr>
            </a:outerShdw>
          </a:effectLst>
        </p:spPr>
        <p:txBody>
          <a:bodyPr wrap="none" anchor="ctr"/>
          <a:lstStyle/>
          <a:p>
            <a:r>
              <a:rPr lang="es-MX" sz="2400" dirty="0">
                <a:solidFill>
                  <a:srgbClr val="3333CC"/>
                </a:solidFill>
                <a:effectLst>
                  <a:outerShdw blurRad="38100" dist="38100" dir="2700000" algn="tl">
                    <a:srgbClr val="000000"/>
                  </a:outerShdw>
                </a:effectLst>
              </a:rPr>
              <a:t>       Inicio</a:t>
            </a:r>
          </a:p>
        </p:txBody>
      </p:sp>
    </p:spTree>
    <p:extLst>
      <p:ext uri="{BB962C8B-B14F-4D97-AF65-F5344CB8AC3E}">
        <p14:creationId xmlns:p14="http://schemas.microsoft.com/office/powerpoint/2010/main" val="28328853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19</a:t>
            </a:fld>
            <a:endParaRPr lang="en-US"/>
          </a:p>
        </p:txBody>
      </p:sp>
      <p:sp>
        <p:nvSpPr>
          <p:cNvPr id="4102" name="Rectangle 6"/>
          <p:cNvSpPr>
            <a:spLocks noGrp="1" noChangeArrowheads="1"/>
          </p:cNvSpPr>
          <p:nvPr>
            <p:ph type="ctrTitle"/>
          </p:nvPr>
        </p:nvSpPr>
        <p:spPr>
          <a:xfrm>
            <a:off x="509991" y="44428"/>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5457825" y="944860"/>
            <a:ext cx="4095750"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MX" altLang="es-419" sz="2000" kern="0" dirty="0">
                <a:solidFill>
                  <a:srgbClr val="6666FF"/>
                </a:solidFill>
              </a:rPr>
              <a:t>Inicio de la Auditoría</a:t>
            </a:r>
            <a:br>
              <a:rPr lang="es-MX" altLang="es-419" sz="2000" kern="0" dirty="0">
                <a:solidFill>
                  <a:srgbClr val="6666FF"/>
                </a:solidFill>
              </a:rPr>
            </a:br>
            <a:endParaRPr lang="es-ES" altLang="es-419" sz="1200" i="1" kern="0" dirty="0">
              <a:latin typeface="Times New Roman" panose="02020603050405020304" pitchFamily="18" charset="0"/>
            </a:endParaRPr>
          </a:p>
        </p:txBody>
      </p:sp>
      <p:sp>
        <p:nvSpPr>
          <p:cNvPr id="5" name="Rectangle 3"/>
          <p:cNvSpPr txBox="1">
            <a:spLocks noChangeArrowheads="1"/>
          </p:cNvSpPr>
          <p:nvPr/>
        </p:nvSpPr>
        <p:spPr bwMode="auto">
          <a:xfrm>
            <a:off x="250825" y="1594147"/>
            <a:ext cx="8713788" cy="511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marL="609600" indent="-609600" algn="just">
              <a:lnSpc>
                <a:spcPct val="80000"/>
              </a:lnSpc>
              <a:buFont typeface="Wingdings" panose="05000000000000000000" pitchFamily="2" charset="2"/>
              <a:buNone/>
              <a:tabLst>
                <a:tab pos="1258888" algn="l"/>
              </a:tabLst>
            </a:pPr>
            <a:r>
              <a:rPr lang="es-ES_tradnl" altLang="es-419" sz="200" kern="0" dirty="0"/>
              <a:t>	</a:t>
            </a:r>
            <a:endParaRPr lang="es-ES_tradnl" altLang="es-419" sz="1400" kern="0" dirty="0"/>
          </a:p>
          <a:p>
            <a:pPr marL="609600" indent="-609600" algn="just">
              <a:lnSpc>
                <a:spcPct val="80000"/>
              </a:lnSpc>
              <a:buClr>
                <a:schemeClr val="tx1"/>
              </a:buClr>
              <a:tabLst>
                <a:tab pos="1258888" algn="l"/>
              </a:tabLst>
            </a:pPr>
            <a:r>
              <a:rPr lang="es-ES_tradnl" altLang="es-419" sz="1900" b="1" u="sng" kern="0" dirty="0"/>
              <a:t>Orden de Auditoría y Acta de Inicio</a:t>
            </a:r>
            <a:endParaRPr lang="es-ES_tradnl" altLang="es-419" sz="1400" b="1" u="sng" kern="0" dirty="0"/>
          </a:p>
          <a:p>
            <a:pPr marL="609600" indent="-609600" algn="just">
              <a:lnSpc>
                <a:spcPct val="80000"/>
              </a:lnSpc>
              <a:buClr>
                <a:schemeClr val="tx1"/>
              </a:buClr>
              <a:tabLst>
                <a:tab pos="1258888" algn="l"/>
              </a:tabLst>
            </a:pPr>
            <a:endParaRPr lang="es-ES_tradnl" altLang="es-419" sz="1400" b="1" kern="0" dirty="0"/>
          </a:p>
          <a:p>
            <a:pPr marL="609600" indent="-609600" algn="just">
              <a:lnSpc>
                <a:spcPct val="80000"/>
              </a:lnSpc>
              <a:buFont typeface="Wingdings" panose="05000000000000000000" pitchFamily="2" charset="2"/>
              <a:buNone/>
              <a:tabLst>
                <a:tab pos="1258888" algn="l"/>
              </a:tabLst>
            </a:pPr>
            <a:r>
              <a:rPr lang="es-ES_tradnl" altLang="es-419" sz="200" kern="0" dirty="0"/>
              <a:t>	</a:t>
            </a:r>
          </a:p>
          <a:p>
            <a:pPr marL="609600" indent="-609600" algn="just">
              <a:lnSpc>
                <a:spcPct val="85000"/>
              </a:lnSpc>
              <a:buFont typeface="Wingdings" panose="05000000000000000000" pitchFamily="2" charset="2"/>
              <a:buNone/>
              <a:tabLst>
                <a:tab pos="1258888" algn="l"/>
              </a:tabLst>
            </a:pPr>
            <a:r>
              <a:rPr lang="es-ES_tradnl" altLang="es-419" sz="200" kern="0" dirty="0"/>
              <a:t>	</a:t>
            </a:r>
            <a:r>
              <a:rPr lang="es-ES_tradnl" altLang="es-419" sz="1600" kern="0" dirty="0"/>
              <a:t>La práctica de la auditoría invariablemente se llevará a cabo mediante mandamiento escrito que se denomina Orden de Auditoría con su respectiva Acta de Inicio. </a:t>
            </a:r>
          </a:p>
          <a:p>
            <a:pPr marL="609600" indent="-609600" algn="just">
              <a:lnSpc>
                <a:spcPct val="85000"/>
              </a:lnSpc>
              <a:buFont typeface="Wingdings" panose="05000000000000000000" pitchFamily="2" charset="2"/>
              <a:buNone/>
              <a:tabLst>
                <a:tab pos="1258888" algn="l"/>
              </a:tabLst>
            </a:pPr>
            <a:r>
              <a:rPr lang="es-ES_tradnl" altLang="es-419" sz="1600" kern="0" dirty="0"/>
              <a:t>	</a:t>
            </a:r>
          </a:p>
          <a:p>
            <a:pPr marL="609600" indent="-609600" algn="just">
              <a:lnSpc>
                <a:spcPct val="85000"/>
              </a:lnSpc>
              <a:buClr>
                <a:schemeClr val="tx1"/>
              </a:buClr>
              <a:buFontTx/>
              <a:buChar char="•"/>
              <a:tabLst>
                <a:tab pos="1258888" algn="l"/>
              </a:tabLst>
            </a:pPr>
            <a:r>
              <a:rPr lang="es-ES_tradnl" altLang="es-419" sz="1600" kern="0" dirty="0"/>
              <a:t>Se turnará copia a las instancias que en cada caso se requiera </a:t>
            </a:r>
          </a:p>
          <a:p>
            <a:pPr marL="609600" indent="-609600" algn="just">
              <a:lnSpc>
                <a:spcPct val="85000"/>
              </a:lnSpc>
              <a:buClr>
                <a:schemeClr val="tx1"/>
              </a:buClr>
              <a:tabLst>
                <a:tab pos="1258888" algn="l"/>
              </a:tabLst>
            </a:pPr>
            <a:r>
              <a:rPr lang="es-ES_tradnl" altLang="es-419" sz="1600" kern="0" dirty="0"/>
              <a:t>					</a:t>
            </a:r>
            <a:endParaRPr lang="es-ES" altLang="es-419" sz="1600" kern="0" dirty="0"/>
          </a:p>
          <a:p>
            <a:pPr marL="609600" indent="-609600" algn="just">
              <a:lnSpc>
                <a:spcPct val="85000"/>
              </a:lnSpc>
              <a:buClr>
                <a:schemeClr val="tx1"/>
              </a:buClr>
              <a:buFontTx/>
              <a:buChar char="•"/>
              <a:tabLst>
                <a:tab pos="1258888" algn="l"/>
              </a:tabLst>
            </a:pPr>
            <a:r>
              <a:rPr lang="es-ES" altLang="es-419" sz="1600" kern="0" dirty="0"/>
              <a:t>Con posterioridad, se elaborarán los oficios que sean necesarios para la obtención de información que permita a los auditores cumplir con el objetivo de la auditoría. En todos los casos el Titular de la Unidad auditada y/o el servidor público designado para atender los requerimientos de información deberán proporcionar de manera oportuna y veraz la misma, en los plazos en que le sean solicitados, mismos que no deberán exceder de 10 días hábiles.</a:t>
            </a:r>
          </a:p>
          <a:p>
            <a:pPr marL="609600" indent="-609600" algn="just">
              <a:lnSpc>
                <a:spcPct val="85000"/>
              </a:lnSpc>
              <a:buClr>
                <a:schemeClr val="tx1"/>
              </a:buClr>
              <a:buFontTx/>
              <a:buChar char="•"/>
              <a:tabLst>
                <a:tab pos="1258888" algn="l"/>
              </a:tabLst>
            </a:pPr>
            <a:endParaRPr lang="es-ES_tradnl" altLang="es-419" sz="1600" kern="0" dirty="0"/>
          </a:p>
        </p:txBody>
      </p:sp>
      <p:sp>
        <p:nvSpPr>
          <p:cNvPr id="8" name="Rectangle 5"/>
          <p:cNvSpPr>
            <a:spLocks noChangeArrowheads="1"/>
          </p:cNvSpPr>
          <p:nvPr/>
        </p:nvSpPr>
        <p:spPr bwMode="auto">
          <a:xfrm>
            <a:off x="179387" y="5956407"/>
            <a:ext cx="8074231" cy="78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marL="0" indent="0" algn="just">
              <a:lnSpc>
                <a:spcPct val="150000"/>
              </a:lnSpc>
              <a:buClr>
                <a:schemeClr val="tx1"/>
              </a:buClr>
              <a:buNone/>
              <a:tabLst>
                <a:tab pos="800100" algn="l"/>
                <a:tab pos="1071563" algn="l"/>
                <a:tab pos="1171575" algn="l"/>
                <a:tab pos="1343025" algn="l"/>
                <a:tab pos="1800225" algn="l"/>
                <a:tab pos="1885950" algn="l"/>
                <a:tab pos="2157413" algn="l"/>
                <a:tab pos="2957513" algn="l"/>
                <a:tab pos="3228975" algn="l"/>
              </a:tabLst>
            </a:pPr>
            <a:r>
              <a:rPr lang="es-MX" sz="1600" b="1" dirty="0">
                <a:effectLst/>
                <a:latin typeface="Agency FB" panose="020B0503020202020204" pitchFamily="34" charset="0"/>
                <a:ea typeface="Times New Roman" panose="02020603050405020304" pitchFamily="18" charset="0"/>
              </a:rPr>
              <a:t> ACUERDO por el que se establecen las Disposiciones Generales para la Realización del Proceso de Fiscalización (05112020).</a:t>
            </a:r>
            <a:endParaRPr lang="es-MX" altLang="es-419" sz="1600" b="1" kern="0" dirty="0">
              <a:latin typeface="Agency FB" panose="020B0503020202020204" pitchFamily="34" charset="0"/>
            </a:endParaRPr>
          </a:p>
        </p:txBody>
      </p:sp>
    </p:spTree>
    <p:extLst>
      <p:ext uri="{BB962C8B-B14F-4D97-AF65-F5344CB8AC3E}">
        <p14:creationId xmlns:p14="http://schemas.microsoft.com/office/powerpoint/2010/main" val="18257215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 </a:t>
            </a:r>
            <a:r>
              <a:rPr lang="es-SV" sz="1800" dirty="0">
                <a:solidFill>
                  <a:schemeClr val="accent6">
                    <a:lumMod val="50000"/>
                  </a:schemeClr>
                </a:solidFill>
              </a:rPr>
              <a:t>AUDITORÍA GUBERNAMENTAL. ASPECTOS ESPECÍFICOS E INFORMES</a:t>
            </a:r>
            <a:endParaRPr lang="es-MX" sz="1800" dirty="0">
              <a:latin typeface="Arial" panose="020B0604020202020204" pitchFamily="34" charset="0"/>
              <a:cs typeface="Arial" panose="020B0604020202020204" pitchFamily="34" charset="0"/>
            </a:endParaRPr>
          </a:p>
        </p:txBody>
      </p:sp>
      <p:sp>
        <p:nvSpPr>
          <p:cNvPr id="5122" name="Rectangle 1026"/>
          <p:cNvSpPr>
            <a:spLocks noChangeArrowheads="1"/>
          </p:cNvSpPr>
          <p:nvPr/>
        </p:nvSpPr>
        <p:spPr bwMode="auto">
          <a:xfrm>
            <a:off x="797617" y="1196752"/>
            <a:ext cx="7630616" cy="53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ts val="600"/>
              </a:spcBef>
              <a:spcAft>
                <a:spcPts val="600"/>
              </a:spcAft>
              <a:buFont typeface="Wingdings" panose="05000000000000000000" pitchFamily="2" charset="2"/>
              <a:buChar char="§"/>
            </a:pPr>
            <a:r>
              <a:rPr lang="es-SV" sz="2400" dirty="0">
                <a:solidFill>
                  <a:srgbClr val="C00000"/>
                </a:solidFill>
              </a:rPr>
              <a:t>Papeles de trabajo </a:t>
            </a:r>
            <a:endParaRPr lang="es-419" sz="2400" dirty="0">
              <a:solidFill>
                <a:srgbClr val="C00000"/>
              </a:solidFill>
            </a:endParaRPr>
          </a:p>
          <a:p>
            <a:pPr marL="342900" indent="-342900">
              <a:spcBef>
                <a:spcPts val="600"/>
              </a:spcBef>
              <a:spcAft>
                <a:spcPts val="600"/>
              </a:spcAft>
              <a:buFont typeface="Wingdings" panose="05000000000000000000" pitchFamily="2" charset="2"/>
              <a:buChar char="§"/>
            </a:pPr>
            <a:r>
              <a:rPr lang="es-SV" sz="2400" dirty="0">
                <a:solidFill>
                  <a:srgbClr val="C00000"/>
                </a:solidFill>
              </a:rPr>
              <a:t>Programa anual de auditoría </a:t>
            </a:r>
            <a:endParaRPr lang="es-419" sz="2400" dirty="0">
              <a:solidFill>
                <a:srgbClr val="C00000"/>
              </a:solidFill>
            </a:endParaRPr>
          </a:p>
          <a:p>
            <a:pPr marL="342900" indent="-342900">
              <a:spcBef>
                <a:spcPts val="600"/>
              </a:spcBef>
              <a:spcAft>
                <a:spcPts val="600"/>
              </a:spcAft>
              <a:buFont typeface="Wingdings" panose="05000000000000000000" pitchFamily="2" charset="2"/>
              <a:buChar char="§"/>
            </a:pPr>
            <a:r>
              <a:rPr lang="es-SV" sz="2400" dirty="0">
                <a:solidFill>
                  <a:srgbClr val="C00000"/>
                </a:solidFill>
              </a:rPr>
              <a:t>Programas específicos de auditoría </a:t>
            </a:r>
            <a:endParaRPr lang="es-419" sz="2400" dirty="0">
              <a:solidFill>
                <a:srgbClr val="C00000"/>
              </a:solidFill>
            </a:endParaRPr>
          </a:p>
          <a:p>
            <a:pPr marL="342900" indent="-342900">
              <a:spcBef>
                <a:spcPts val="600"/>
              </a:spcBef>
              <a:spcAft>
                <a:spcPts val="600"/>
              </a:spcAft>
              <a:buFont typeface="Wingdings" panose="05000000000000000000" pitchFamily="2" charset="2"/>
              <a:buChar char="§"/>
            </a:pPr>
            <a:r>
              <a:rPr lang="es-SV" sz="2400" dirty="0">
                <a:solidFill>
                  <a:srgbClr val="C00000"/>
                </a:solidFill>
              </a:rPr>
              <a:t>Planeación de la auditoría </a:t>
            </a:r>
            <a:endParaRPr lang="es-419" sz="2400" dirty="0">
              <a:solidFill>
                <a:srgbClr val="C00000"/>
              </a:solidFill>
            </a:endParaRPr>
          </a:p>
          <a:p>
            <a:pPr marL="342900" indent="-342900">
              <a:spcBef>
                <a:spcPts val="600"/>
              </a:spcBef>
              <a:spcAft>
                <a:spcPts val="600"/>
              </a:spcAft>
              <a:buFont typeface="Wingdings" panose="05000000000000000000" pitchFamily="2" charset="2"/>
              <a:buChar char="§"/>
            </a:pPr>
            <a:r>
              <a:rPr lang="es-SV" sz="2400" dirty="0">
                <a:solidFill>
                  <a:srgbClr val="C00000"/>
                </a:solidFill>
              </a:rPr>
              <a:t>Riesgo de auditoría </a:t>
            </a:r>
            <a:endParaRPr lang="es-419" sz="2400" dirty="0">
              <a:solidFill>
                <a:srgbClr val="C00000"/>
              </a:solidFill>
            </a:endParaRPr>
          </a:p>
          <a:p>
            <a:pPr marL="342900" indent="-342900">
              <a:spcBef>
                <a:spcPts val="600"/>
              </a:spcBef>
              <a:spcAft>
                <a:spcPts val="600"/>
              </a:spcAft>
              <a:buFont typeface="Wingdings" panose="05000000000000000000" pitchFamily="2" charset="2"/>
              <a:buChar char="§"/>
            </a:pPr>
            <a:r>
              <a:rPr lang="es-SV" sz="2400" dirty="0">
                <a:solidFill>
                  <a:srgbClr val="C00000"/>
                </a:solidFill>
              </a:rPr>
              <a:t>Revisión de Control Interno </a:t>
            </a:r>
            <a:endParaRPr lang="es-419" sz="2400" dirty="0">
              <a:solidFill>
                <a:srgbClr val="C00000"/>
              </a:solidFill>
            </a:endParaRPr>
          </a:p>
          <a:p>
            <a:pPr marL="342900" indent="-342900">
              <a:spcBef>
                <a:spcPts val="600"/>
              </a:spcBef>
              <a:spcAft>
                <a:spcPts val="600"/>
              </a:spcAft>
              <a:buFont typeface="Wingdings" panose="05000000000000000000" pitchFamily="2" charset="2"/>
              <a:buChar char="§"/>
            </a:pPr>
            <a:r>
              <a:rPr lang="es-SV" sz="2400" dirty="0">
                <a:solidFill>
                  <a:srgbClr val="C00000"/>
                </a:solidFill>
              </a:rPr>
              <a:t>Ejecución de la auditoría </a:t>
            </a:r>
            <a:endParaRPr lang="es-419" sz="2400" dirty="0">
              <a:solidFill>
                <a:srgbClr val="C00000"/>
              </a:solidFill>
            </a:endParaRPr>
          </a:p>
          <a:p>
            <a:pPr marL="342900" indent="-342900">
              <a:spcBef>
                <a:spcPts val="600"/>
              </a:spcBef>
              <a:spcAft>
                <a:spcPts val="600"/>
              </a:spcAft>
              <a:buFont typeface="Wingdings" panose="05000000000000000000" pitchFamily="2" charset="2"/>
              <a:buChar char="§"/>
            </a:pPr>
            <a:r>
              <a:rPr lang="es-SV" sz="2400" dirty="0">
                <a:solidFill>
                  <a:srgbClr val="C00000"/>
                </a:solidFill>
              </a:rPr>
              <a:t>Supervisión del trabajo</a:t>
            </a:r>
          </a:p>
          <a:p>
            <a:pPr marL="342900" indent="-342900">
              <a:spcBef>
                <a:spcPts val="600"/>
              </a:spcBef>
              <a:spcAft>
                <a:spcPts val="600"/>
              </a:spcAft>
              <a:buFont typeface="Wingdings" panose="05000000000000000000" pitchFamily="2" charset="2"/>
              <a:buChar char="§"/>
            </a:pPr>
            <a:r>
              <a:rPr lang="es-SV" sz="2400" dirty="0">
                <a:solidFill>
                  <a:srgbClr val="C00000"/>
                </a:solidFill>
              </a:rPr>
              <a:t>Cédulas de observaciones y recomendaciones </a:t>
            </a:r>
            <a:endParaRPr lang="es-419" sz="2400" dirty="0">
              <a:solidFill>
                <a:srgbClr val="C00000"/>
              </a:solidFill>
            </a:endParaRPr>
          </a:p>
          <a:p>
            <a:pPr marL="342900" indent="-342900">
              <a:spcBef>
                <a:spcPts val="600"/>
              </a:spcBef>
              <a:spcAft>
                <a:spcPts val="600"/>
              </a:spcAft>
              <a:buFont typeface="Wingdings" panose="05000000000000000000" pitchFamily="2" charset="2"/>
              <a:buChar char="§"/>
            </a:pPr>
            <a:r>
              <a:rPr lang="es-SV" sz="2400" dirty="0">
                <a:solidFill>
                  <a:srgbClr val="C00000"/>
                </a:solidFill>
              </a:rPr>
              <a:t>Seguimiento de recomendaciones </a:t>
            </a:r>
            <a:endParaRPr lang="es-419" sz="2400" dirty="0">
              <a:solidFill>
                <a:srgbClr val="C00000"/>
              </a:solidFill>
            </a:endParaRPr>
          </a:p>
          <a:p>
            <a:pPr marL="342900" indent="-342900">
              <a:spcBef>
                <a:spcPts val="600"/>
              </a:spcBef>
              <a:spcAft>
                <a:spcPts val="600"/>
              </a:spcAft>
              <a:buFont typeface="Wingdings" panose="05000000000000000000" pitchFamily="2" charset="2"/>
              <a:buChar char="§"/>
            </a:pPr>
            <a:r>
              <a:rPr lang="es-SV" sz="2400" dirty="0">
                <a:solidFill>
                  <a:srgbClr val="C00000"/>
                </a:solidFill>
              </a:rPr>
              <a:t>Cierre de la auditoría</a:t>
            </a:r>
            <a:endParaRPr lang="es-419" sz="2400" dirty="0">
              <a:solidFill>
                <a:srgbClr val="C00000"/>
              </a:solidFill>
            </a:endParaRPr>
          </a:p>
          <a:p>
            <a:pPr marL="342900" indent="-342900">
              <a:spcBef>
                <a:spcPts val="600"/>
              </a:spcBef>
              <a:spcAft>
                <a:spcPts val="600"/>
              </a:spcAft>
              <a:buFont typeface="Wingdings" panose="05000000000000000000" pitchFamily="2" charset="2"/>
              <a:buChar char="§"/>
            </a:pPr>
            <a:endParaRPr lang="es-419" sz="2400" dirty="0">
              <a:solidFill>
                <a:srgbClr val="C00000"/>
              </a:solidFill>
            </a:endParaRPr>
          </a:p>
        </p:txBody>
      </p:sp>
    </p:spTree>
    <p:extLst>
      <p:ext uri="{BB962C8B-B14F-4D97-AF65-F5344CB8AC3E}">
        <p14:creationId xmlns:p14="http://schemas.microsoft.com/office/powerpoint/2010/main" val="292413050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20</a:t>
            </a:fld>
            <a:endParaRPr lang="en-US"/>
          </a:p>
        </p:txBody>
      </p:sp>
      <p:sp>
        <p:nvSpPr>
          <p:cNvPr id="4102" name="Rectangle 6"/>
          <p:cNvSpPr>
            <a:spLocks noGrp="1" noChangeArrowheads="1"/>
          </p:cNvSpPr>
          <p:nvPr>
            <p:ph type="ctrTitle"/>
          </p:nvPr>
        </p:nvSpPr>
        <p:spPr>
          <a:xfrm>
            <a:off x="533400" y="79775"/>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5076056" y="903831"/>
            <a:ext cx="45370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_tradnl" altLang="es-419" sz="2000" kern="0" dirty="0">
                <a:solidFill>
                  <a:srgbClr val="6666FF"/>
                </a:solidFill>
              </a:rPr>
              <a:t>Planeación Detallada</a:t>
            </a:r>
            <a:r>
              <a:rPr lang="es-ES_tradnl" altLang="es-419" sz="1700" kern="0" dirty="0">
                <a:solidFill>
                  <a:srgbClr val="6666FF"/>
                </a:solidFill>
              </a:rPr>
              <a:t> </a:t>
            </a:r>
            <a:br>
              <a:rPr lang="es-ES_tradnl" altLang="es-419" sz="1700" kern="0" dirty="0">
                <a:solidFill>
                  <a:srgbClr val="6666FF"/>
                </a:solidFill>
              </a:rPr>
            </a:br>
            <a:endParaRPr lang="es-ES" altLang="es-419" sz="1200" i="1" kern="0" dirty="0">
              <a:latin typeface="Times New Roman" panose="02020603050405020304" pitchFamily="18" charset="0"/>
            </a:endParaRPr>
          </a:p>
        </p:txBody>
      </p:sp>
      <p:sp>
        <p:nvSpPr>
          <p:cNvPr id="5" name="Rectangle 3"/>
          <p:cNvSpPr txBox="1">
            <a:spLocks noChangeArrowheads="1"/>
          </p:cNvSpPr>
          <p:nvPr/>
        </p:nvSpPr>
        <p:spPr bwMode="auto">
          <a:xfrm>
            <a:off x="107504" y="1052513"/>
            <a:ext cx="8606284"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marL="1344613" lvl="2" indent="-400050" algn="just">
              <a:lnSpc>
                <a:spcPct val="80000"/>
              </a:lnSpc>
              <a:buClr>
                <a:schemeClr val="tx1"/>
              </a:buClr>
              <a:buFont typeface="Wingdings" panose="05000000000000000000" pitchFamily="2" charset="2"/>
              <a:buAutoNum type="alphaLcParenR" startAt="2"/>
            </a:pPr>
            <a:endParaRPr lang="es-ES_tradnl" altLang="es-419" sz="1600" kern="0" dirty="0"/>
          </a:p>
          <a:p>
            <a:pPr marL="690563" lvl="1" indent="-419100" algn="just">
              <a:lnSpc>
                <a:spcPct val="150000"/>
              </a:lnSpc>
              <a:buClr>
                <a:schemeClr val="tx1"/>
              </a:buClr>
              <a:buFontTx/>
              <a:buChar char="•"/>
            </a:pPr>
            <a:r>
              <a:rPr lang="es-ES_tradnl" altLang="es-419" sz="1600" kern="0" dirty="0"/>
              <a:t>La comprensión del </a:t>
            </a:r>
            <a:r>
              <a:rPr lang="es-ES_tradnl" altLang="es-419" sz="1600" b="1" kern="0" dirty="0"/>
              <a:t>control interno</a:t>
            </a:r>
            <a:r>
              <a:rPr lang="es-ES_tradnl" altLang="es-419" sz="1600" kern="0" dirty="0"/>
              <a:t> se da a través de la indagación, observación, inspección de documentos, registros y operaciones a las que se sujetará la auditoría, mediante el empleo, entre otros, de los siguientes métodos:</a:t>
            </a:r>
          </a:p>
          <a:p>
            <a:pPr marL="495300" indent="-495300" algn="just">
              <a:lnSpc>
                <a:spcPct val="80000"/>
              </a:lnSpc>
              <a:buFont typeface="Wingdings" panose="05000000000000000000" pitchFamily="2" charset="2"/>
              <a:buNone/>
            </a:pPr>
            <a:endParaRPr lang="es-ES_tradnl" altLang="es-419" sz="1600" kern="0" dirty="0"/>
          </a:p>
          <a:p>
            <a:pPr marL="1866900" lvl="3" indent="-342900" algn="just">
              <a:lnSpc>
                <a:spcPct val="150000"/>
              </a:lnSpc>
              <a:buClr>
                <a:schemeClr val="tx1"/>
              </a:buClr>
              <a:buFont typeface="Wingdings" panose="05000000000000000000" pitchFamily="2" charset="2"/>
              <a:buAutoNum type="alphaLcParenR"/>
            </a:pPr>
            <a:r>
              <a:rPr lang="es-ES_tradnl" altLang="es-419" sz="1600" b="1" u="sng" kern="0" dirty="0"/>
              <a:t>Descriptivo</a:t>
            </a:r>
            <a:r>
              <a:rPr lang="es-ES_tradnl" altLang="es-419" sz="1600" kern="0" dirty="0"/>
              <a:t>: Consiste en la identificación y clasificación de las actividades de un proceso, incluidas las áreas y personal que intervienen; los registros y periodicidad con que se realizan, así como la normatividad a la que se encuentran sujetas.</a:t>
            </a:r>
          </a:p>
          <a:p>
            <a:pPr marL="1866900" lvl="3" indent="-342900" algn="just">
              <a:lnSpc>
                <a:spcPct val="150000"/>
              </a:lnSpc>
              <a:buClr>
                <a:schemeClr val="tx1"/>
              </a:buClr>
              <a:buFont typeface="Wingdings" panose="05000000000000000000" pitchFamily="2" charset="2"/>
              <a:buAutoNum type="alphaLcParenR"/>
            </a:pPr>
            <a:r>
              <a:rPr lang="es-ES_tradnl" altLang="es-419" sz="1600" b="1" u="sng" kern="0" dirty="0"/>
              <a:t>Cuestionarios</a:t>
            </a:r>
            <a:r>
              <a:rPr lang="es-ES_tradnl" altLang="es-419" sz="1600" kern="0" dirty="0"/>
              <a:t>: Consiste en la formulación de preguntas enfocadas a la obtención de información específica.</a:t>
            </a:r>
          </a:p>
          <a:p>
            <a:pPr marL="1866900" lvl="3" indent="-342900" algn="just">
              <a:lnSpc>
                <a:spcPct val="150000"/>
              </a:lnSpc>
              <a:buClr>
                <a:schemeClr val="tx1"/>
              </a:buClr>
              <a:buFont typeface="Wingdings" panose="05000000000000000000" pitchFamily="2" charset="2"/>
              <a:buAutoNum type="alphaLcParenR"/>
            </a:pPr>
            <a:r>
              <a:rPr lang="es-ES_tradnl" altLang="es-419" sz="1600" b="1" u="sng" kern="0" dirty="0"/>
              <a:t>Gráfico</a:t>
            </a:r>
            <a:r>
              <a:rPr lang="es-ES_tradnl" altLang="es-419" sz="1600" kern="0" dirty="0"/>
              <a:t>: Consiste en la presentación de las actividades y elementos que conforman un proceso mediante gráficas y esquemas.	</a:t>
            </a:r>
            <a:endParaRPr lang="es-ES" altLang="es-419" sz="1600" kern="0" dirty="0"/>
          </a:p>
        </p:txBody>
      </p:sp>
      <p:sp>
        <p:nvSpPr>
          <p:cNvPr id="8" name="Rectangle 5"/>
          <p:cNvSpPr>
            <a:spLocks noChangeArrowheads="1"/>
          </p:cNvSpPr>
          <p:nvPr/>
        </p:nvSpPr>
        <p:spPr bwMode="auto">
          <a:xfrm>
            <a:off x="333375" y="6381750"/>
            <a:ext cx="11287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1500" indent="-5715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80000"/>
              </a:lnSpc>
              <a:buClr>
                <a:schemeClr val="tx1"/>
              </a:buClr>
              <a:buFontTx/>
              <a:buNone/>
            </a:pPr>
            <a:r>
              <a:rPr lang="es-ES_tradnl" altLang="es-419" sz="1500" i="1">
                <a:solidFill>
                  <a:schemeClr val="tx2"/>
                </a:solidFill>
              </a:rPr>
              <a:t>GGAP I. 1</a:t>
            </a:r>
            <a:endParaRPr lang="es-ES" altLang="es-419" sz="1500" i="1">
              <a:solidFill>
                <a:schemeClr val="tx2"/>
              </a:solidFill>
            </a:endParaRPr>
          </a:p>
        </p:txBody>
      </p:sp>
    </p:spTree>
    <p:extLst>
      <p:ext uri="{BB962C8B-B14F-4D97-AF65-F5344CB8AC3E}">
        <p14:creationId xmlns:p14="http://schemas.microsoft.com/office/powerpoint/2010/main" val="32549018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21</a:t>
            </a:fld>
            <a:endParaRPr lang="en-US"/>
          </a:p>
        </p:txBody>
      </p:sp>
      <p:sp>
        <p:nvSpPr>
          <p:cNvPr id="4102" name="Rectangle 6"/>
          <p:cNvSpPr>
            <a:spLocks noGrp="1" noChangeArrowheads="1"/>
          </p:cNvSpPr>
          <p:nvPr>
            <p:ph type="ctrTitle"/>
          </p:nvPr>
        </p:nvSpPr>
        <p:spPr>
          <a:xfrm>
            <a:off x="533400" y="107009"/>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2"/>
          <p:cNvSpPr txBox="1">
            <a:spLocks noChangeArrowheads="1"/>
          </p:cNvSpPr>
          <p:nvPr/>
        </p:nvSpPr>
        <p:spPr bwMode="auto">
          <a:xfrm>
            <a:off x="2668971" y="973932"/>
            <a:ext cx="6629400" cy="7143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lvl1pPr algn="r">
              <a:spcBef>
                <a:spcPct val="0"/>
              </a:spcBef>
              <a:buNone/>
              <a:defRPr sz="2400" b="1">
                <a:solidFill>
                  <a:schemeClr val="bg1"/>
                </a:solidFill>
                <a:latin typeface="TheSans 7-Bold Caps" panose="02000703000000000003" pitchFamily="50" charset="0"/>
                <a:ea typeface="+mj-ea"/>
                <a:cs typeface="+mj-cs"/>
              </a:defRPr>
            </a:lvl1pPr>
          </a:lstStyle>
          <a:p>
            <a:r>
              <a:rPr lang="es-MX" dirty="0"/>
              <a:t>SISTEMAS DE CONTROL INTERNO</a:t>
            </a:r>
            <a:endParaRPr lang="es-ES" dirty="0"/>
          </a:p>
        </p:txBody>
      </p:sp>
      <p:sp>
        <p:nvSpPr>
          <p:cNvPr id="5" name="Text Box 3"/>
          <p:cNvSpPr txBox="1">
            <a:spLocks noChangeArrowheads="1"/>
          </p:cNvSpPr>
          <p:nvPr/>
        </p:nvSpPr>
        <p:spPr bwMode="auto">
          <a:xfrm>
            <a:off x="395288" y="1484313"/>
            <a:ext cx="8382000" cy="184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a:lnSpc>
                <a:spcPct val="140000"/>
              </a:lnSpc>
              <a:spcBef>
                <a:spcPct val="50000"/>
              </a:spcBef>
            </a:pPr>
            <a:r>
              <a:rPr lang="es-MX" sz="2200" b="0" dirty="0">
                <a:solidFill>
                  <a:schemeClr val="accent6">
                    <a:lumMod val="50000"/>
                  </a:schemeClr>
                </a:solidFill>
                <a:latin typeface="+mn-lt"/>
                <a:cs typeface="Times New Roman" pitchFamily="18" charset="0"/>
              </a:rPr>
              <a:t>“</a:t>
            </a:r>
            <a:r>
              <a:rPr lang="es-ES" b="0" dirty="0">
                <a:solidFill>
                  <a:schemeClr val="accent6">
                    <a:lumMod val="50000"/>
                  </a:schemeClr>
                </a:solidFill>
                <a:latin typeface="+mn-lt"/>
              </a:rPr>
              <a:t>Los sistemas de control interno incluyen los procesos de planeación, organización, políticas, métodos y procedimientos que en forma coordinada adopta la dependencia o entidad con el propósito de promover la eficiencia operacional”.</a:t>
            </a:r>
            <a:r>
              <a:rPr lang="es-ES" dirty="0">
                <a:solidFill>
                  <a:schemeClr val="accent6">
                    <a:lumMod val="50000"/>
                  </a:schemeClr>
                </a:solidFill>
                <a:latin typeface="+mn-lt"/>
              </a:rPr>
              <a:t> </a:t>
            </a:r>
          </a:p>
        </p:txBody>
      </p:sp>
      <p:sp>
        <p:nvSpPr>
          <p:cNvPr id="7" name="Rectangle 32"/>
          <p:cNvSpPr>
            <a:spLocks noChangeArrowheads="1"/>
          </p:cNvSpPr>
          <p:nvPr/>
        </p:nvSpPr>
        <p:spPr bwMode="auto">
          <a:xfrm>
            <a:off x="1985963" y="3573463"/>
            <a:ext cx="1430337" cy="2214562"/>
          </a:xfrm>
          <a:prstGeom prst="rect">
            <a:avLst/>
          </a:prstGeom>
          <a:gradFill rotWithShape="1">
            <a:gsLst>
              <a:gs pos="0">
                <a:srgbClr val="663300"/>
              </a:gs>
              <a:gs pos="100000">
                <a:srgbClr val="993300"/>
              </a:gs>
            </a:gsLst>
            <a:lin ang="2700000" scaled="1"/>
          </a:gradFill>
          <a:ln w="9525">
            <a:solidFill>
              <a:srgbClr val="663300"/>
            </a:solidFill>
            <a:miter lim="800000"/>
            <a:headEnd/>
            <a:tailEnd/>
          </a:ln>
        </p:spPr>
        <p:txBody>
          <a:bodyPr wrap="none" anchor="ctr"/>
          <a:lstStyle/>
          <a:p>
            <a:endParaRPr lang="es-MX" sz="1800" b="0">
              <a:latin typeface="Arial" pitchFamily="34" charset="0"/>
            </a:endParaRPr>
          </a:p>
        </p:txBody>
      </p:sp>
      <p:sp>
        <p:nvSpPr>
          <p:cNvPr id="8" name="Rectangle 33"/>
          <p:cNvSpPr>
            <a:spLocks noChangeArrowheads="1"/>
          </p:cNvSpPr>
          <p:nvPr/>
        </p:nvSpPr>
        <p:spPr bwMode="auto">
          <a:xfrm>
            <a:off x="1997075" y="3619500"/>
            <a:ext cx="1430338" cy="2214563"/>
          </a:xfrm>
          <a:prstGeom prst="rect">
            <a:avLst/>
          </a:prstGeom>
          <a:gradFill rotWithShape="1">
            <a:gsLst>
              <a:gs pos="0">
                <a:srgbClr val="663300"/>
              </a:gs>
              <a:gs pos="100000">
                <a:srgbClr val="993300"/>
              </a:gs>
            </a:gsLst>
            <a:lin ang="2700000" scaled="1"/>
          </a:gradFill>
          <a:ln w="9525">
            <a:solidFill>
              <a:srgbClr val="663300"/>
            </a:solidFill>
            <a:miter lim="800000"/>
            <a:headEnd/>
            <a:tailEnd/>
          </a:ln>
        </p:spPr>
        <p:txBody>
          <a:bodyPr wrap="none" anchor="ctr"/>
          <a:lstStyle/>
          <a:p>
            <a:endParaRPr lang="es-MX" sz="1800" b="0">
              <a:latin typeface="Arial" pitchFamily="34" charset="0"/>
            </a:endParaRPr>
          </a:p>
        </p:txBody>
      </p:sp>
      <p:sp>
        <p:nvSpPr>
          <p:cNvPr id="9" name="Rectangle 34"/>
          <p:cNvSpPr>
            <a:spLocks noChangeArrowheads="1"/>
          </p:cNvSpPr>
          <p:nvPr/>
        </p:nvSpPr>
        <p:spPr bwMode="auto">
          <a:xfrm>
            <a:off x="2036763" y="3632200"/>
            <a:ext cx="1431925" cy="2214563"/>
          </a:xfrm>
          <a:prstGeom prst="rect">
            <a:avLst/>
          </a:prstGeom>
          <a:gradFill rotWithShape="1">
            <a:gsLst>
              <a:gs pos="0">
                <a:srgbClr val="663300"/>
              </a:gs>
              <a:gs pos="100000">
                <a:srgbClr val="993300"/>
              </a:gs>
            </a:gsLst>
            <a:lin ang="2700000" scaled="1"/>
          </a:gradFill>
          <a:ln w="9525">
            <a:solidFill>
              <a:srgbClr val="663300"/>
            </a:solidFill>
            <a:miter lim="800000"/>
            <a:headEnd/>
            <a:tailEnd/>
          </a:ln>
        </p:spPr>
        <p:txBody>
          <a:bodyPr wrap="none" anchor="ctr"/>
          <a:lstStyle/>
          <a:p>
            <a:endParaRPr lang="es-MX" sz="1800" b="0">
              <a:latin typeface="Arial" pitchFamily="34" charset="0"/>
            </a:endParaRPr>
          </a:p>
        </p:txBody>
      </p:sp>
      <p:sp>
        <p:nvSpPr>
          <p:cNvPr id="10" name="Rectangle 35"/>
          <p:cNvSpPr>
            <a:spLocks noChangeArrowheads="1"/>
          </p:cNvSpPr>
          <p:nvPr/>
        </p:nvSpPr>
        <p:spPr bwMode="auto">
          <a:xfrm>
            <a:off x="2051050" y="3644900"/>
            <a:ext cx="1430338" cy="2214563"/>
          </a:xfrm>
          <a:prstGeom prst="rect">
            <a:avLst/>
          </a:prstGeom>
          <a:gradFill rotWithShape="1">
            <a:gsLst>
              <a:gs pos="0">
                <a:srgbClr val="663300"/>
              </a:gs>
              <a:gs pos="100000">
                <a:srgbClr val="993300"/>
              </a:gs>
            </a:gsLst>
            <a:lin ang="2700000" scaled="1"/>
          </a:gradFill>
          <a:ln w="9525">
            <a:solidFill>
              <a:srgbClr val="663300"/>
            </a:solidFill>
            <a:miter lim="800000"/>
            <a:headEnd/>
            <a:tailEnd/>
          </a:ln>
        </p:spPr>
        <p:txBody>
          <a:bodyPr wrap="none" anchor="ctr"/>
          <a:lstStyle/>
          <a:p>
            <a:endParaRPr lang="es-MX" sz="1800" b="0">
              <a:latin typeface="Arial" pitchFamily="34" charset="0"/>
            </a:endParaRPr>
          </a:p>
        </p:txBody>
      </p:sp>
      <p:sp>
        <p:nvSpPr>
          <p:cNvPr id="11" name="Text Box 37"/>
          <p:cNvSpPr txBox="1">
            <a:spLocks noChangeArrowheads="1"/>
          </p:cNvSpPr>
          <p:nvPr/>
        </p:nvSpPr>
        <p:spPr bwMode="auto">
          <a:xfrm>
            <a:off x="2224088" y="3951288"/>
            <a:ext cx="1128712" cy="1590675"/>
          </a:xfrm>
          <a:prstGeom prst="rect">
            <a:avLst/>
          </a:prstGeom>
          <a:gradFill rotWithShape="1">
            <a:gsLst>
              <a:gs pos="0">
                <a:srgbClr val="663300"/>
              </a:gs>
              <a:gs pos="100000">
                <a:srgbClr val="993300"/>
              </a:gs>
            </a:gsLst>
            <a:lin ang="2700000" scaled="1"/>
          </a:gradFill>
          <a:ln w="9525">
            <a:solidFill>
              <a:srgbClr val="663300"/>
            </a:solidFill>
            <a:miter lim="800000"/>
            <a:headEnd/>
            <a:tailEnd/>
          </a:ln>
        </p:spPr>
        <p:txBody>
          <a:bodyPr>
            <a:spAutoFit/>
          </a:bodyPr>
          <a:lstStyle/>
          <a:p>
            <a:pPr>
              <a:spcBef>
                <a:spcPct val="50000"/>
              </a:spcBef>
              <a:defRPr/>
            </a:pPr>
            <a:r>
              <a:rPr lang="es-MX" sz="1400" b="0">
                <a:solidFill>
                  <a:schemeClr val="bg1"/>
                </a:solidFill>
                <a:effectLst>
                  <a:outerShdw blurRad="38100" dist="38100" dir="2700000" algn="tl">
                    <a:srgbClr val="000000"/>
                  </a:outerShdw>
                </a:effectLst>
                <a:latin typeface="Arial" charset="0"/>
              </a:rPr>
              <a:t>Normas</a:t>
            </a:r>
          </a:p>
          <a:p>
            <a:pPr>
              <a:spcBef>
                <a:spcPct val="50000"/>
              </a:spcBef>
              <a:defRPr/>
            </a:pPr>
            <a:r>
              <a:rPr lang="es-MX" sz="1400" b="0">
                <a:solidFill>
                  <a:schemeClr val="bg1"/>
                </a:solidFill>
                <a:effectLst>
                  <a:outerShdw blurRad="38100" dist="38100" dir="2700000" algn="tl">
                    <a:srgbClr val="000000"/>
                  </a:outerShdw>
                </a:effectLst>
                <a:latin typeface="Arial" charset="0"/>
              </a:rPr>
              <a:t>Generales</a:t>
            </a:r>
          </a:p>
          <a:p>
            <a:pPr>
              <a:spcBef>
                <a:spcPct val="50000"/>
              </a:spcBef>
              <a:defRPr/>
            </a:pPr>
            <a:r>
              <a:rPr lang="es-MX" sz="1400" b="0">
                <a:solidFill>
                  <a:schemeClr val="bg1"/>
                </a:solidFill>
                <a:effectLst>
                  <a:outerShdw blurRad="38100" dist="38100" dir="2700000" algn="tl">
                    <a:srgbClr val="000000"/>
                  </a:outerShdw>
                </a:effectLst>
                <a:latin typeface="Arial" charset="0"/>
              </a:rPr>
              <a:t>de </a:t>
            </a:r>
          </a:p>
          <a:p>
            <a:pPr>
              <a:spcBef>
                <a:spcPct val="50000"/>
              </a:spcBef>
              <a:defRPr/>
            </a:pPr>
            <a:r>
              <a:rPr lang="es-MX" sz="1400" b="0">
                <a:solidFill>
                  <a:schemeClr val="bg1"/>
                </a:solidFill>
                <a:effectLst>
                  <a:outerShdw blurRad="38100" dist="38100" dir="2700000" algn="tl">
                    <a:srgbClr val="000000"/>
                  </a:outerShdw>
                </a:effectLst>
                <a:latin typeface="Arial" charset="0"/>
              </a:rPr>
              <a:t>Auditoría</a:t>
            </a:r>
          </a:p>
          <a:p>
            <a:pPr>
              <a:spcBef>
                <a:spcPct val="50000"/>
              </a:spcBef>
              <a:defRPr/>
            </a:pPr>
            <a:r>
              <a:rPr lang="es-MX" sz="1400" b="0">
                <a:solidFill>
                  <a:schemeClr val="bg1"/>
                </a:solidFill>
                <a:effectLst>
                  <a:outerShdw blurRad="38100" dist="38100" dir="2700000" algn="tl">
                    <a:srgbClr val="000000"/>
                  </a:outerShdw>
                </a:effectLst>
                <a:latin typeface="Arial" charset="0"/>
              </a:rPr>
              <a:t>Pública</a:t>
            </a:r>
            <a:endParaRPr lang="es-ES" sz="1400" b="0">
              <a:solidFill>
                <a:schemeClr val="bg1"/>
              </a:solidFill>
              <a:effectLst>
                <a:outerShdw blurRad="38100" dist="38100" dir="2700000" algn="tl">
                  <a:srgbClr val="000000"/>
                </a:outerShdw>
              </a:effectLst>
              <a:latin typeface="Arial" charset="0"/>
            </a:endParaRPr>
          </a:p>
        </p:txBody>
      </p:sp>
      <p:pic>
        <p:nvPicPr>
          <p:cNvPr id="12" name="Picture 42" descr="engranes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463" y="3573463"/>
            <a:ext cx="2084387" cy="216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344962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22</a:t>
            </a:fld>
            <a:endParaRPr lang="en-US"/>
          </a:p>
        </p:txBody>
      </p:sp>
      <p:sp>
        <p:nvSpPr>
          <p:cNvPr id="4102" name="Rectangle 6"/>
          <p:cNvSpPr>
            <a:spLocks noGrp="1" noChangeArrowheads="1"/>
          </p:cNvSpPr>
          <p:nvPr>
            <p:ph type="ctrTitle"/>
          </p:nvPr>
        </p:nvSpPr>
        <p:spPr>
          <a:xfrm>
            <a:off x="533400" y="78788"/>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2"/>
          <p:cNvSpPr txBox="1">
            <a:spLocks noChangeArrowheads="1"/>
          </p:cNvSpPr>
          <p:nvPr/>
        </p:nvSpPr>
        <p:spPr bwMode="auto">
          <a:xfrm>
            <a:off x="3851803" y="1136751"/>
            <a:ext cx="5292197" cy="71278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MX" dirty="0"/>
              <a:t>OBJETIVOS DEL SISTEMA DE CONTROL INTERNO</a:t>
            </a:r>
            <a:endParaRPr lang="es-ES" dirty="0"/>
          </a:p>
        </p:txBody>
      </p:sp>
      <p:sp>
        <p:nvSpPr>
          <p:cNvPr id="5" name="Text Box 5"/>
          <p:cNvSpPr txBox="1">
            <a:spLocks noChangeArrowheads="1"/>
          </p:cNvSpPr>
          <p:nvPr/>
        </p:nvSpPr>
        <p:spPr bwMode="auto">
          <a:xfrm>
            <a:off x="293688" y="1988840"/>
            <a:ext cx="5791200"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09600" indent="-609600"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spcBef>
                <a:spcPct val="50000"/>
              </a:spcBef>
              <a:buFontTx/>
              <a:buAutoNum type="romanUcPeriod"/>
            </a:pPr>
            <a:r>
              <a:rPr lang="es-MX" sz="2200" b="0" dirty="0">
                <a:solidFill>
                  <a:schemeClr val="accent6">
                    <a:lumMod val="50000"/>
                  </a:schemeClr>
                </a:solidFill>
                <a:latin typeface="+mn-lt"/>
              </a:rPr>
              <a:t>SALVAGUARDA DE RECURSOS</a:t>
            </a:r>
          </a:p>
          <a:p>
            <a:pPr algn="just" eaLnBrk="1" hangingPunct="1">
              <a:spcBef>
                <a:spcPct val="50000"/>
              </a:spcBef>
              <a:buFontTx/>
              <a:buAutoNum type="romanUcPeriod"/>
            </a:pPr>
            <a:endParaRPr lang="es-MX" sz="2200" b="0" dirty="0">
              <a:solidFill>
                <a:schemeClr val="accent6">
                  <a:lumMod val="50000"/>
                </a:schemeClr>
              </a:solidFill>
              <a:latin typeface="+mn-lt"/>
            </a:endParaRPr>
          </a:p>
          <a:p>
            <a:pPr algn="just" eaLnBrk="1" hangingPunct="1">
              <a:spcBef>
                <a:spcPct val="50000"/>
              </a:spcBef>
              <a:buFontTx/>
              <a:buAutoNum type="romanUcPeriod"/>
            </a:pPr>
            <a:r>
              <a:rPr lang="es-MX" sz="2200" b="0" dirty="0">
                <a:solidFill>
                  <a:schemeClr val="accent6">
                    <a:lumMod val="50000"/>
                  </a:schemeClr>
                </a:solidFill>
                <a:latin typeface="+mn-lt"/>
              </a:rPr>
              <a:t>OBTENCION DE INFORMACION SUFICIENTE, OPORTUNA Y CONFIABLE</a:t>
            </a:r>
          </a:p>
          <a:p>
            <a:pPr algn="just" eaLnBrk="1" hangingPunct="1">
              <a:spcBef>
                <a:spcPct val="50000"/>
              </a:spcBef>
              <a:buFontTx/>
              <a:buAutoNum type="romanUcPeriod"/>
            </a:pPr>
            <a:endParaRPr lang="es-MX" sz="2200" b="0" dirty="0">
              <a:solidFill>
                <a:schemeClr val="accent6">
                  <a:lumMod val="50000"/>
                </a:schemeClr>
              </a:solidFill>
              <a:latin typeface="+mn-lt"/>
            </a:endParaRPr>
          </a:p>
          <a:p>
            <a:pPr algn="just" eaLnBrk="1" hangingPunct="1">
              <a:spcBef>
                <a:spcPct val="50000"/>
              </a:spcBef>
              <a:buFontTx/>
              <a:buAutoNum type="romanUcPeriod"/>
            </a:pPr>
            <a:r>
              <a:rPr lang="es-MX" sz="2200" b="0" dirty="0">
                <a:solidFill>
                  <a:schemeClr val="accent6">
                    <a:lumMod val="50000"/>
                  </a:schemeClr>
                </a:solidFill>
                <a:latin typeface="+mn-lt"/>
              </a:rPr>
              <a:t>PROMOCION DE LA EFICIENCIA OPERACIONAL</a:t>
            </a:r>
          </a:p>
          <a:p>
            <a:pPr algn="just" eaLnBrk="1" hangingPunct="1">
              <a:spcBef>
                <a:spcPct val="50000"/>
              </a:spcBef>
              <a:buFontTx/>
              <a:buAutoNum type="romanUcPeriod"/>
            </a:pPr>
            <a:endParaRPr lang="es-MX" sz="2200" b="0" dirty="0">
              <a:solidFill>
                <a:schemeClr val="accent6">
                  <a:lumMod val="50000"/>
                </a:schemeClr>
              </a:solidFill>
              <a:latin typeface="+mn-lt"/>
            </a:endParaRPr>
          </a:p>
          <a:p>
            <a:pPr algn="just" eaLnBrk="1" hangingPunct="1">
              <a:spcBef>
                <a:spcPct val="50000"/>
              </a:spcBef>
              <a:buFontTx/>
              <a:buAutoNum type="romanUcPeriod"/>
            </a:pPr>
            <a:r>
              <a:rPr lang="es-MX" sz="2200" b="0" dirty="0">
                <a:solidFill>
                  <a:schemeClr val="accent6">
                    <a:lumMod val="50000"/>
                  </a:schemeClr>
                </a:solidFill>
                <a:latin typeface="+mn-lt"/>
              </a:rPr>
              <a:t>CUMPLIMIENTO DE LA NORMATIVIDAD</a:t>
            </a:r>
            <a:endParaRPr lang="es-ES" sz="2200" b="0" dirty="0">
              <a:solidFill>
                <a:schemeClr val="accent6">
                  <a:lumMod val="50000"/>
                </a:schemeClr>
              </a:solidFill>
              <a:latin typeface="+mn-lt"/>
            </a:endParaRPr>
          </a:p>
        </p:txBody>
      </p:sp>
      <p:pic>
        <p:nvPicPr>
          <p:cNvPr id="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107" y="5698016"/>
            <a:ext cx="1439862"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550" y="4326623"/>
            <a:ext cx="1517650" cy="121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452" y="3220240"/>
            <a:ext cx="1438275" cy="102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8" descr="IMA0000020000000297">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3244" y="2065759"/>
            <a:ext cx="1512888"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8367248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23</a:t>
            </a:fld>
            <a:endParaRPr lang="en-US"/>
          </a:p>
        </p:txBody>
      </p:sp>
      <p:sp>
        <p:nvSpPr>
          <p:cNvPr id="4102" name="Rectangle 6"/>
          <p:cNvSpPr>
            <a:spLocks noGrp="1" noChangeArrowheads="1"/>
          </p:cNvSpPr>
          <p:nvPr>
            <p:ph type="ctrTitle"/>
          </p:nvPr>
        </p:nvSpPr>
        <p:spPr>
          <a:xfrm>
            <a:off x="533400" y="67717"/>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7"/>
          <p:cNvSpPr txBox="1">
            <a:spLocks noChangeArrowheads="1"/>
          </p:cNvSpPr>
          <p:nvPr/>
        </p:nvSpPr>
        <p:spPr bwMode="auto">
          <a:xfrm>
            <a:off x="3871156" y="1156419"/>
            <a:ext cx="5364088" cy="7143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MX" dirty="0"/>
              <a:t>RESPONSABILIDAD DEL CONTROL INTERNO</a:t>
            </a:r>
            <a:endParaRPr lang="es-ES" dirty="0"/>
          </a:p>
        </p:txBody>
      </p:sp>
      <p:sp>
        <p:nvSpPr>
          <p:cNvPr id="5" name="Text Box 13"/>
          <p:cNvSpPr txBox="1">
            <a:spLocks noChangeArrowheads="1"/>
          </p:cNvSpPr>
          <p:nvPr/>
        </p:nvSpPr>
        <p:spPr bwMode="auto">
          <a:xfrm>
            <a:off x="3203848" y="2780928"/>
            <a:ext cx="4038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spcBef>
                <a:spcPct val="50000"/>
              </a:spcBef>
            </a:pPr>
            <a:endParaRPr lang="es-MX" sz="2400" b="0">
              <a:latin typeface="Times New Roman" pitchFamily="18" charset="0"/>
            </a:endParaRPr>
          </a:p>
        </p:txBody>
      </p:sp>
      <p:sp>
        <p:nvSpPr>
          <p:cNvPr id="7" name="Text Box 14"/>
          <p:cNvSpPr txBox="1">
            <a:spLocks noChangeArrowheads="1"/>
          </p:cNvSpPr>
          <p:nvPr/>
        </p:nvSpPr>
        <p:spPr bwMode="auto">
          <a:xfrm>
            <a:off x="5942286" y="5976565"/>
            <a:ext cx="294792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2200" b="0">
                <a:solidFill>
                  <a:srgbClr val="050507"/>
                </a:solidFill>
                <a:latin typeface="+mn-lt"/>
                <a:cs typeface="Times New Roman" pitchFamily="18" charset="0"/>
              </a:rPr>
              <a:t>EXAMEN Y EVALUACIÓN</a:t>
            </a:r>
            <a:endParaRPr lang="es-ES" sz="2200" b="0">
              <a:solidFill>
                <a:srgbClr val="050507"/>
              </a:solidFill>
              <a:latin typeface="+mn-lt"/>
              <a:cs typeface="Times New Roman" pitchFamily="18" charset="0"/>
            </a:endParaRPr>
          </a:p>
        </p:txBody>
      </p:sp>
      <p:sp>
        <p:nvSpPr>
          <p:cNvPr id="8" name="Text Box 15"/>
          <p:cNvSpPr txBox="1">
            <a:spLocks noChangeArrowheads="1"/>
          </p:cNvSpPr>
          <p:nvPr/>
        </p:nvSpPr>
        <p:spPr bwMode="auto">
          <a:xfrm>
            <a:off x="3297511" y="4751015"/>
            <a:ext cx="232781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2200" b="0">
                <a:solidFill>
                  <a:srgbClr val="050507"/>
                </a:solidFill>
                <a:latin typeface="+mn-lt"/>
                <a:cs typeface="Times New Roman" pitchFamily="18" charset="0"/>
              </a:rPr>
              <a:t>IMPLEMENTACIÓN</a:t>
            </a:r>
            <a:endParaRPr lang="es-ES" sz="2200" b="0">
              <a:solidFill>
                <a:srgbClr val="050507"/>
              </a:solidFill>
              <a:latin typeface="+mn-lt"/>
              <a:cs typeface="Times New Roman" pitchFamily="18" charset="0"/>
            </a:endParaRPr>
          </a:p>
        </p:txBody>
      </p:sp>
      <p:sp>
        <p:nvSpPr>
          <p:cNvPr id="9" name="Text Box 16"/>
          <p:cNvSpPr txBox="1">
            <a:spLocks noChangeArrowheads="1"/>
          </p:cNvSpPr>
          <p:nvPr/>
        </p:nvSpPr>
        <p:spPr bwMode="auto">
          <a:xfrm>
            <a:off x="266973" y="3519115"/>
            <a:ext cx="230422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2200" b="0" dirty="0">
                <a:solidFill>
                  <a:srgbClr val="050507"/>
                </a:solidFill>
                <a:latin typeface="+mn-lt"/>
                <a:cs typeface="Times New Roman" pitchFamily="18" charset="0"/>
              </a:rPr>
              <a:t>ESTABLECIMIENTO</a:t>
            </a:r>
            <a:endParaRPr lang="es-ES" sz="2200" b="0" dirty="0">
              <a:solidFill>
                <a:srgbClr val="050507"/>
              </a:solidFill>
              <a:latin typeface="+mn-lt"/>
              <a:cs typeface="Times New Roman" pitchFamily="18" charset="0"/>
            </a:endParaRPr>
          </a:p>
        </p:txBody>
      </p:sp>
      <p:pic>
        <p:nvPicPr>
          <p:cNvPr id="1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36" y="1583953"/>
            <a:ext cx="2519362"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1486" y="2734890"/>
            <a:ext cx="2676525" cy="17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111" y="3815978"/>
            <a:ext cx="2087562" cy="208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1135091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24</a:t>
            </a:fld>
            <a:endParaRPr lang="en-US"/>
          </a:p>
        </p:txBody>
      </p:sp>
      <p:sp>
        <p:nvSpPr>
          <p:cNvPr id="4102" name="Rectangle 6"/>
          <p:cNvSpPr>
            <a:spLocks noGrp="1" noChangeArrowheads="1"/>
          </p:cNvSpPr>
          <p:nvPr>
            <p:ph type="ctrTitle"/>
          </p:nvPr>
        </p:nvSpPr>
        <p:spPr>
          <a:xfrm>
            <a:off x="531667" y="25098"/>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1026"/>
          <p:cNvSpPr txBox="1">
            <a:spLocks noChangeArrowheads="1"/>
          </p:cNvSpPr>
          <p:nvPr/>
        </p:nvSpPr>
        <p:spPr bwMode="auto">
          <a:xfrm>
            <a:off x="3491880" y="1050734"/>
            <a:ext cx="5507658" cy="83099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MX" dirty="0"/>
              <a:t>EXAMEN Y EVALUACIÓN DE LOS SISTEMAS DE CONTROL INTERNO EN LA AUDITORÍA PÚBLICA</a:t>
            </a:r>
            <a:endParaRPr lang="es-ES" dirty="0"/>
          </a:p>
        </p:txBody>
      </p:sp>
      <p:sp>
        <p:nvSpPr>
          <p:cNvPr id="5" name="Text Box 1027"/>
          <p:cNvSpPr txBox="1">
            <a:spLocks noChangeArrowheads="1"/>
          </p:cNvSpPr>
          <p:nvPr/>
        </p:nvSpPr>
        <p:spPr bwMode="auto">
          <a:xfrm>
            <a:off x="304800" y="2187287"/>
            <a:ext cx="8382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a:spcBef>
                <a:spcPct val="50000"/>
              </a:spcBef>
            </a:pPr>
            <a:r>
              <a:rPr lang="es-MX" b="0" dirty="0">
                <a:solidFill>
                  <a:schemeClr val="accent6">
                    <a:lumMod val="50000"/>
                  </a:schemeClr>
                </a:solidFill>
                <a:latin typeface="+mn-lt"/>
              </a:rPr>
              <a:t>De acuerdo con lo señalado en las normas de auditoría, el auditor deberá realizar, en cada una de sus revisiones, el </a:t>
            </a:r>
            <a:r>
              <a:rPr lang="es-MX" b="0" u="sng" dirty="0">
                <a:solidFill>
                  <a:schemeClr val="accent6">
                    <a:lumMod val="50000"/>
                  </a:schemeClr>
                </a:solidFill>
                <a:latin typeface="+mn-lt"/>
              </a:rPr>
              <a:t>examen y evaluación </a:t>
            </a:r>
            <a:r>
              <a:rPr lang="es-MX" b="0" dirty="0">
                <a:solidFill>
                  <a:schemeClr val="accent6">
                    <a:lumMod val="50000"/>
                  </a:schemeClr>
                </a:solidFill>
                <a:latin typeface="+mn-lt"/>
              </a:rPr>
              <a:t>de los sistemas de control interno.</a:t>
            </a:r>
            <a:r>
              <a:rPr lang="es-MX" dirty="0">
                <a:solidFill>
                  <a:schemeClr val="accent6">
                    <a:lumMod val="50000"/>
                  </a:schemeClr>
                </a:solidFill>
                <a:latin typeface="+mn-lt"/>
              </a:rPr>
              <a:t> </a:t>
            </a:r>
          </a:p>
        </p:txBody>
      </p:sp>
      <p:pic>
        <p:nvPicPr>
          <p:cNvPr id="7" name="Picture 1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860800"/>
            <a:ext cx="3024187"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3860800"/>
            <a:ext cx="2736850" cy="208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452791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25</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3"/>
          <p:cNvSpPr txBox="1">
            <a:spLocks noChangeArrowheads="1"/>
          </p:cNvSpPr>
          <p:nvPr/>
        </p:nvSpPr>
        <p:spPr bwMode="auto">
          <a:xfrm>
            <a:off x="179388" y="1860550"/>
            <a:ext cx="8964612"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lnSpc>
                <a:spcPct val="120000"/>
              </a:lnSpc>
            </a:pPr>
            <a:r>
              <a:rPr lang="es-ES_tradnl" b="0" dirty="0">
                <a:solidFill>
                  <a:schemeClr val="accent6">
                    <a:lumMod val="50000"/>
                  </a:schemeClr>
                </a:solidFill>
                <a:latin typeface="+mn-lt"/>
              </a:rPr>
              <a:t>El examen y</a:t>
            </a:r>
            <a:r>
              <a:rPr lang="es-ES" b="0" dirty="0">
                <a:solidFill>
                  <a:schemeClr val="accent6">
                    <a:lumMod val="50000"/>
                  </a:schemeClr>
                </a:solidFill>
                <a:latin typeface="+mn-lt"/>
              </a:rPr>
              <a:t> evaluación de los sistemas de control interno es la investigación, análisis y prueba que el auditor realiza a los sistemas de control establecidos en la organización con el propósito de verificar que los procedimientos, políticas,  y métodos que los integran sean suficientes y efectivos</a:t>
            </a:r>
            <a:r>
              <a:rPr lang="es-MX" b="0" dirty="0">
                <a:solidFill>
                  <a:schemeClr val="accent6">
                    <a:lumMod val="50000"/>
                  </a:schemeClr>
                </a:solidFill>
                <a:latin typeface="+mn-lt"/>
              </a:rPr>
              <a:t> </a:t>
            </a:r>
            <a:r>
              <a:rPr lang="es-ES" b="0" dirty="0">
                <a:solidFill>
                  <a:schemeClr val="accent6">
                    <a:lumMod val="50000"/>
                  </a:schemeClr>
                </a:solidFill>
                <a:latin typeface="+mn-lt"/>
              </a:rPr>
              <a:t>para que los objetivos de control que s</a:t>
            </a:r>
            <a:r>
              <a:rPr lang="es-MX" b="0" dirty="0">
                <a:solidFill>
                  <a:schemeClr val="accent6">
                    <a:lumMod val="50000"/>
                  </a:schemeClr>
                </a:solidFill>
                <a:latin typeface="+mn-lt"/>
              </a:rPr>
              <a:t>on</a:t>
            </a:r>
            <a:r>
              <a:rPr lang="es-ES" b="0" dirty="0">
                <a:solidFill>
                  <a:schemeClr val="accent6">
                    <a:lumMod val="50000"/>
                  </a:schemeClr>
                </a:solidFill>
                <a:latin typeface="+mn-lt"/>
              </a:rPr>
              <a:t> </a:t>
            </a:r>
            <a:r>
              <a:rPr lang="es-ES_tradnl" b="0" dirty="0">
                <a:solidFill>
                  <a:schemeClr val="accent6">
                    <a:lumMod val="50000"/>
                  </a:schemeClr>
                </a:solidFill>
                <a:latin typeface="+mn-lt"/>
              </a:rPr>
              <a:t>establecidos, </a:t>
            </a:r>
            <a:r>
              <a:rPr lang="es-ES" b="0" dirty="0">
                <a:solidFill>
                  <a:schemeClr val="accent6">
                    <a:lumMod val="50000"/>
                  </a:schemeClr>
                </a:solidFill>
                <a:latin typeface="+mn-lt"/>
              </a:rPr>
              <a:t>se cumplan.</a:t>
            </a:r>
            <a:r>
              <a:rPr lang="es-ES" dirty="0">
                <a:solidFill>
                  <a:schemeClr val="accent6">
                    <a:lumMod val="50000"/>
                  </a:schemeClr>
                </a:solidFill>
                <a:latin typeface="+mn-lt"/>
              </a:rPr>
              <a:t> </a:t>
            </a:r>
          </a:p>
        </p:txBody>
      </p:sp>
      <p:sp>
        <p:nvSpPr>
          <p:cNvPr id="5" name="Text Box 5"/>
          <p:cNvSpPr txBox="1">
            <a:spLocks noChangeArrowheads="1"/>
          </p:cNvSpPr>
          <p:nvPr/>
        </p:nvSpPr>
        <p:spPr bwMode="auto">
          <a:xfrm>
            <a:off x="4638675" y="4032250"/>
            <a:ext cx="4397375"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lnSpc>
                <a:spcPct val="120000"/>
              </a:lnSpc>
              <a:spcBef>
                <a:spcPct val="50000"/>
              </a:spcBef>
            </a:pPr>
            <a:r>
              <a:rPr lang="es-ES_tradnl" b="0" dirty="0">
                <a:solidFill>
                  <a:srgbClr val="FF0000"/>
                </a:solidFill>
                <a:latin typeface="+mn-lt"/>
              </a:rPr>
              <a:t>El adecuado desarrollo de esta actividad, permitirá </a:t>
            </a:r>
            <a:r>
              <a:rPr lang="es-ES" b="0" dirty="0">
                <a:solidFill>
                  <a:srgbClr val="FF0000"/>
                </a:solidFill>
                <a:latin typeface="+mn-lt"/>
              </a:rPr>
              <a:t>determinar el alcance, la profundidad y la oportunidad que requieren sus pruebas de auditoría.</a:t>
            </a:r>
            <a:r>
              <a:rPr lang="es-ES_tradnl" dirty="0">
                <a:solidFill>
                  <a:srgbClr val="FF0000"/>
                </a:solidFill>
                <a:latin typeface="+mn-lt"/>
              </a:rPr>
              <a:t> </a:t>
            </a:r>
            <a:endParaRPr lang="es-ES" dirty="0">
              <a:solidFill>
                <a:srgbClr val="FF0000"/>
              </a:solidFill>
              <a:latin typeface="+mn-lt"/>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38" y="3957638"/>
            <a:ext cx="3340100" cy="206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182408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26</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 </a:t>
            </a:r>
            <a:r>
              <a:rPr lang="es-SV" sz="1600" dirty="0">
                <a:solidFill>
                  <a:schemeClr val="accent6">
                    <a:lumMod val="50000"/>
                  </a:schemeClr>
                </a:solidFill>
              </a:rPr>
              <a:t>AUDITORÍA</a:t>
            </a:r>
            <a:r>
              <a:rPr lang="es-SV" sz="1800" dirty="0">
                <a:solidFill>
                  <a:schemeClr val="accent6">
                    <a:lumMod val="50000"/>
                  </a:schemeClr>
                </a:solidFill>
              </a:rPr>
              <a:t> GUBERNAMENTAL. ASPECTOS ESPECÍFICOS E INFORMES</a:t>
            </a:r>
            <a:endParaRPr lang="es-MX" sz="1800" dirty="0">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3276600" y="1916113"/>
            <a:ext cx="2514600" cy="695325"/>
          </a:xfrm>
          <a:prstGeom prst="rect">
            <a:avLst/>
          </a:prstGeom>
          <a:gradFill rotWithShape="1">
            <a:gsLst>
              <a:gs pos="0">
                <a:schemeClr val="accent1"/>
              </a:gs>
              <a:gs pos="50000">
                <a:srgbClr val="FFFFFF"/>
              </a:gs>
              <a:gs pos="100000">
                <a:schemeClr val="accent1"/>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eaLnBrk="0" hangingPunct="0">
              <a:lnSpc>
                <a:spcPct val="90000"/>
              </a:lnSpc>
              <a:defRPr/>
            </a:pPr>
            <a:r>
              <a:rPr lang="es-ES_tradnl" sz="2200" b="0" dirty="0">
                <a:solidFill>
                  <a:srgbClr val="3333CC"/>
                </a:solidFill>
                <a:effectLst>
                  <a:outerShdw blurRad="38100" dist="38100" dir="2700000" algn="tl">
                    <a:srgbClr val="000000"/>
                  </a:outerShdw>
                </a:effectLst>
                <a:latin typeface="Tahoma" pitchFamily="34" charset="0"/>
              </a:rPr>
              <a:t>ESTUDIO</a:t>
            </a:r>
          </a:p>
          <a:p>
            <a:pPr eaLnBrk="0" hangingPunct="0">
              <a:lnSpc>
                <a:spcPct val="90000"/>
              </a:lnSpc>
              <a:defRPr/>
            </a:pPr>
            <a:r>
              <a:rPr lang="es-ES_tradnl" sz="2200" b="0" dirty="0">
                <a:solidFill>
                  <a:srgbClr val="3333CC"/>
                </a:solidFill>
                <a:effectLst>
                  <a:outerShdw blurRad="38100" dist="38100" dir="2700000" algn="tl">
                    <a:srgbClr val="000000"/>
                  </a:outerShdw>
                </a:effectLst>
                <a:latin typeface="Tahoma" pitchFamily="34" charset="0"/>
              </a:rPr>
              <a:t> PRELIMINAR</a:t>
            </a:r>
          </a:p>
        </p:txBody>
      </p:sp>
      <p:sp>
        <p:nvSpPr>
          <p:cNvPr id="5" name="Text Box 9"/>
          <p:cNvSpPr txBox="1">
            <a:spLocks noChangeArrowheads="1"/>
          </p:cNvSpPr>
          <p:nvPr/>
        </p:nvSpPr>
        <p:spPr bwMode="auto">
          <a:xfrm>
            <a:off x="5580063" y="3741738"/>
            <a:ext cx="2514600" cy="695325"/>
          </a:xfrm>
          <a:prstGeom prst="rect">
            <a:avLst/>
          </a:prstGeom>
          <a:gradFill rotWithShape="1">
            <a:gsLst>
              <a:gs pos="0">
                <a:schemeClr val="accent1"/>
              </a:gs>
              <a:gs pos="50000">
                <a:srgbClr val="FFFFFF"/>
              </a:gs>
              <a:gs pos="100000">
                <a:schemeClr val="accent1"/>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eaLnBrk="0" hangingPunct="0">
              <a:lnSpc>
                <a:spcPct val="90000"/>
              </a:lnSpc>
              <a:defRPr/>
            </a:pPr>
            <a:r>
              <a:rPr lang="es-ES_tradnl" sz="2200" b="0">
                <a:solidFill>
                  <a:srgbClr val="3333CC"/>
                </a:solidFill>
                <a:effectLst>
                  <a:outerShdw blurRad="38100" dist="38100" dir="2700000" algn="tl">
                    <a:srgbClr val="000000"/>
                  </a:outerShdw>
                </a:effectLst>
                <a:latin typeface="Tahoma" pitchFamily="34" charset="0"/>
              </a:rPr>
              <a:t>EVALUACIÓN</a:t>
            </a:r>
          </a:p>
          <a:p>
            <a:pPr eaLnBrk="0" hangingPunct="0">
              <a:lnSpc>
                <a:spcPct val="90000"/>
              </a:lnSpc>
              <a:defRPr/>
            </a:pPr>
            <a:r>
              <a:rPr lang="es-ES_tradnl" sz="2200" b="0">
                <a:solidFill>
                  <a:srgbClr val="3333CC"/>
                </a:solidFill>
                <a:effectLst>
                  <a:outerShdw blurRad="38100" dist="38100" dir="2700000" algn="tl">
                    <a:srgbClr val="000000"/>
                  </a:outerShdw>
                </a:effectLst>
                <a:latin typeface="Tahoma" pitchFamily="34" charset="0"/>
              </a:rPr>
              <a:t>PRELIMINAR</a:t>
            </a:r>
          </a:p>
        </p:txBody>
      </p:sp>
      <p:sp>
        <p:nvSpPr>
          <p:cNvPr id="7" name="Text Box 26"/>
          <p:cNvSpPr txBox="1">
            <a:spLocks noChangeArrowheads="1"/>
          </p:cNvSpPr>
          <p:nvPr/>
        </p:nvSpPr>
        <p:spPr bwMode="auto">
          <a:xfrm>
            <a:off x="762000" y="3644900"/>
            <a:ext cx="2514600" cy="695325"/>
          </a:xfrm>
          <a:prstGeom prst="rect">
            <a:avLst/>
          </a:prstGeom>
          <a:gradFill rotWithShape="1">
            <a:gsLst>
              <a:gs pos="0">
                <a:schemeClr val="accent1"/>
              </a:gs>
              <a:gs pos="50000">
                <a:srgbClr val="FFFFFF"/>
              </a:gs>
              <a:gs pos="100000">
                <a:schemeClr val="accent1"/>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eaLnBrk="0" hangingPunct="0">
              <a:lnSpc>
                <a:spcPct val="90000"/>
              </a:lnSpc>
              <a:defRPr/>
            </a:pPr>
            <a:r>
              <a:rPr lang="es-ES_tradnl" sz="2200" b="0">
                <a:solidFill>
                  <a:srgbClr val="3333CC"/>
                </a:solidFill>
                <a:effectLst>
                  <a:outerShdw blurRad="38100" dist="38100" dir="2700000" algn="tl">
                    <a:srgbClr val="000000"/>
                  </a:outerShdw>
                </a:effectLst>
                <a:latin typeface="Tahoma" pitchFamily="34" charset="0"/>
              </a:rPr>
              <a:t>INFORME DE</a:t>
            </a:r>
          </a:p>
          <a:p>
            <a:pPr eaLnBrk="0" hangingPunct="0">
              <a:lnSpc>
                <a:spcPct val="90000"/>
              </a:lnSpc>
              <a:defRPr/>
            </a:pPr>
            <a:r>
              <a:rPr lang="es-ES_tradnl" sz="2200" b="0">
                <a:solidFill>
                  <a:srgbClr val="3333CC"/>
                </a:solidFill>
                <a:effectLst>
                  <a:outerShdw blurRad="38100" dist="38100" dir="2700000" algn="tl">
                    <a:srgbClr val="000000"/>
                  </a:outerShdw>
                </a:effectLst>
                <a:latin typeface="Tahoma" pitchFamily="34" charset="0"/>
              </a:rPr>
              <a:t>RESULTADOS</a:t>
            </a:r>
          </a:p>
        </p:txBody>
      </p:sp>
      <p:sp>
        <p:nvSpPr>
          <p:cNvPr id="8" name="Text Box 29"/>
          <p:cNvSpPr txBox="1">
            <a:spLocks noChangeArrowheads="1"/>
          </p:cNvSpPr>
          <p:nvPr/>
        </p:nvSpPr>
        <p:spPr bwMode="auto">
          <a:xfrm>
            <a:off x="3203575" y="5084763"/>
            <a:ext cx="2514600" cy="695325"/>
          </a:xfrm>
          <a:prstGeom prst="rect">
            <a:avLst/>
          </a:prstGeom>
          <a:gradFill rotWithShape="1">
            <a:gsLst>
              <a:gs pos="0">
                <a:schemeClr val="accent1"/>
              </a:gs>
              <a:gs pos="50000">
                <a:srgbClr val="FFFFFF"/>
              </a:gs>
              <a:gs pos="100000">
                <a:schemeClr val="accent1"/>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eaLnBrk="0" hangingPunct="0">
              <a:lnSpc>
                <a:spcPct val="90000"/>
              </a:lnSpc>
              <a:defRPr/>
            </a:pPr>
            <a:r>
              <a:rPr lang="es-ES_tradnl" sz="2200" b="0">
                <a:solidFill>
                  <a:srgbClr val="3333CC"/>
                </a:solidFill>
                <a:effectLst>
                  <a:outerShdw blurRad="38100" dist="38100" dir="2700000" algn="tl">
                    <a:srgbClr val="000000"/>
                  </a:outerShdw>
                </a:effectLst>
              </a:rPr>
              <a:t>EVALUACIÓN</a:t>
            </a:r>
          </a:p>
          <a:p>
            <a:pPr eaLnBrk="0" hangingPunct="0">
              <a:lnSpc>
                <a:spcPct val="90000"/>
              </a:lnSpc>
              <a:defRPr/>
            </a:pPr>
            <a:r>
              <a:rPr lang="es-ES_tradnl" sz="2200" b="0">
                <a:solidFill>
                  <a:srgbClr val="3333CC"/>
                </a:solidFill>
                <a:effectLst>
                  <a:outerShdw blurRad="38100" dist="38100" dir="2700000" algn="tl">
                    <a:srgbClr val="000000"/>
                  </a:outerShdw>
                </a:effectLst>
              </a:rPr>
              <a:t>FINAL</a:t>
            </a:r>
          </a:p>
        </p:txBody>
      </p:sp>
      <p:sp>
        <p:nvSpPr>
          <p:cNvPr id="9" name="AutoShape 31"/>
          <p:cNvSpPr>
            <a:spLocks noChangeArrowheads="1"/>
          </p:cNvSpPr>
          <p:nvPr/>
        </p:nvSpPr>
        <p:spPr bwMode="auto">
          <a:xfrm rot="5400000">
            <a:off x="6005513" y="2430463"/>
            <a:ext cx="1143000" cy="1143000"/>
          </a:xfrm>
          <a:custGeom>
            <a:avLst/>
            <a:gdLst>
              <a:gd name="T0" fmla="*/ 800417 w 21600"/>
              <a:gd name="T1" fmla="*/ 0 h 21600"/>
              <a:gd name="T2" fmla="*/ 800417 w 21600"/>
              <a:gd name="T3" fmla="*/ 643361 h 21600"/>
              <a:gd name="T4" fmla="*/ 171291 w 21600"/>
              <a:gd name="T5" fmla="*/ 1143000 h 21600"/>
              <a:gd name="T6" fmla="*/ 1143000 w 21600"/>
              <a:gd name="T7" fmla="*/ 32168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chemeClr val="tx1"/>
              </a:gs>
              <a:gs pos="50000">
                <a:schemeClr val="bg2"/>
              </a:gs>
              <a:gs pos="100000">
                <a:schemeClr val="tx1"/>
              </a:gs>
            </a:gsLst>
            <a:lin ang="5400000" scaled="1"/>
          </a:gradFill>
          <a:ln w="9525">
            <a:solidFill>
              <a:schemeClr val="tx1"/>
            </a:solidFill>
            <a:miter lim="800000"/>
            <a:headEnd/>
            <a:tailEnd/>
          </a:ln>
        </p:spPr>
        <p:txBody>
          <a:bodyPr rot="10800000" vert="eaVert" wrap="none" anchor="ctr"/>
          <a:lstStyle/>
          <a:p>
            <a:pPr>
              <a:defRPr/>
            </a:pPr>
            <a:endParaRPr lang="es-MX" sz="1800" b="0">
              <a:latin typeface="Arial" charset="0"/>
            </a:endParaRPr>
          </a:p>
        </p:txBody>
      </p:sp>
      <p:sp>
        <p:nvSpPr>
          <p:cNvPr id="10" name="AutoShape 34"/>
          <p:cNvSpPr>
            <a:spLocks noChangeArrowheads="1"/>
          </p:cNvSpPr>
          <p:nvPr/>
        </p:nvSpPr>
        <p:spPr bwMode="auto">
          <a:xfrm rot="10800000">
            <a:off x="5853113" y="4616450"/>
            <a:ext cx="1143000" cy="1143000"/>
          </a:xfrm>
          <a:custGeom>
            <a:avLst/>
            <a:gdLst>
              <a:gd name="T0" fmla="*/ 42355400 w 21600"/>
              <a:gd name="T1" fmla="*/ 0 h 21600"/>
              <a:gd name="T2" fmla="*/ 42355400 w 21600"/>
              <a:gd name="T3" fmla="*/ 34044520 h 21600"/>
              <a:gd name="T4" fmla="*/ 9064149 w 21600"/>
              <a:gd name="T5" fmla="*/ 60483750 h 21600"/>
              <a:gd name="T6" fmla="*/ 60483750 w 21600"/>
              <a:gd name="T7" fmla="*/ 17022233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chemeClr val="tx1"/>
              </a:gs>
              <a:gs pos="100000">
                <a:schemeClr val="bg2"/>
              </a:gs>
            </a:gsLst>
            <a:lin ang="5400000" scaled="1"/>
          </a:gradFill>
          <a:ln w="9525">
            <a:solidFill>
              <a:schemeClr val="tx1"/>
            </a:solidFill>
            <a:miter lim="800000"/>
            <a:headEnd/>
            <a:tailEnd/>
          </a:ln>
        </p:spPr>
        <p:txBody>
          <a:bodyPr rot="10800000" wrap="none" anchor="ctr"/>
          <a:lstStyle/>
          <a:p>
            <a:endParaRPr lang="es-MX"/>
          </a:p>
        </p:txBody>
      </p:sp>
      <p:sp>
        <p:nvSpPr>
          <p:cNvPr id="11" name="AutoShape 35"/>
          <p:cNvSpPr>
            <a:spLocks noChangeArrowheads="1"/>
          </p:cNvSpPr>
          <p:nvPr/>
        </p:nvSpPr>
        <p:spPr bwMode="auto">
          <a:xfrm rot="-5400000">
            <a:off x="1763713" y="4508500"/>
            <a:ext cx="1143000" cy="1143000"/>
          </a:xfrm>
          <a:custGeom>
            <a:avLst/>
            <a:gdLst>
              <a:gd name="T0" fmla="*/ 800417 w 21600"/>
              <a:gd name="T1" fmla="*/ 0 h 21600"/>
              <a:gd name="T2" fmla="*/ 800417 w 21600"/>
              <a:gd name="T3" fmla="*/ 643361 h 21600"/>
              <a:gd name="T4" fmla="*/ 171291 w 21600"/>
              <a:gd name="T5" fmla="*/ 1143000 h 21600"/>
              <a:gd name="T6" fmla="*/ 1143000 w 21600"/>
              <a:gd name="T7" fmla="*/ 32168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chemeClr val="tx1"/>
              </a:gs>
              <a:gs pos="50000">
                <a:schemeClr val="bg2"/>
              </a:gs>
              <a:gs pos="100000">
                <a:schemeClr val="tx1"/>
              </a:gs>
            </a:gsLst>
            <a:lin ang="5400000" scaled="1"/>
          </a:gradFill>
          <a:ln w="9525">
            <a:solidFill>
              <a:schemeClr val="tx1"/>
            </a:solidFill>
            <a:miter lim="800000"/>
            <a:headEnd/>
            <a:tailEnd/>
          </a:ln>
        </p:spPr>
        <p:txBody>
          <a:bodyPr vert="eaVert" wrap="none" anchor="ctr"/>
          <a:lstStyle/>
          <a:p>
            <a:pPr>
              <a:defRPr/>
            </a:pPr>
            <a:endParaRPr lang="es-MX" sz="1800" b="0">
              <a:latin typeface="Arial" charset="0"/>
            </a:endParaRPr>
          </a:p>
        </p:txBody>
      </p:sp>
      <p:sp>
        <p:nvSpPr>
          <p:cNvPr id="12" name="CuadroTexto 11"/>
          <p:cNvSpPr txBox="1"/>
          <p:nvPr/>
        </p:nvSpPr>
        <p:spPr>
          <a:xfrm>
            <a:off x="4863189" y="2622590"/>
            <a:ext cx="1109343" cy="369332"/>
          </a:xfrm>
          <a:prstGeom prst="rect">
            <a:avLst/>
          </a:prstGeom>
          <a:noFill/>
        </p:spPr>
        <p:txBody>
          <a:bodyPr wrap="none" rtlCol="0">
            <a:spAutoFit/>
          </a:bodyPr>
          <a:lstStyle/>
          <a:p>
            <a:r>
              <a:rPr lang="es-MX" dirty="0"/>
              <a:t>Existencia</a:t>
            </a:r>
          </a:p>
        </p:txBody>
      </p:sp>
      <p:sp>
        <p:nvSpPr>
          <p:cNvPr id="13" name="CuadroTexto 12"/>
          <p:cNvSpPr txBox="1"/>
          <p:nvPr/>
        </p:nvSpPr>
        <p:spPr>
          <a:xfrm>
            <a:off x="7054479" y="4409569"/>
            <a:ext cx="1184940" cy="369332"/>
          </a:xfrm>
          <a:prstGeom prst="rect">
            <a:avLst/>
          </a:prstGeom>
          <a:noFill/>
        </p:spPr>
        <p:txBody>
          <a:bodyPr wrap="none" rtlCol="0">
            <a:spAutoFit/>
          </a:bodyPr>
          <a:lstStyle/>
          <a:p>
            <a:r>
              <a:rPr lang="es-MX" dirty="0"/>
              <a:t>Suficiencia</a:t>
            </a:r>
          </a:p>
        </p:txBody>
      </p:sp>
      <p:sp>
        <p:nvSpPr>
          <p:cNvPr id="14" name="CuadroTexto 13"/>
          <p:cNvSpPr txBox="1"/>
          <p:nvPr/>
        </p:nvSpPr>
        <p:spPr>
          <a:xfrm>
            <a:off x="4657290" y="5780088"/>
            <a:ext cx="1208792" cy="369332"/>
          </a:xfrm>
          <a:prstGeom prst="rect">
            <a:avLst/>
          </a:prstGeom>
          <a:noFill/>
        </p:spPr>
        <p:txBody>
          <a:bodyPr wrap="none" rtlCol="0">
            <a:spAutoFit/>
          </a:bodyPr>
          <a:lstStyle/>
          <a:p>
            <a:r>
              <a:rPr lang="es-MX" dirty="0"/>
              <a:t>Efectividad</a:t>
            </a:r>
          </a:p>
        </p:txBody>
      </p:sp>
      <p:sp>
        <p:nvSpPr>
          <p:cNvPr id="15" name="CuadroTexto 14"/>
          <p:cNvSpPr txBox="1"/>
          <p:nvPr/>
        </p:nvSpPr>
        <p:spPr>
          <a:xfrm>
            <a:off x="2406091" y="4334947"/>
            <a:ext cx="942887" cy="369332"/>
          </a:xfrm>
          <a:prstGeom prst="rect">
            <a:avLst/>
          </a:prstGeom>
          <a:noFill/>
        </p:spPr>
        <p:txBody>
          <a:bodyPr wrap="none" rtlCol="0">
            <a:spAutoFit/>
          </a:bodyPr>
          <a:lstStyle/>
          <a:p>
            <a:r>
              <a:rPr lang="es-MX" dirty="0"/>
              <a:t>Pruebas</a:t>
            </a:r>
          </a:p>
        </p:txBody>
      </p:sp>
      <p:sp>
        <p:nvSpPr>
          <p:cNvPr id="16" name="Text Box 4"/>
          <p:cNvSpPr txBox="1">
            <a:spLocks noChangeArrowheads="1"/>
          </p:cNvSpPr>
          <p:nvPr/>
        </p:nvSpPr>
        <p:spPr bwMode="auto">
          <a:xfrm>
            <a:off x="3276873" y="1916113"/>
            <a:ext cx="2514600" cy="695325"/>
          </a:xfrm>
          <a:prstGeom prst="rect">
            <a:avLst/>
          </a:prstGeom>
          <a:gradFill rotWithShape="1">
            <a:gsLst>
              <a:gs pos="0">
                <a:schemeClr val="accent1"/>
              </a:gs>
              <a:gs pos="50000">
                <a:srgbClr val="FFFFFF"/>
              </a:gs>
              <a:gs pos="100000">
                <a:schemeClr val="accent1"/>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ctr" eaLnBrk="0" hangingPunct="0">
              <a:lnSpc>
                <a:spcPct val="90000"/>
              </a:lnSpc>
              <a:defRPr/>
            </a:pPr>
            <a:r>
              <a:rPr lang="es-ES_tradnl" sz="2200" b="0" dirty="0">
                <a:effectLst>
                  <a:outerShdw blurRad="38100" dist="38100" dir="2700000" algn="tl">
                    <a:srgbClr val="000000"/>
                  </a:outerShdw>
                </a:effectLst>
                <a:latin typeface="Tahoma" pitchFamily="34" charset="0"/>
              </a:rPr>
              <a:t>ESTUDIO</a:t>
            </a:r>
          </a:p>
          <a:p>
            <a:pPr algn="ctr" eaLnBrk="0" hangingPunct="0">
              <a:lnSpc>
                <a:spcPct val="90000"/>
              </a:lnSpc>
              <a:defRPr/>
            </a:pPr>
            <a:r>
              <a:rPr lang="es-ES_tradnl" sz="2200" b="0" dirty="0">
                <a:effectLst>
                  <a:outerShdw blurRad="38100" dist="38100" dir="2700000" algn="tl">
                    <a:srgbClr val="000000"/>
                  </a:outerShdw>
                </a:effectLst>
                <a:latin typeface="Tahoma" pitchFamily="34" charset="0"/>
              </a:rPr>
              <a:t> PRELIMINAR</a:t>
            </a:r>
          </a:p>
        </p:txBody>
      </p:sp>
      <p:sp>
        <p:nvSpPr>
          <p:cNvPr id="17" name="Text Box 9"/>
          <p:cNvSpPr txBox="1">
            <a:spLocks noChangeArrowheads="1"/>
          </p:cNvSpPr>
          <p:nvPr/>
        </p:nvSpPr>
        <p:spPr bwMode="auto">
          <a:xfrm>
            <a:off x="5580336" y="3741738"/>
            <a:ext cx="2514600" cy="695325"/>
          </a:xfrm>
          <a:prstGeom prst="rect">
            <a:avLst/>
          </a:prstGeom>
          <a:gradFill rotWithShape="1">
            <a:gsLst>
              <a:gs pos="0">
                <a:schemeClr val="accent1"/>
              </a:gs>
              <a:gs pos="50000">
                <a:srgbClr val="FFFFFF"/>
              </a:gs>
              <a:gs pos="100000">
                <a:schemeClr val="accent1"/>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ctr" eaLnBrk="0" hangingPunct="0">
              <a:lnSpc>
                <a:spcPct val="90000"/>
              </a:lnSpc>
              <a:defRPr/>
            </a:pPr>
            <a:r>
              <a:rPr lang="es-ES_tradnl" sz="2200" b="0" dirty="0">
                <a:effectLst>
                  <a:outerShdw blurRad="38100" dist="38100" dir="2700000" algn="tl">
                    <a:srgbClr val="000000"/>
                  </a:outerShdw>
                </a:effectLst>
                <a:latin typeface="Tahoma" pitchFamily="34" charset="0"/>
              </a:rPr>
              <a:t>EVALUACIÓN</a:t>
            </a:r>
          </a:p>
          <a:p>
            <a:pPr algn="ctr" eaLnBrk="0" hangingPunct="0">
              <a:lnSpc>
                <a:spcPct val="90000"/>
              </a:lnSpc>
              <a:defRPr/>
            </a:pPr>
            <a:r>
              <a:rPr lang="es-ES_tradnl" sz="2200" b="0" dirty="0">
                <a:effectLst>
                  <a:outerShdw blurRad="38100" dist="38100" dir="2700000" algn="tl">
                    <a:srgbClr val="000000"/>
                  </a:outerShdw>
                </a:effectLst>
                <a:latin typeface="Tahoma" pitchFamily="34" charset="0"/>
              </a:rPr>
              <a:t>PRELIMINAR</a:t>
            </a:r>
          </a:p>
        </p:txBody>
      </p:sp>
      <p:sp>
        <p:nvSpPr>
          <p:cNvPr id="18" name="Text Box 26"/>
          <p:cNvSpPr txBox="1">
            <a:spLocks noChangeArrowheads="1"/>
          </p:cNvSpPr>
          <p:nvPr/>
        </p:nvSpPr>
        <p:spPr bwMode="auto">
          <a:xfrm>
            <a:off x="762273" y="3644900"/>
            <a:ext cx="2514600" cy="695325"/>
          </a:xfrm>
          <a:prstGeom prst="rect">
            <a:avLst/>
          </a:prstGeom>
          <a:gradFill rotWithShape="1">
            <a:gsLst>
              <a:gs pos="0">
                <a:schemeClr val="accent1"/>
              </a:gs>
              <a:gs pos="50000">
                <a:srgbClr val="FFFFFF"/>
              </a:gs>
              <a:gs pos="100000">
                <a:schemeClr val="accent1"/>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ctr" eaLnBrk="0" hangingPunct="0">
              <a:lnSpc>
                <a:spcPct val="90000"/>
              </a:lnSpc>
              <a:defRPr/>
            </a:pPr>
            <a:r>
              <a:rPr lang="es-ES_tradnl" sz="2200" b="0">
                <a:effectLst>
                  <a:outerShdw blurRad="38100" dist="38100" dir="2700000" algn="tl">
                    <a:srgbClr val="000000"/>
                  </a:outerShdw>
                </a:effectLst>
                <a:latin typeface="Tahoma" pitchFamily="34" charset="0"/>
              </a:rPr>
              <a:t>INFORME DE</a:t>
            </a:r>
          </a:p>
          <a:p>
            <a:pPr algn="ctr" eaLnBrk="0" hangingPunct="0">
              <a:lnSpc>
                <a:spcPct val="90000"/>
              </a:lnSpc>
              <a:defRPr/>
            </a:pPr>
            <a:r>
              <a:rPr lang="es-ES_tradnl" sz="2200" b="0">
                <a:effectLst>
                  <a:outerShdw blurRad="38100" dist="38100" dir="2700000" algn="tl">
                    <a:srgbClr val="000000"/>
                  </a:outerShdw>
                </a:effectLst>
                <a:latin typeface="Tahoma" pitchFamily="34" charset="0"/>
              </a:rPr>
              <a:t>RESULTADOS</a:t>
            </a:r>
          </a:p>
        </p:txBody>
      </p:sp>
      <p:sp>
        <p:nvSpPr>
          <p:cNvPr id="19" name="Text Box 29"/>
          <p:cNvSpPr txBox="1">
            <a:spLocks noChangeArrowheads="1"/>
          </p:cNvSpPr>
          <p:nvPr/>
        </p:nvSpPr>
        <p:spPr bwMode="auto">
          <a:xfrm>
            <a:off x="3203848" y="5084763"/>
            <a:ext cx="2514600" cy="695325"/>
          </a:xfrm>
          <a:prstGeom prst="rect">
            <a:avLst/>
          </a:prstGeom>
          <a:gradFill rotWithShape="1">
            <a:gsLst>
              <a:gs pos="0">
                <a:schemeClr val="accent1"/>
              </a:gs>
              <a:gs pos="50000">
                <a:srgbClr val="FFFFFF"/>
              </a:gs>
              <a:gs pos="100000">
                <a:schemeClr val="accent1"/>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ctr" eaLnBrk="0" hangingPunct="0">
              <a:lnSpc>
                <a:spcPct val="90000"/>
              </a:lnSpc>
              <a:defRPr/>
            </a:pPr>
            <a:r>
              <a:rPr lang="es-ES_tradnl" sz="2200" b="0" dirty="0">
                <a:effectLst>
                  <a:outerShdw blurRad="38100" dist="38100" dir="2700000" algn="tl">
                    <a:srgbClr val="000000"/>
                  </a:outerShdw>
                </a:effectLst>
              </a:rPr>
              <a:t>EVALUACIÓN</a:t>
            </a:r>
          </a:p>
          <a:p>
            <a:pPr algn="ctr" eaLnBrk="0" hangingPunct="0">
              <a:lnSpc>
                <a:spcPct val="90000"/>
              </a:lnSpc>
              <a:defRPr/>
            </a:pPr>
            <a:r>
              <a:rPr lang="es-ES_tradnl" sz="2200" b="0" dirty="0">
                <a:effectLst>
                  <a:outerShdw blurRad="38100" dist="38100" dir="2700000" algn="tl">
                    <a:srgbClr val="000000"/>
                  </a:outerShdw>
                </a:effectLst>
              </a:rPr>
              <a:t>FINAL</a:t>
            </a:r>
          </a:p>
        </p:txBody>
      </p:sp>
    </p:spTree>
    <p:extLst>
      <p:ext uri="{BB962C8B-B14F-4D97-AF65-F5344CB8AC3E}">
        <p14:creationId xmlns:p14="http://schemas.microsoft.com/office/powerpoint/2010/main" val="31655721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27</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 </a:t>
            </a:r>
            <a:r>
              <a:rPr lang="es-SV" sz="1600" dirty="0">
                <a:solidFill>
                  <a:schemeClr val="accent6">
                    <a:lumMod val="50000"/>
                  </a:schemeClr>
                </a:solidFill>
              </a:rPr>
              <a:t>AUDITORÍA</a:t>
            </a:r>
            <a:r>
              <a:rPr lang="es-SV" sz="1800" dirty="0">
                <a:solidFill>
                  <a:schemeClr val="accent6">
                    <a:lumMod val="50000"/>
                  </a:schemeClr>
                </a:solidFill>
              </a:rPr>
              <a:t> GUBERNAMENTAL. ASPECTOS ESPECÍFICOS E INFORMES</a:t>
            </a:r>
            <a:endParaRPr lang="es-MX" sz="1800" dirty="0">
              <a:latin typeface="Arial" panose="020B0604020202020204" pitchFamily="34" charset="0"/>
              <a:cs typeface="Arial" panose="020B0604020202020204" pitchFamily="34" charset="0"/>
            </a:endParaRPr>
          </a:p>
        </p:txBody>
      </p:sp>
      <p:grpSp>
        <p:nvGrpSpPr>
          <p:cNvPr id="4" name="41 Grupo"/>
          <p:cNvGrpSpPr>
            <a:grpSpLocks/>
          </p:cNvGrpSpPr>
          <p:nvPr/>
        </p:nvGrpSpPr>
        <p:grpSpPr bwMode="auto">
          <a:xfrm>
            <a:off x="508360" y="1484784"/>
            <a:ext cx="8224478" cy="4581525"/>
            <a:chOff x="900848" y="1584724"/>
            <a:chExt cx="7361424" cy="4846225"/>
          </a:xfrm>
        </p:grpSpPr>
        <p:sp>
          <p:nvSpPr>
            <p:cNvPr id="5" name="Freeform 3"/>
            <p:cNvSpPr>
              <a:spLocks/>
            </p:cNvSpPr>
            <p:nvPr/>
          </p:nvSpPr>
          <p:spPr bwMode="auto">
            <a:xfrm flipH="1">
              <a:off x="2834610" y="2920987"/>
              <a:ext cx="460375" cy="2817812"/>
            </a:xfrm>
            <a:custGeom>
              <a:avLst/>
              <a:gdLst>
                <a:gd name="T0" fmla="*/ 137985417 w 384"/>
                <a:gd name="T1" fmla="*/ 0 h 2640"/>
                <a:gd name="T2" fmla="*/ 551940470 w 384"/>
                <a:gd name="T3" fmla="*/ 0 h 2640"/>
                <a:gd name="T4" fmla="*/ 551940470 w 384"/>
                <a:gd name="T5" fmla="*/ 2147483647 h 2640"/>
                <a:gd name="T6" fmla="*/ 0 w 384"/>
                <a:gd name="T7" fmla="*/ 2147483647 h 2640"/>
                <a:gd name="T8" fmla="*/ 0 60000 65536"/>
                <a:gd name="T9" fmla="*/ 0 60000 65536"/>
                <a:gd name="T10" fmla="*/ 0 60000 65536"/>
                <a:gd name="T11" fmla="*/ 0 60000 65536"/>
                <a:gd name="T12" fmla="*/ 0 w 384"/>
                <a:gd name="T13" fmla="*/ 0 h 2640"/>
                <a:gd name="T14" fmla="*/ 384 w 384"/>
                <a:gd name="T15" fmla="*/ 2640 h 2640"/>
              </a:gdLst>
              <a:ahLst/>
              <a:cxnLst>
                <a:cxn ang="T8">
                  <a:pos x="T0" y="T1"/>
                </a:cxn>
                <a:cxn ang="T9">
                  <a:pos x="T2" y="T3"/>
                </a:cxn>
                <a:cxn ang="T10">
                  <a:pos x="T4" y="T5"/>
                </a:cxn>
                <a:cxn ang="T11">
                  <a:pos x="T6" y="T7"/>
                </a:cxn>
              </a:cxnLst>
              <a:rect l="T12" t="T13" r="T14" b="T15"/>
              <a:pathLst>
                <a:path w="384" h="2640">
                  <a:moveTo>
                    <a:pt x="96" y="0"/>
                  </a:moveTo>
                  <a:lnTo>
                    <a:pt x="384" y="0"/>
                  </a:lnTo>
                  <a:lnTo>
                    <a:pt x="384" y="2640"/>
                  </a:lnTo>
                  <a:lnTo>
                    <a:pt x="0" y="2640"/>
                  </a:ln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s-MX">
                <a:solidFill>
                  <a:srgbClr val="FFFF00"/>
                </a:solidFill>
              </a:endParaRPr>
            </a:p>
          </p:txBody>
        </p:sp>
        <p:sp>
          <p:nvSpPr>
            <p:cNvPr id="7" name="Rectangle 4"/>
            <p:cNvSpPr>
              <a:spLocks noChangeArrowheads="1"/>
            </p:cNvSpPr>
            <p:nvPr/>
          </p:nvSpPr>
          <p:spPr bwMode="auto">
            <a:xfrm>
              <a:off x="2945735" y="2268524"/>
              <a:ext cx="1533525" cy="1579563"/>
            </a:xfrm>
            <a:prstGeom prst="rect">
              <a:avLst/>
            </a:prstGeom>
            <a:solidFill>
              <a:schemeClr val="bg1"/>
            </a:solidFill>
            <a:ln w="9525">
              <a:solidFill>
                <a:schemeClr val="tx1"/>
              </a:solidFill>
              <a:miter lim="800000"/>
              <a:headEnd/>
              <a:tailEnd/>
            </a:ln>
          </p:spPr>
          <p:txBody>
            <a:bodyPr wrap="none" anchor="ctr"/>
            <a:lstStyle/>
            <a:p>
              <a:endParaRPr lang="es-MX" sz="2500">
                <a:solidFill>
                  <a:srgbClr val="FFFF00"/>
                </a:solidFill>
                <a:latin typeface="Verdana" pitchFamily="34" charset="0"/>
                <a:ea typeface="Verdana" pitchFamily="34" charset="0"/>
                <a:cs typeface="Verdana" pitchFamily="34" charset="0"/>
              </a:endParaRPr>
            </a:p>
          </p:txBody>
        </p:sp>
        <p:sp>
          <p:nvSpPr>
            <p:cNvPr id="8" name="Text Box 5"/>
            <p:cNvSpPr txBox="1">
              <a:spLocks noChangeArrowheads="1"/>
            </p:cNvSpPr>
            <p:nvPr/>
          </p:nvSpPr>
          <p:spPr bwMode="auto">
            <a:xfrm>
              <a:off x="2961610" y="2279637"/>
              <a:ext cx="1514475" cy="1579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spcBef>
                  <a:spcPct val="50000"/>
                </a:spcBef>
              </a:pPr>
              <a:r>
                <a:rPr lang="es-ES_tradnl" sz="1300">
                  <a:solidFill>
                    <a:srgbClr val="FFFF00"/>
                  </a:solidFill>
                  <a:latin typeface="Verdana" pitchFamily="34" charset="0"/>
                  <a:ea typeface="Verdana" pitchFamily="34" charset="0"/>
                  <a:cs typeface="Verdana" pitchFamily="34" charset="0"/>
                </a:rPr>
                <a:t>IDENTIFICACIÓN DE LOS ELEMENTOS, DEBILIDADES Y FACTORES DEL SISTEMA DE CONTROL</a:t>
              </a:r>
            </a:p>
          </p:txBody>
        </p:sp>
        <p:sp>
          <p:nvSpPr>
            <p:cNvPr id="9" name="Rectangle 6"/>
            <p:cNvSpPr>
              <a:spLocks noChangeArrowheads="1"/>
            </p:cNvSpPr>
            <p:nvPr/>
          </p:nvSpPr>
          <p:spPr bwMode="auto">
            <a:xfrm>
              <a:off x="900848" y="1586168"/>
              <a:ext cx="7339012" cy="4809282"/>
            </a:xfrm>
            <a:prstGeom prst="rect">
              <a:avLst/>
            </a:prstGeom>
            <a:gradFill flip="none" rotWithShape="1">
              <a:gsLst>
                <a:gs pos="0">
                  <a:schemeClr val="bg1">
                    <a:lumMod val="85000"/>
                  </a:schemeClr>
                </a:gs>
                <a:gs pos="49600">
                  <a:schemeClr val="bg1"/>
                </a:gs>
                <a:gs pos="100000">
                  <a:schemeClr val="bg1">
                    <a:lumMod val="85000"/>
                  </a:schemeClr>
                </a:gs>
              </a:gsLst>
              <a:lin ang="5400000" scaled="1"/>
              <a:tileRect/>
            </a:gradFill>
            <a:ln w="25400">
              <a:solidFill>
                <a:schemeClr val="tx1"/>
              </a:solidFill>
              <a:miter lim="800000"/>
              <a:headEnd/>
              <a:tailEnd/>
            </a:ln>
          </p:spPr>
          <p:txBody>
            <a:bodyPr wrap="none" anchor="ctr"/>
            <a:lstStyle/>
            <a:p>
              <a:pPr>
                <a:defRPr/>
              </a:pPr>
              <a:endParaRPr lang="es-MX" sz="2500">
                <a:solidFill>
                  <a:srgbClr val="FFFF00"/>
                </a:solidFill>
                <a:latin typeface="Verdana" pitchFamily="34" charset="0"/>
                <a:ea typeface="Verdana" pitchFamily="34" charset="0"/>
                <a:cs typeface="Verdana" pitchFamily="34" charset="0"/>
              </a:endParaRPr>
            </a:p>
          </p:txBody>
        </p:sp>
        <p:sp>
          <p:nvSpPr>
            <p:cNvPr id="10" name="Line 7"/>
            <p:cNvSpPr>
              <a:spLocks noChangeShapeType="1"/>
            </p:cNvSpPr>
            <p:nvPr/>
          </p:nvSpPr>
          <p:spPr bwMode="auto">
            <a:xfrm>
              <a:off x="4591972" y="1606537"/>
              <a:ext cx="0" cy="481012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solidFill>
                  <a:srgbClr val="FFFF00"/>
                </a:solidFill>
              </a:endParaRPr>
            </a:p>
          </p:txBody>
        </p:sp>
        <p:sp>
          <p:nvSpPr>
            <p:cNvPr id="11" name="Line 8"/>
            <p:cNvSpPr>
              <a:spLocks noChangeShapeType="1"/>
            </p:cNvSpPr>
            <p:nvPr/>
          </p:nvSpPr>
          <p:spPr bwMode="auto">
            <a:xfrm>
              <a:off x="2756822" y="1620824"/>
              <a:ext cx="0" cy="481012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solidFill>
                  <a:srgbClr val="FFFF00"/>
                </a:solidFill>
              </a:endParaRPr>
            </a:p>
          </p:txBody>
        </p:sp>
        <p:sp>
          <p:nvSpPr>
            <p:cNvPr id="12" name="Line 9"/>
            <p:cNvSpPr>
              <a:spLocks noChangeShapeType="1"/>
            </p:cNvSpPr>
            <p:nvPr/>
          </p:nvSpPr>
          <p:spPr bwMode="auto">
            <a:xfrm>
              <a:off x="6416010" y="1620824"/>
              <a:ext cx="0" cy="481012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solidFill>
                  <a:srgbClr val="FFFF00"/>
                </a:solidFill>
              </a:endParaRPr>
            </a:p>
          </p:txBody>
        </p:sp>
        <p:sp>
          <p:nvSpPr>
            <p:cNvPr id="13" name="Line 10"/>
            <p:cNvSpPr>
              <a:spLocks noChangeShapeType="1"/>
            </p:cNvSpPr>
            <p:nvPr/>
          </p:nvSpPr>
          <p:spPr bwMode="auto">
            <a:xfrm>
              <a:off x="923260" y="2154224"/>
              <a:ext cx="733901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solidFill>
                  <a:srgbClr val="FFFF00"/>
                </a:solidFill>
              </a:endParaRPr>
            </a:p>
          </p:txBody>
        </p:sp>
        <p:sp>
          <p:nvSpPr>
            <p:cNvPr id="14" name="Line 11"/>
            <p:cNvSpPr>
              <a:spLocks noChangeShapeType="1"/>
            </p:cNvSpPr>
            <p:nvPr/>
          </p:nvSpPr>
          <p:spPr bwMode="auto">
            <a:xfrm>
              <a:off x="2429797" y="3438512"/>
              <a:ext cx="22383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solidFill>
                  <a:srgbClr val="FFFF00"/>
                </a:solidFill>
              </a:endParaRPr>
            </a:p>
          </p:txBody>
        </p:sp>
        <p:sp>
          <p:nvSpPr>
            <p:cNvPr id="15" name="Line 12"/>
            <p:cNvSpPr>
              <a:spLocks noChangeShapeType="1"/>
            </p:cNvSpPr>
            <p:nvPr/>
          </p:nvSpPr>
          <p:spPr bwMode="auto">
            <a:xfrm>
              <a:off x="2502822" y="5159362"/>
              <a:ext cx="14763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solidFill>
                  <a:srgbClr val="FFFF00"/>
                </a:solidFill>
              </a:endParaRPr>
            </a:p>
          </p:txBody>
        </p:sp>
        <p:sp>
          <p:nvSpPr>
            <p:cNvPr id="16" name="Line 13"/>
            <p:cNvSpPr>
              <a:spLocks noChangeShapeType="1"/>
            </p:cNvSpPr>
            <p:nvPr/>
          </p:nvSpPr>
          <p:spPr bwMode="auto">
            <a:xfrm>
              <a:off x="2502822" y="4298937"/>
              <a:ext cx="31273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MX">
                <a:solidFill>
                  <a:srgbClr val="FFFF00"/>
                </a:solidFill>
              </a:endParaRPr>
            </a:p>
          </p:txBody>
        </p:sp>
        <p:sp>
          <p:nvSpPr>
            <p:cNvPr id="17" name="Freeform 14"/>
            <p:cNvSpPr>
              <a:spLocks/>
            </p:cNvSpPr>
            <p:nvPr/>
          </p:nvSpPr>
          <p:spPr bwMode="auto">
            <a:xfrm>
              <a:off x="2193260" y="2608249"/>
              <a:ext cx="457200" cy="3443288"/>
            </a:xfrm>
            <a:custGeom>
              <a:avLst/>
              <a:gdLst>
                <a:gd name="T0" fmla="*/ 136088438 w 384"/>
                <a:gd name="T1" fmla="*/ 0 h 2640"/>
                <a:gd name="T2" fmla="*/ 544353750 w 384"/>
                <a:gd name="T3" fmla="*/ 0 h 2640"/>
                <a:gd name="T4" fmla="*/ 544353750 w 384"/>
                <a:gd name="T5" fmla="*/ 2147483647 h 2640"/>
                <a:gd name="T6" fmla="*/ 0 w 384"/>
                <a:gd name="T7" fmla="*/ 2147483647 h 2640"/>
                <a:gd name="T8" fmla="*/ 0 60000 65536"/>
                <a:gd name="T9" fmla="*/ 0 60000 65536"/>
                <a:gd name="T10" fmla="*/ 0 60000 65536"/>
                <a:gd name="T11" fmla="*/ 0 60000 65536"/>
                <a:gd name="T12" fmla="*/ 0 w 384"/>
                <a:gd name="T13" fmla="*/ 0 h 2640"/>
                <a:gd name="T14" fmla="*/ 384 w 384"/>
                <a:gd name="T15" fmla="*/ 2640 h 2640"/>
              </a:gdLst>
              <a:ahLst/>
              <a:cxnLst>
                <a:cxn ang="T8">
                  <a:pos x="T0" y="T1"/>
                </a:cxn>
                <a:cxn ang="T9">
                  <a:pos x="T2" y="T3"/>
                </a:cxn>
                <a:cxn ang="T10">
                  <a:pos x="T4" y="T5"/>
                </a:cxn>
                <a:cxn ang="T11">
                  <a:pos x="T6" y="T7"/>
                </a:cxn>
              </a:cxnLst>
              <a:rect l="T12" t="T13" r="T14" b="T15"/>
              <a:pathLst>
                <a:path w="384" h="2640">
                  <a:moveTo>
                    <a:pt x="96" y="0"/>
                  </a:moveTo>
                  <a:lnTo>
                    <a:pt x="384" y="0"/>
                  </a:lnTo>
                  <a:lnTo>
                    <a:pt x="384" y="2640"/>
                  </a:lnTo>
                  <a:lnTo>
                    <a:pt x="0" y="2640"/>
                  </a:ln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s-MX">
                <a:solidFill>
                  <a:srgbClr val="FFFF00"/>
                </a:solidFill>
              </a:endParaRPr>
            </a:p>
          </p:txBody>
        </p:sp>
        <p:sp>
          <p:nvSpPr>
            <p:cNvPr id="18" name="Text Box 15"/>
            <p:cNvSpPr txBox="1">
              <a:spLocks noChangeArrowheads="1"/>
            </p:cNvSpPr>
            <p:nvPr/>
          </p:nvSpPr>
          <p:spPr bwMode="auto">
            <a:xfrm>
              <a:off x="923260" y="1584724"/>
              <a:ext cx="1832977" cy="554142"/>
            </a:xfrm>
            <a:prstGeom prst="rect">
              <a:avLst/>
            </a:prstGeom>
            <a:solidFill>
              <a:schemeClr val="accent6">
                <a:lumMod val="75000"/>
              </a:schemeClr>
            </a:solidFill>
            <a:ln w="38100">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a:spAutoFit/>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defRPr/>
              </a:pPr>
              <a:r>
                <a:rPr lang="es-ES_tradnl" sz="1400" b="1" dirty="0">
                  <a:solidFill>
                    <a:srgbClr val="FFFF00"/>
                  </a:solidFill>
                  <a:latin typeface="Verdana" pitchFamily="34" charset="0"/>
                  <a:ea typeface="Verdana" pitchFamily="34" charset="0"/>
                  <a:cs typeface="Verdana" pitchFamily="34" charset="0"/>
                </a:rPr>
                <a:t>ESTUDIO PRELIMINAR</a:t>
              </a:r>
            </a:p>
          </p:txBody>
        </p:sp>
        <p:sp>
          <p:nvSpPr>
            <p:cNvPr id="19" name="Rectangle 16"/>
            <p:cNvSpPr>
              <a:spLocks noChangeArrowheads="1"/>
            </p:cNvSpPr>
            <p:nvPr/>
          </p:nvSpPr>
          <p:spPr bwMode="auto">
            <a:xfrm>
              <a:off x="967710" y="2260587"/>
              <a:ext cx="1536700" cy="650875"/>
            </a:xfrm>
            <a:prstGeom prst="rect">
              <a:avLst/>
            </a:prstGeom>
            <a:solidFill>
              <a:schemeClr val="bg1"/>
            </a:solidFill>
            <a:ln w="9525">
              <a:solidFill>
                <a:schemeClr val="tx1"/>
              </a:solidFill>
              <a:miter lim="800000"/>
              <a:headEnd/>
              <a:tailEnd/>
            </a:ln>
          </p:spPr>
          <p:txBody>
            <a:bodyPr wrap="none" anchor="ctr"/>
            <a:lstStyle/>
            <a:p>
              <a:endParaRPr lang="es-MX" sz="2500">
                <a:solidFill>
                  <a:srgbClr val="FFFF00"/>
                </a:solidFill>
                <a:latin typeface="Verdana" pitchFamily="34" charset="0"/>
                <a:ea typeface="Verdana" pitchFamily="34" charset="0"/>
                <a:cs typeface="Verdana" pitchFamily="34" charset="0"/>
              </a:endParaRPr>
            </a:p>
          </p:txBody>
        </p:sp>
        <p:sp>
          <p:nvSpPr>
            <p:cNvPr id="20" name="Rectangle 17"/>
            <p:cNvSpPr>
              <a:spLocks noChangeArrowheads="1"/>
            </p:cNvSpPr>
            <p:nvPr/>
          </p:nvSpPr>
          <p:spPr bwMode="auto">
            <a:xfrm>
              <a:off x="967710" y="3111487"/>
              <a:ext cx="1536700" cy="650875"/>
            </a:xfrm>
            <a:prstGeom prst="rect">
              <a:avLst/>
            </a:prstGeom>
            <a:solidFill>
              <a:schemeClr val="bg1"/>
            </a:solidFill>
            <a:ln w="9525">
              <a:solidFill>
                <a:schemeClr val="tx1"/>
              </a:solidFill>
              <a:miter lim="800000"/>
              <a:headEnd/>
              <a:tailEnd/>
            </a:ln>
          </p:spPr>
          <p:txBody>
            <a:bodyPr wrap="none" anchor="ctr"/>
            <a:lstStyle/>
            <a:p>
              <a:endParaRPr lang="es-MX" sz="2500">
                <a:solidFill>
                  <a:srgbClr val="FFFF00"/>
                </a:solidFill>
                <a:latin typeface="Verdana" pitchFamily="34" charset="0"/>
                <a:ea typeface="Verdana" pitchFamily="34" charset="0"/>
                <a:cs typeface="Verdana" pitchFamily="34" charset="0"/>
              </a:endParaRPr>
            </a:p>
          </p:txBody>
        </p:sp>
        <p:sp>
          <p:nvSpPr>
            <p:cNvPr id="21" name="Rectangle 18"/>
            <p:cNvSpPr>
              <a:spLocks noChangeArrowheads="1"/>
            </p:cNvSpPr>
            <p:nvPr/>
          </p:nvSpPr>
          <p:spPr bwMode="auto">
            <a:xfrm>
              <a:off x="967710" y="3960799"/>
              <a:ext cx="1536700" cy="652463"/>
            </a:xfrm>
            <a:prstGeom prst="rect">
              <a:avLst/>
            </a:prstGeom>
            <a:solidFill>
              <a:schemeClr val="bg1"/>
            </a:solidFill>
            <a:ln w="9525">
              <a:solidFill>
                <a:schemeClr val="tx1"/>
              </a:solidFill>
              <a:miter lim="800000"/>
              <a:headEnd/>
              <a:tailEnd/>
            </a:ln>
          </p:spPr>
          <p:txBody>
            <a:bodyPr wrap="none" anchor="ctr"/>
            <a:lstStyle/>
            <a:p>
              <a:endParaRPr lang="es-MX" sz="2500">
                <a:solidFill>
                  <a:srgbClr val="FFFF00"/>
                </a:solidFill>
                <a:latin typeface="Verdana" pitchFamily="34" charset="0"/>
                <a:ea typeface="Verdana" pitchFamily="34" charset="0"/>
                <a:cs typeface="Verdana" pitchFamily="34" charset="0"/>
              </a:endParaRPr>
            </a:p>
          </p:txBody>
        </p:sp>
        <p:sp>
          <p:nvSpPr>
            <p:cNvPr id="22" name="Rectangle 19"/>
            <p:cNvSpPr>
              <a:spLocks noChangeArrowheads="1"/>
            </p:cNvSpPr>
            <p:nvPr/>
          </p:nvSpPr>
          <p:spPr bwMode="auto">
            <a:xfrm>
              <a:off x="967710" y="4829162"/>
              <a:ext cx="1536700" cy="652462"/>
            </a:xfrm>
            <a:prstGeom prst="rect">
              <a:avLst/>
            </a:prstGeom>
            <a:solidFill>
              <a:schemeClr val="bg1"/>
            </a:solidFill>
            <a:ln w="9525">
              <a:solidFill>
                <a:schemeClr val="tx1"/>
              </a:solidFill>
              <a:miter lim="800000"/>
              <a:headEnd/>
              <a:tailEnd/>
            </a:ln>
          </p:spPr>
          <p:txBody>
            <a:bodyPr wrap="none" anchor="ctr"/>
            <a:lstStyle/>
            <a:p>
              <a:endParaRPr lang="es-MX" sz="2500">
                <a:solidFill>
                  <a:srgbClr val="FFFF00"/>
                </a:solidFill>
                <a:latin typeface="Verdana" pitchFamily="34" charset="0"/>
                <a:ea typeface="Verdana" pitchFamily="34" charset="0"/>
                <a:cs typeface="Verdana" pitchFamily="34" charset="0"/>
              </a:endParaRPr>
            </a:p>
          </p:txBody>
        </p:sp>
        <p:sp>
          <p:nvSpPr>
            <p:cNvPr id="23" name="Rectangle 20"/>
            <p:cNvSpPr>
              <a:spLocks noChangeArrowheads="1"/>
            </p:cNvSpPr>
            <p:nvPr/>
          </p:nvSpPr>
          <p:spPr bwMode="auto">
            <a:xfrm>
              <a:off x="967710" y="5678474"/>
              <a:ext cx="1536700" cy="652463"/>
            </a:xfrm>
            <a:prstGeom prst="rect">
              <a:avLst/>
            </a:prstGeom>
            <a:solidFill>
              <a:schemeClr val="bg1"/>
            </a:solidFill>
            <a:ln w="9525">
              <a:solidFill>
                <a:schemeClr val="tx1"/>
              </a:solidFill>
              <a:miter lim="800000"/>
              <a:headEnd/>
              <a:tailEnd/>
            </a:ln>
          </p:spPr>
          <p:txBody>
            <a:bodyPr wrap="none" anchor="ctr"/>
            <a:lstStyle/>
            <a:p>
              <a:endParaRPr lang="es-MX" sz="2500">
                <a:solidFill>
                  <a:srgbClr val="FFFF00"/>
                </a:solidFill>
                <a:latin typeface="Verdana" pitchFamily="34" charset="0"/>
                <a:ea typeface="Verdana" pitchFamily="34" charset="0"/>
                <a:cs typeface="Verdana" pitchFamily="34" charset="0"/>
              </a:endParaRPr>
            </a:p>
          </p:txBody>
        </p:sp>
        <p:sp>
          <p:nvSpPr>
            <p:cNvPr id="24" name="Text Box 21"/>
            <p:cNvSpPr txBox="1">
              <a:spLocks noChangeArrowheads="1"/>
            </p:cNvSpPr>
            <p:nvPr/>
          </p:nvSpPr>
          <p:spPr bwMode="auto">
            <a:xfrm>
              <a:off x="981518" y="2244656"/>
              <a:ext cx="1521797" cy="732139"/>
            </a:xfrm>
            <a:prstGeom prst="rect">
              <a:avLst/>
            </a:prstGeom>
            <a:solidFill>
              <a:schemeClr val="bg1"/>
            </a:solidFill>
            <a:ln w="38100">
              <a:solidFill>
                <a:schemeClr val="accent3">
                  <a:lumMod val="75000"/>
                </a:schemeClr>
              </a:solidFill>
            </a:ln>
          </p:spPr>
          <p:style>
            <a:lnRef idx="1">
              <a:schemeClr val="accent5"/>
            </a:lnRef>
            <a:fillRef idx="2">
              <a:schemeClr val="accent5"/>
            </a:fillRef>
            <a:effectRef idx="1">
              <a:schemeClr val="accent5"/>
            </a:effectRef>
            <a:fontRef idx="minor">
              <a:schemeClr val="dk1"/>
            </a:fontRef>
          </p:style>
          <p:txBody>
            <a:bodyPr>
              <a:spAutoFit/>
            </a:bodyPr>
            <a:lstStyle>
              <a:defPPr>
                <a:defRPr lang="es-MX"/>
              </a:defPPr>
              <a:lvl1pPr algn="ctr" eaLnBrk="0" hangingPunct="0">
                <a:spcBef>
                  <a:spcPct val="50000"/>
                </a:spcBef>
                <a:defRPr sz="1400" b="1">
                  <a:latin typeface="Verdana" pitchFamily="34" charset="0"/>
                  <a:ea typeface="Verdana" pitchFamily="34" charset="0"/>
                  <a:cs typeface="Verdana" pitchFamily="34" charset="0"/>
                </a:defRPr>
              </a:lvl1pPr>
              <a:lvl2pPr marL="742950" indent="-285750" algn="ctr" eaLnBrk="0" hangingPunct="0">
                <a:defRPr>
                  <a:latin typeface="Arial" charset="0"/>
                </a:defRPr>
              </a:lvl2pPr>
              <a:lvl3pPr marL="1143000" indent="-228600" algn="ctr" eaLnBrk="0" hangingPunct="0">
                <a:defRPr>
                  <a:latin typeface="Arial" charset="0"/>
                </a:defRPr>
              </a:lvl3pPr>
              <a:lvl4pPr marL="1600200" indent="-228600" algn="ctr" eaLnBrk="0" hangingPunct="0">
                <a:defRPr>
                  <a:latin typeface="Arial" charset="0"/>
                </a:defRPr>
              </a:lvl4pPr>
              <a:lvl5pPr marL="2057400" indent="-228600" algn="ctr" eaLnBrk="0" hangingPunct="0">
                <a:defRPr>
                  <a:latin typeface="Arial" charset="0"/>
                </a:defRPr>
              </a:lvl5pPr>
              <a:lvl6pPr marL="2514600" indent="-228600" algn="ctr" eaLnBrk="0" fontAlgn="base" hangingPunct="0">
                <a:spcBef>
                  <a:spcPct val="0"/>
                </a:spcBef>
                <a:spcAft>
                  <a:spcPct val="0"/>
                </a:spcAft>
                <a:defRPr>
                  <a:latin typeface="Arial" charset="0"/>
                </a:defRPr>
              </a:lvl6pPr>
              <a:lvl7pPr marL="2971800" indent="-228600" algn="ctr" eaLnBrk="0" fontAlgn="base" hangingPunct="0">
                <a:spcBef>
                  <a:spcPct val="0"/>
                </a:spcBef>
                <a:spcAft>
                  <a:spcPct val="0"/>
                </a:spcAft>
                <a:defRPr>
                  <a:latin typeface="Arial" charset="0"/>
                </a:defRPr>
              </a:lvl7pPr>
              <a:lvl8pPr marL="3429000" indent="-228600" algn="ctr" eaLnBrk="0" fontAlgn="base" hangingPunct="0">
                <a:spcBef>
                  <a:spcPct val="0"/>
                </a:spcBef>
                <a:spcAft>
                  <a:spcPct val="0"/>
                </a:spcAft>
                <a:defRPr>
                  <a:latin typeface="Arial" charset="0"/>
                </a:defRPr>
              </a:lvl8pPr>
              <a:lvl9pPr marL="3886200" indent="-228600" algn="ctr" eaLnBrk="0" fontAlgn="base" hangingPunct="0">
                <a:spcBef>
                  <a:spcPct val="0"/>
                </a:spcBef>
                <a:spcAft>
                  <a:spcPct val="0"/>
                </a:spcAft>
                <a:defRPr>
                  <a:latin typeface="Arial" charset="0"/>
                </a:defRPr>
              </a:lvl9pPr>
            </a:lstStyle>
            <a:p>
              <a:pPr>
                <a:defRPr/>
              </a:pPr>
              <a:r>
                <a:rPr lang="es-ES_tradnl" sz="1300" dirty="0">
                  <a:solidFill>
                    <a:srgbClr val="FFFF00"/>
                  </a:solidFill>
                </a:rPr>
                <a:t>INFORMACIÓN GENERAL DEL ÁREA</a:t>
              </a:r>
            </a:p>
          </p:txBody>
        </p:sp>
        <p:sp>
          <p:nvSpPr>
            <p:cNvPr id="25" name="Text Box 22"/>
            <p:cNvSpPr txBox="1">
              <a:spLocks noChangeArrowheads="1"/>
            </p:cNvSpPr>
            <p:nvPr/>
          </p:nvSpPr>
          <p:spPr bwMode="auto">
            <a:xfrm>
              <a:off x="981518" y="3107775"/>
              <a:ext cx="1523218" cy="732139"/>
            </a:xfrm>
            <a:prstGeom prst="rect">
              <a:avLst/>
            </a:prstGeom>
            <a:solidFill>
              <a:schemeClr val="bg1"/>
            </a:solidFill>
            <a:ln w="38100">
              <a:solidFill>
                <a:schemeClr val="accent3">
                  <a:lumMod val="75000"/>
                </a:schemeClr>
              </a:solidFill>
            </a:ln>
          </p:spPr>
          <p:style>
            <a:lnRef idx="1">
              <a:schemeClr val="accent5"/>
            </a:lnRef>
            <a:fillRef idx="2">
              <a:schemeClr val="accent5"/>
            </a:fillRef>
            <a:effectRef idx="1">
              <a:schemeClr val="accent5"/>
            </a:effectRef>
            <a:fontRef idx="minor">
              <a:schemeClr val="dk1"/>
            </a:fontRef>
          </p:style>
          <p:txBody>
            <a:bodyPr>
              <a:spAutoFit/>
            </a:bodyPr>
            <a:lstStyle>
              <a:defPPr>
                <a:defRPr lang="es-MX"/>
              </a:defPPr>
              <a:lvl1pPr algn="ctr" eaLnBrk="0" hangingPunct="0">
                <a:spcBef>
                  <a:spcPct val="50000"/>
                </a:spcBef>
                <a:defRPr sz="1400" b="1">
                  <a:solidFill>
                    <a:schemeClr val="dk1"/>
                  </a:solidFill>
                  <a:latin typeface="Verdana" pitchFamily="34" charset="0"/>
                  <a:ea typeface="Verdana" pitchFamily="34" charset="0"/>
                  <a:cs typeface="Verdana" pitchFamily="34" charset="0"/>
                </a:defRPr>
              </a:lvl1pPr>
              <a:lvl2pPr marL="742950" indent="-285750" algn="ctr" eaLnBrk="0" hangingPunct="0">
                <a:defRPr>
                  <a:solidFill>
                    <a:schemeClr val="dk1"/>
                  </a:solidFill>
                  <a:latin typeface="Arial" charset="0"/>
                </a:defRPr>
              </a:lvl2pPr>
              <a:lvl3pPr marL="1143000" indent="-228600" algn="ctr" eaLnBrk="0" hangingPunct="0">
                <a:defRPr>
                  <a:solidFill>
                    <a:schemeClr val="dk1"/>
                  </a:solidFill>
                  <a:latin typeface="Arial" charset="0"/>
                </a:defRPr>
              </a:lvl3pPr>
              <a:lvl4pPr marL="1600200" indent="-228600" algn="ctr" eaLnBrk="0" hangingPunct="0">
                <a:defRPr>
                  <a:solidFill>
                    <a:schemeClr val="dk1"/>
                  </a:solidFill>
                  <a:latin typeface="Arial" charset="0"/>
                </a:defRPr>
              </a:lvl4pPr>
              <a:lvl5pPr marL="2057400" indent="-228600" algn="ctr" eaLnBrk="0" hangingPunct="0">
                <a:defRPr>
                  <a:solidFill>
                    <a:schemeClr val="dk1"/>
                  </a:solidFill>
                  <a:latin typeface="Arial" charset="0"/>
                </a:defRPr>
              </a:lvl5pPr>
              <a:lvl6pPr marL="2514600" indent="-228600" algn="ctr" eaLnBrk="0" fontAlgn="base" hangingPunct="0">
                <a:spcBef>
                  <a:spcPct val="0"/>
                </a:spcBef>
                <a:spcAft>
                  <a:spcPct val="0"/>
                </a:spcAft>
                <a:defRPr>
                  <a:solidFill>
                    <a:schemeClr val="dk1"/>
                  </a:solidFill>
                  <a:latin typeface="Arial" charset="0"/>
                </a:defRPr>
              </a:lvl6pPr>
              <a:lvl7pPr marL="2971800" indent="-228600" algn="ctr" eaLnBrk="0" fontAlgn="base" hangingPunct="0">
                <a:spcBef>
                  <a:spcPct val="0"/>
                </a:spcBef>
                <a:spcAft>
                  <a:spcPct val="0"/>
                </a:spcAft>
                <a:defRPr>
                  <a:solidFill>
                    <a:schemeClr val="dk1"/>
                  </a:solidFill>
                  <a:latin typeface="Arial" charset="0"/>
                </a:defRPr>
              </a:lvl7pPr>
              <a:lvl8pPr marL="3429000" indent="-228600" algn="ctr" eaLnBrk="0" fontAlgn="base" hangingPunct="0">
                <a:spcBef>
                  <a:spcPct val="0"/>
                </a:spcBef>
                <a:spcAft>
                  <a:spcPct val="0"/>
                </a:spcAft>
                <a:defRPr>
                  <a:solidFill>
                    <a:schemeClr val="dk1"/>
                  </a:solidFill>
                  <a:latin typeface="Arial" charset="0"/>
                </a:defRPr>
              </a:lvl8pPr>
              <a:lvl9pPr marL="3886200" indent="-228600" algn="ctr" eaLnBrk="0" fontAlgn="base" hangingPunct="0">
                <a:spcBef>
                  <a:spcPct val="0"/>
                </a:spcBef>
                <a:spcAft>
                  <a:spcPct val="0"/>
                </a:spcAft>
                <a:defRPr>
                  <a:solidFill>
                    <a:schemeClr val="dk1"/>
                  </a:solidFill>
                  <a:latin typeface="Arial" charset="0"/>
                </a:defRPr>
              </a:lvl9pPr>
            </a:lstStyle>
            <a:p>
              <a:pPr>
                <a:defRPr/>
              </a:pPr>
              <a:r>
                <a:rPr lang="es-ES_tradnl" sz="1300" dirty="0">
                  <a:solidFill>
                    <a:srgbClr val="FFFF00"/>
                  </a:solidFill>
                </a:rPr>
                <a:t>RIESGOS Y OBJETIVOS DE CONTROL</a:t>
              </a:r>
            </a:p>
          </p:txBody>
        </p:sp>
        <p:sp>
          <p:nvSpPr>
            <p:cNvPr id="26" name="Text Box 23"/>
            <p:cNvSpPr txBox="1">
              <a:spLocks noChangeArrowheads="1"/>
            </p:cNvSpPr>
            <p:nvPr/>
          </p:nvSpPr>
          <p:spPr bwMode="auto">
            <a:xfrm>
              <a:off x="981518" y="3945705"/>
              <a:ext cx="1560162" cy="732139"/>
            </a:xfrm>
            <a:prstGeom prst="rect">
              <a:avLst/>
            </a:prstGeom>
            <a:solidFill>
              <a:schemeClr val="bg1"/>
            </a:solidFill>
            <a:ln w="38100">
              <a:solidFill>
                <a:schemeClr val="accent3">
                  <a:lumMod val="75000"/>
                </a:schemeClr>
              </a:solidFill>
            </a:ln>
          </p:spPr>
          <p:style>
            <a:lnRef idx="1">
              <a:schemeClr val="accent5"/>
            </a:lnRef>
            <a:fillRef idx="2">
              <a:schemeClr val="accent5"/>
            </a:fillRef>
            <a:effectRef idx="1">
              <a:schemeClr val="accent5"/>
            </a:effectRef>
            <a:fontRef idx="minor">
              <a:schemeClr val="dk1"/>
            </a:fontRef>
          </p:style>
          <p:txBody>
            <a:bodyPr>
              <a:spAutoFit/>
            </a:bodyPr>
            <a:lstStyle>
              <a:defPPr>
                <a:defRPr lang="es-MX"/>
              </a:defPPr>
              <a:lvl1pPr algn="ctr" eaLnBrk="0" hangingPunct="0">
                <a:spcBef>
                  <a:spcPct val="50000"/>
                </a:spcBef>
                <a:defRPr sz="1400" b="1">
                  <a:solidFill>
                    <a:schemeClr val="dk1"/>
                  </a:solidFill>
                  <a:latin typeface="Verdana" pitchFamily="34" charset="0"/>
                  <a:ea typeface="Verdana" pitchFamily="34" charset="0"/>
                  <a:cs typeface="Verdana" pitchFamily="34" charset="0"/>
                </a:defRPr>
              </a:lvl1pPr>
              <a:lvl2pPr marL="742950" indent="-285750" algn="ctr" eaLnBrk="0" hangingPunct="0">
                <a:defRPr>
                  <a:solidFill>
                    <a:schemeClr val="dk1"/>
                  </a:solidFill>
                  <a:latin typeface="Arial" charset="0"/>
                </a:defRPr>
              </a:lvl2pPr>
              <a:lvl3pPr marL="1143000" indent="-228600" algn="ctr" eaLnBrk="0" hangingPunct="0">
                <a:defRPr>
                  <a:solidFill>
                    <a:schemeClr val="dk1"/>
                  </a:solidFill>
                  <a:latin typeface="Arial" charset="0"/>
                </a:defRPr>
              </a:lvl3pPr>
              <a:lvl4pPr marL="1600200" indent="-228600" algn="ctr" eaLnBrk="0" hangingPunct="0">
                <a:defRPr>
                  <a:solidFill>
                    <a:schemeClr val="dk1"/>
                  </a:solidFill>
                  <a:latin typeface="Arial" charset="0"/>
                </a:defRPr>
              </a:lvl4pPr>
              <a:lvl5pPr marL="2057400" indent="-228600" algn="ctr" eaLnBrk="0" hangingPunct="0">
                <a:defRPr>
                  <a:solidFill>
                    <a:schemeClr val="dk1"/>
                  </a:solidFill>
                  <a:latin typeface="Arial" charset="0"/>
                </a:defRPr>
              </a:lvl5pPr>
              <a:lvl6pPr marL="2514600" indent="-228600" algn="ctr" eaLnBrk="0" fontAlgn="base" hangingPunct="0">
                <a:spcBef>
                  <a:spcPct val="0"/>
                </a:spcBef>
                <a:spcAft>
                  <a:spcPct val="0"/>
                </a:spcAft>
                <a:defRPr>
                  <a:solidFill>
                    <a:schemeClr val="dk1"/>
                  </a:solidFill>
                  <a:latin typeface="Arial" charset="0"/>
                </a:defRPr>
              </a:lvl6pPr>
              <a:lvl7pPr marL="2971800" indent="-228600" algn="ctr" eaLnBrk="0" fontAlgn="base" hangingPunct="0">
                <a:spcBef>
                  <a:spcPct val="0"/>
                </a:spcBef>
                <a:spcAft>
                  <a:spcPct val="0"/>
                </a:spcAft>
                <a:defRPr>
                  <a:solidFill>
                    <a:schemeClr val="dk1"/>
                  </a:solidFill>
                  <a:latin typeface="Arial" charset="0"/>
                </a:defRPr>
              </a:lvl7pPr>
              <a:lvl8pPr marL="3429000" indent="-228600" algn="ctr" eaLnBrk="0" fontAlgn="base" hangingPunct="0">
                <a:spcBef>
                  <a:spcPct val="0"/>
                </a:spcBef>
                <a:spcAft>
                  <a:spcPct val="0"/>
                </a:spcAft>
                <a:defRPr>
                  <a:solidFill>
                    <a:schemeClr val="dk1"/>
                  </a:solidFill>
                  <a:latin typeface="Arial" charset="0"/>
                </a:defRPr>
              </a:lvl8pPr>
              <a:lvl9pPr marL="3886200" indent="-228600" algn="ctr" eaLnBrk="0" fontAlgn="base" hangingPunct="0">
                <a:spcBef>
                  <a:spcPct val="0"/>
                </a:spcBef>
                <a:spcAft>
                  <a:spcPct val="0"/>
                </a:spcAft>
                <a:defRPr>
                  <a:solidFill>
                    <a:schemeClr val="dk1"/>
                  </a:solidFill>
                  <a:latin typeface="Arial" charset="0"/>
                </a:defRPr>
              </a:lvl9pPr>
            </a:lstStyle>
            <a:p>
              <a:pPr>
                <a:defRPr/>
              </a:pPr>
              <a:r>
                <a:rPr lang="es-ES_tradnl" sz="1300">
                  <a:solidFill>
                    <a:srgbClr val="FFFF00"/>
                  </a:solidFill>
                </a:rPr>
                <a:t>INSTRUMENTOS PARA OBTENER INFORMACIÓN</a:t>
              </a:r>
            </a:p>
          </p:txBody>
        </p:sp>
        <p:sp>
          <p:nvSpPr>
            <p:cNvPr id="27" name="Text Box 24"/>
            <p:cNvSpPr txBox="1">
              <a:spLocks noChangeArrowheads="1"/>
            </p:cNvSpPr>
            <p:nvPr/>
          </p:nvSpPr>
          <p:spPr bwMode="auto">
            <a:xfrm>
              <a:off x="967309" y="4783635"/>
              <a:ext cx="1574371" cy="732139"/>
            </a:xfrm>
            <a:prstGeom prst="rect">
              <a:avLst/>
            </a:prstGeom>
            <a:solidFill>
              <a:schemeClr val="bg1"/>
            </a:solidFill>
            <a:ln w="38100">
              <a:solidFill>
                <a:schemeClr val="accent3">
                  <a:lumMod val="75000"/>
                </a:schemeClr>
              </a:solidFill>
            </a:ln>
          </p:spPr>
          <p:style>
            <a:lnRef idx="1">
              <a:schemeClr val="accent5"/>
            </a:lnRef>
            <a:fillRef idx="2">
              <a:schemeClr val="accent5"/>
            </a:fillRef>
            <a:effectRef idx="1">
              <a:schemeClr val="accent5"/>
            </a:effectRef>
            <a:fontRef idx="minor">
              <a:schemeClr val="dk1"/>
            </a:fontRef>
          </p:style>
          <p:txBody>
            <a:bodyPr>
              <a:spAutoFit/>
            </a:bodyPr>
            <a:lstStyle>
              <a:defPPr>
                <a:defRPr lang="es-MX"/>
              </a:defPPr>
              <a:lvl1pPr algn="ctr" eaLnBrk="0" hangingPunct="0">
                <a:spcBef>
                  <a:spcPct val="50000"/>
                </a:spcBef>
                <a:defRPr sz="1400" b="1">
                  <a:solidFill>
                    <a:schemeClr val="dk1"/>
                  </a:solidFill>
                  <a:latin typeface="Verdana" pitchFamily="34" charset="0"/>
                  <a:ea typeface="Verdana" pitchFamily="34" charset="0"/>
                  <a:cs typeface="Verdana" pitchFamily="34" charset="0"/>
                </a:defRPr>
              </a:lvl1pPr>
              <a:lvl2pPr marL="742950" indent="-285750" algn="ctr" eaLnBrk="0" hangingPunct="0">
                <a:defRPr>
                  <a:solidFill>
                    <a:schemeClr val="dk1"/>
                  </a:solidFill>
                  <a:latin typeface="Arial" charset="0"/>
                </a:defRPr>
              </a:lvl2pPr>
              <a:lvl3pPr marL="1143000" indent="-228600" algn="ctr" eaLnBrk="0" hangingPunct="0">
                <a:defRPr>
                  <a:solidFill>
                    <a:schemeClr val="dk1"/>
                  </a:solidFill>
                  <a:latin typeface="Arial" charset="0"/>
                </a:defRPr>
              </a:lvl3pPr>
              <a:lvl4pPr marL="1600200" indent="-228600" algn="ctr" eaLnBrk="0" hangingPunct="0">
                <a:defRPr>
                  <a:solidFill>
                    <a:schemeClr val="dk1"/>
                  </a:solidFill>
                  <a:latin typeface="Arial" charset="0"/>
                </a:defRPr>
              </a:lvl4pPr>
              <a:lvl5pPr marL="2057400" indent="-228600" algn="ctr" eaLnBrk="0" hangingPunct="0">
                <a:defRPr>
                  <a:solidFill>
                    <a:schemeClr val="dk1"/>
                  </a:solidFill>
                  <a:latin typeface="Arial" charset="0"/>
                </a:defRPr>
              </a:lvl5pPr>
              <a:lvl6pPr marL="2514600" indent="-228600" algn="ctr" eaLnBrk="0" fontAlgn="base" hangingPunct="0">
                <a:spcBef>
                  <a:spcPct val="0"/>
                </a:spcBef>
                <a:spcAft>
                  <a:spcPct val="0"/>
                </a:spcAft>
                <a:defRPr>
                  <a:solidFill>
                    <a:schemeClr val="dk1"/>
                  </a:solidFill>
                  <a:latin typeface="Arial" charset="0"/>
                </a:defRPr>
              </a:lvl6pPr>
              <a:lvl7pPr marL="2971800" indent="-228600" algn="ctr" eaLnBrk="0" fontAlgn="base" hangingPunct="0">
                <a:spcBef>
                  <a:spcPct val="0"/>
                </a:spcBef>
                <a:spcAft>
                  <a:spcPct val="0"/>
                </a:spcAft>
                <a:defRPr>
                  <a:solidFill>
                    <a:schemeClr val="dk1"/>
                  </a:solidFill>
                  <a:latin typeface="Arial" charset="0"/>
                </a:defRPr>
              </a:lvl7pPr>
              <a:lvl8pPr marL="3429000" indent="-228600" algn="ctr" eaLnBrk="0" fontAlgn="base" hangingPunct="0">
                <a:spcBef>
                  <a:spcPct val="0"/>
                </a:spcBef>
                <a:spcAft>
                  <a:spcPct val="0"/>
                </a:spcAft>
                <a:defRPr>
                  <a:solidFill>
                    <a:schemeClr val="dk1"/>
                  </a:solidFill>
                  <a:latin typeface="Arial" charset="0"/>
                </a:defRPr>
              </a:lvl8pPr>
              <a:lvl9pPr marL="3886200" indent="-228600" algn="ctr" eaLnBrk="0" fontAlgn="base" hangingPunct="0">
                <a:spcBef>
                  <a:spcPct val="0"/>
                </a:spcBef>
                <a:spcAft>
                  <a:spcPct val="0"/>
                </a:spcAft>
                <a:defRPr>
                  <a:solidFill>
                    <a:schemeClr val="dk1"/>
                  </a:solidFill>
                  <a:latin typeface="Arial" charset="0"/>
                </a:defRPr>
              </a:lvl9pPr>
            </a:lstStyle>
            <a:p>
              <a:pPr>
                <a:defRPr/>
              </a:pPr>
              <a:r>
                <a:rPr lang="es-ES_tradnl" sz="1300" dirty="0">
                  <a:solidFill>
                    <a:srgbClr val="FFFF00"/>
                  </a:solidFill>
                </a:rPr>
                <a:t>APLICACIÓN DE LOS INSTRUMENTOS</a:t>
              </a:r>
            </a:p>
          </p:txBody>
        </p:sp>
        <p:sp>
          <p:nvSpPr>
            <p:cNvPr id="28" name="Text Box 25"/>
            <p:cNvSpPr txBox="1">
              <a:spLocks noChangeArrowheads="1"/>
            </p:cNvSpPr>
            <p:nvPr/>
          </p:nvSpPr>
          <p:spPr bwMode="auto">
            <a:xfrm>
              <a:off x="981518" y="5621566"/>
              <a:ext cx="1523218" cy="732139"/>
            </a:xfrm>
            <a:prstGeom prst="rect">
              <a:avLst/>
            </a:prstGeom>
            <a:solidFill>
              <a:schemeClr val="bg1"/>
            </a:solidFill>
            <a:ln w="38100">
              <a:solidFill>
                <a:schemeClr val="accent3">
                  <a:lumMod val="75000"/>
                </a:schemeClr>
              </a:solidFill>
            </a:ln>
          </p:spPr>
          <p:style>
            <a:lnRef idx="1">
              <a:schemeClr val="accent5"/>
            </a:lnRef>
            <a:fillRef idx="2">
              <a:schemeClr val="accent5"/>
            </a:fillRef>
            <a:effectRef idx="1">
              <a:schemeClr val="accent5"/>
            </a:effectRef>
            <a:fontRef idx="minor">
              <a:schemeClr val="dk1"/>
            </a:fontRef>
          </p:style>
          <p:txBody>
            <a:bodyPr>
              <a:spAutoFit/>
            </a:bodyPr>
            <a:lstStyle>
              <a:defPPr>
                <a:defRPr lang="es-MX"/>
              </a:defPPr>
              <a:lvl1pPr algn="ctr" eaLnBrk="0" hangingPunct="0">
                <a:spcBef>
                  <a:spcPct val="50000"/>
                </a:spcBef>
                <a:defRPr sz="1400" b="1">
                  <a:solidFill>
                    <a:schemeClr val="dk1"/>
                  </a:solidFill>
                  <a:latin typeface="Verdana" pitchFamily="34" charset="0"/>
                  <a:ea typeface="Verdana" pitchFamily="34" charset="0"/>
                  <a:cs typeface="Verdana" pitchFamily="34" charset="0"/>
                </a:defRPr>
              </a:lvl1pPr>
              <a:lvl2pPr marL="742950" indent="-285750" algn="ctr" eaLnBrk="0" hangingPunct="0">
                <a:defRPr>
                  <a:solidFill>
                    <a:schemeClr val="dk1"/>
                  </a:solidFill>
                  <a:latin typeface="Arial" charset="0"/>
                </a:defRPr>
              </a:lvl2pPr>
              <a:lvl3pPr marL="1143000" indent="-228600" algn="ctr" eaLnBrk="0" hangingPunct="0">
                <a:defRPr>
                  <a:solidFill>
                    <a:schemeClr val="dk1"/>
                  </a:solidFill>
                  <a:latin typeface="Arial" charset="0"/>
                </a:defRPr>
              </a:lvl3pPr>
              <a:lvl4pPr marL="1600200" indent="-228600" algn="ctr" eaLnBrk="0" hangingPunct="0">
                <a:defRPr>
                  <a:solidFill>
                    <a:schemeClr val="dk1"/>
                  </a:solidFill>
                  <a:latin typeface="Arial" charset="0"/>
                </a:defRPr>
              </a:lvl4pPr>
              <a:lvl5pPr marL="2057400" indent="-228600" algn="ctr" eaLnBrk="0" hangingPunct="0">
                <a:defRPr>
                  <a:solidFill>
                    <a:schemeClr val="dk1"/>
                  </a:solidFill>
                  <a:latin typeface="Arial" charset="0"/>
                </a:defRPr>
              </a:lvl5pPr>
              <a:lvl6pPr marL="2514600" indent="-228600" algn="ctr" eaLnBrk="0" fontAlgn="base" hangingPunct="0">
                <a:spcBef>
                  <a:spcPct val="0"/>
                </a:spcBef>
                <a:spcAft>
                  <a:spcPct val="0"/>
                </a:spcAft>
                <a:defRPr>
                  <a:solidFill>
                    <a:schemeClr val="dk1"/>
                  </a:solidFill>
                  <a:latin typeface="Arial" charset="0"/>
                </a:defRPr>
              </a:lvl6pPr>
              <a:lvl7pPr marL="2971800" indent="-228600" algn="ctr" eaLnBrk="0" fontAlgn="base" hangingPunct="0">
                <a:spcBef>
                  <a:spcPct val="0"/>
                </a:spcBef>
                <a:spcAft>
                  <a:spcPct val="0"/>
                </a:spcAft>
                <a:defRPr>
                  <a:solidFill>
                    <a:schemeClr val="dk1"/>
                  </a:solidFill>
                  <a:latin typeface="Arial" charset="0"/>
                </a:defRPr>
              </a:lvl7pPr>
              <a:lvl8pPr marL="3429000" indent="-228600" algn="ctr" eaLnBrk="0" fontAlgn="base" hangingPunct="0">
                <a:spcBef>
                  <a:spcPct val="0"/>
                </a:spcBef>
                <a:spcAft>
                  <a:spcPct val="0"/>
                </a:spcAft>
                <a:defRPr>
                  <a:solidFill>
                    <a:schemeClr val="dk1"/>
                  </a:solidFill>
                  <a:latin typeface="Arial" charset="0"/>
                </a:defRPr>
              </a:lvl8pPr>
              <a:lvl9pPr marL="3886200" indent="-228600" algn="ctr" eaLnBrk="0" fontAlgn="base" hangingPunct="0">
                <a:spcBef>
                  <a:spcPct val="0"/>
                </a:spcBef>
                <a:spcAft>
                  <a:spcPct val="0"/>
                </a:spcAft>
                <a:defRPr>
                  <a:solidFill>
                    <a:schemeClr val="dk1"/>
                  </a:solidFill>
                  <a:latin typeface="Arial" charset="0"/>
                </a:defRPr>
              </a:lvl9pPr>
            </a:lstStyle>
            <a:p>
              <a:pPr>
                <a:defRPr/>
              </a:pPr>
              <a:r>
                <a:rPr lang="es-ES_tradnl" sz="1300" dirty="0">
                  <a:solidFill>
                    <a:srgbClr val="FFFF00"/>
                  </a:solidFill>
                </a:rPr>
                <a:t>EVALUACIÓN DEL AMBIENTE DE CONTROL</a:t>
              </a:r>
            </a:p>
          </p:txBody>
        </p:sp>
        <p:sp>
          <p:nvSpPr>
            <p:cNvPr id="29" name="Rectangle 26"/>
            <p:cNvSpPr>
              <a:spLocks noChangeArrowheads="1"/>
            </p:cNvSpPr>
            <p:nvPr/>
          </p:nvSpPr>
          <p:spPr bwMode="auto">
            <a:xfrm>
              <a:off x="2945735" y="3967149"/>
              <a:ext cx="1533525" cy="896938"/>
            </a:xfrm>
            <a:prstGeom prst="rect">
              <a:avLst/>
            </a:prstGeom>
            <a:solidFill>
              <a:schemeClr val="bg1"/>
            </a:solidFill>
            <a:ln w="9525">
              <a:solidFill>
                <a:schemeClr val="tx1"/>
              </a:solidFill>
              <a:miter lim="800000"/>
              <a:headEnd/>
              <a:tailEnd/>
            </a:ln>
          </p:spPr>
          <p:txBody>
            <a:bodyPr wrap="none" anchor="ctr"/>
            <a:lstStyle/>
            <a:p>
              <a:endParaRPr lang="es-MX" sz="2500">
                <a:solidFill>
                  <a:srgbClr val="FFFF00"/>
                </a:solidFill>
                <a:latin typeface="Verdana" pitchFamily="34" charset="0"/>
                <a:ea typeface="Verdana" pitchFamily="34" charset="0"/>
                <a:cs typeface="Verdana" pitchFamily="34" charset="0"/>
              </a:endParaRPr>
            </a:p>
          </p:txBody>
        </p:sp>
        <p:sp>
          <p:nvSpPr>
            <p:cNvPr id="31" name="Text Box 28"/>
            <p:cNvSpPr txBox="1">
              <a:spLocks noChangeArrowheads="1"/>
            </p:cNvSpPr>
            <p:nvPr/>
          </p:nvSpPr>
          <p:spPr bwMode="auto">
            <a:xfrm>
              <a:off x="2756237" y="1584724"/>
              <a:ext cx="1823031" cy="554142"/>
            </a:xfrm>
            <a:prstGeom prst="rect">
              <a:avLst/>
            </a:prstGeom>
            <a:solidFill>
              <a:schemeClr val="accent6">
                <a:lumMod val="75000"/>
              </a:schemeClr>
            </a:solidFill>
            <a:ln w="38100">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a:spAutoFit/>
            </a:bodyPr>
            <a:lstStyle>
              <a:defPPr>
                <a:defRPr lang="es-MX"/>
              </a:defPPr>
              <a:lvl1pPr algn="ctr" eaLnBrk="0" hangingPunct="0">
                <a:spcBef>
                  <a:spcPct val="50000"/>
                </a:spcBef>
                <a:defRPr sz="1400" b="1">
                  <a:solidFill>
                    <a:schemeClr val="tx1"/>
                  </a:solidFill>
                  <a:latin typeface="Verdana" pitchFamily="34" charset="0"/>
                  <a:ea typeface="Verdana" pitchFamily="34" charset="0"/>
                  <a:cs typeface="Verdana" pitchFamily="34"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defRPr/>
              </a:pPr>
              <a:r>
                <a:rPr lang="es-ES_tradnl" dirty="0">
                  <a:solidFill>
                    <a:srgbClr val="FFFF00"/>
                  </a:solidFill>
                </a:rPr>
                <a:t>EVALUACIÓN PRELIMINAR</a:t>
              </a:r>
            </a:p>
          </p:txBody>
        </p:sp>
        <p:sp>
          <p:nvSpPr>
            <p:cNvPr id="32" name="Text Box 29"/>
            <p:cNvSpPr txBox="1">
              <a:spLocks noChangeArrowheads="1"/>
            </p:cNvSpPr>
            <p:nvPr/>
          </p:nvSpPr>
          <p:spPr bwMode="auto">
            <a:xfrm>
              <a:off x="2962269" y="3945705"/>
              <a:ext cx="1513271" cy="928607"/>
            </a:xfrm>
            <a:prstGeom prst="rect">
              <a:avLst/>
            </a:prstGeom>
            <a:solidFill>
              <a:schemeClr val="bg1"/>
            </a:solidFill>
            <a:ln w="38100">
              <a:solidFill>
                <a:schemeClr val="accent2">
                  <a:lumMod val="75000"/>
                </a:schemeClr>
              </a:solidFill>
            </a:ln>
          </p:spPr>
          <p:style>
            <a:lnRef idx="1">
              <a:schemeClr val="accent5"/>
            </a:lnRef>
            <a:fillRef idx="2">
              <a:schemeClr val="accent5"/>
            </a:fillRef>
            <a:effectRef idx="1">
              <a:schemeClr val="accent5"/>
            </a:effectRef>
            <a:fontRef idx="minor">
              <a:schemeClr val="dk1"/>
            </a:fontRef>
          </p:style>
          <p:txBody>
            <a:bodyPr anchor="ctr">
              <a:spAutoFit/>
            </a:bodyPr>
            <a:lstStyle>
              <a:defPPr>
                <a:defRPr lang="es-MX"/>
              </a:defPPr>
              <a:lvl1pPr algn="ctr" eaLnBrk="0" hangingPunct="0">
                <a:spcBef>
                  <a:spcPct val="50000"/>
                </a:spcBef>
                <a:defRPr sz="1300" b="1">
                  <a:solidFill>
                    <a:schemeClr val="dk1"/>
                  </a:solidFill>
                  <a:latin typeface="Verdana" pitchFamily="34" charset="0"/>
                  <a:ea typeface="Verdana" pitchFamily="34" charset="0"/>
                  <a:cs typeface="Verdana" pitchFamily="34" charset="0"/>
                </a:defRPr>
              </a:lvl1pPr>
              <a:lvl2pPr marL="742950" indent="-285750" algn="ctr" eaLnBrk="0" hangingPunct="0">
                <a:defRPr>
                  <a:solidFill>
                    <a:schemeClr val="dk1"/>
                  </a:solidFill>
                  <a:latin typeface="Arial" charset="0"/>
                </a:defRPr>
              </a:lvl2pPr>
              <a:lvl3pPr marL="1143000" indent="-228600" algn="ctr" eaLnBrk="0" hangingPunct="0">
                <a:defRPr>
                  <a:solidFill>
                    <a:schemeClr val="dk1"/>
                  </a:solidFill>
                  <a:latin typeface="Arial" charset="0"/>
                </a:defRPr>
              </a:lvl3pPr>
              <a:lvl4pPr marL="1600200" indent="-228600" algn="ctr" eaLnBrk="0" hangingPunct="0">
                <a:defRPr>
                  <a:solidFill>
                    <a:schemeClr val="dk1"/>
                  </a:solidFill>
                  <a:latin typeface="Arial" charset="0"/>
                </a:defRPr>
              </a:lvl4pPr>
              <a:lvl5pPr marL="2057400" indent="-228600" algn="ctr" eaLnBrk="0" hangingPunct="0">
                <a:defRPr>
                  <a:solidFill>
                    <a:schemeClr val="dk1"/>
                  </a:solidFill>
                  <a:latin typeface="Arial" charset="0"/>
                </a:defRPr>
              </a:lvl5pPr>
              <a:lvl6pPr marL="2514600" indent="-228600" algn="ctr" eaLnBrk="0" fontAlgn="base" hangingPunct="0">
                <a:spcBef>
                  <a:spcPct val="0"/>
                </a:spcBef>
                <a:spcAft>
                  <a:spcPct val="0"/>
                </a:spcAft>
                <a:defRPr>
                  <a:solidFill>
                    <a:schemeClr val="dk1"/>
                  </a:solidFill>
                  <a:latin typeface="Arial" charset="0"/>
                </a:defRPr>
              </a:lvl6pPr>
              <a:lvl7pPr marL="2971800" indent="-228600" algn="ctr" eaLnBrk="0" fontAlgn="base" hangingPunct="0">
                <a:spcBef>
                  <a:spcPct val="0"/>
                </a:spcBef>
                <a:spcAft>
                  <a:spcPct val="0"/>
                </a:spcAft>
                <a:defRPr>
                  <a:solidFill>
                    <a:schemeClr val="dk1"/>
                  </a:solidFill>
                  <a:latin typeface="Arial" charset="0"/>
                </a:defRPr>
              </a:lvl7pPr>
              <a:lvl8pPr marL="3429000" indent="-228600" algn="ctr" eaLnBrk="0" fontAlgn="base" hangingPunct="0">
                <a:spcBef>
                  <a:spcPct val="0"/>
                </a:spcBef>
                <a:spcAft>
                  <a:spcPct val="0"/>
                </a:spcAft>
                <a:defRPr>
                  <a:solidFill>
                    <a:schemeClr val="dk1"/>
                  </a:solidFill>
                  <a:latin typeface="Arial" charset="0"/>
                </a:defRPr>
              </a:lvl8pPr>
              <a:lvl9pPr marL="3886200" indent="-228600" algn="ctr" eaLnBrk="0" fontAlgn="base" hangingPunct="0">
                <a:spcBef>
                  <a:spcPct val="0"/>
                </a:spcBef>
                <a:spcAft>
                  <a:spcPct val="0"/>
                </a:spcAft>
                <a:defRPr>
                  <a:solidFill>
                    <a:schemeClr val="dk1"/>
                  </a:solidFill>
                  <a:latin typeface="Arial" charset="0"/>
                </a:defRPr>
              </a:lvl9pPr>
            </a:lstStyle>
            <a:p>
              <a:pPr>
                <a:defRPr/>
              </a:pPr>
              <a:r>
                <a:rPr lang="es-ES_tradnl" dirty="0">
                  <a:solidFill>
                    <a:srgbClr val="FFFF00"/>
                  </a:solidFill>
                </a:rPr>
                <a:t>ELABORACIÓN DE LA MATRIZ DE CONTROL</a:t>
              </a:r>
            </a:p>
            <a:p>
              <a:pPr>
                <a:defRPr/>
              </a:pPr>
              <a:endParaRPr lang="es-ES_tradnl" sz="800" dirty="0">
                <a:solidFill>
                  <a:srgbClr val="FFFF00"/>
                </a:solidFill>
              </a:endParaRPr>
            </a:p>
          </p:txBody>
        </p:sp>
        <p:sp>
          <p:nvSpPr>
            <p:cNvPr id="34" name="Rectangle 31"/>
            <p:cNvSpPr>
              <a:spLocks noChangeArrowheads="1"/>
            </p:cNvSpPr>
            <p:nvPr/>
          </p:nvSpPr>
          <p:spPr bwMode="auto">
            <a:xfrm>
              <a:off x="4755461" y="3640088"/>
              <a:ext cx="1533164" cy="1261093"/>
            </a:xfrm>
            <a:prstGeom prst="rect">
              <a:avLst/>
            </a:prstGeom>
            <a:solidFill>
              <a:schemeClr val="bg1"/>
            </a:solidFill>
            <a:ln w="38100">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anchor="ctr">
              <a:spAutoFit/>
            </a:bodyPr>
            <a:lstStyle/>
            <a:p>
              <a:pPr eaLnBrk="0" hangingPunct="0">
                <a:spcBef>
                  <a:spcPct val="50000"/>
                </a:spcBef>
                <a:defRPr/>
              </a:pPr>
              <a:endParaRPr lang="es-MX" sz="1300" dirty="0">
                <a:solidFill>
                  <a:srgbClr val="FFFF00"/>
                </a:solidFill>
                <a:latin typeface="Verdana" pitchFamily="34" charset="0"/>
                <a:ea typeface="Verdana" pitchFamily="34" charset="0"/>
                <a:cs typeface="Verdana" pitchFamily="34" charset="0"/>
              </a:endParaRPr>
            </a:p>
            <a:p>
              <a:pPr eaLnBrk="0" hangingPunct="0">
                <a:spcBef>
                  <a:spcPct val="50000"/>
                </a:spcBef>
                <a:defRPr/>
              </a:pPr>
              <a:endParaRPr lang="es-MX" sz="1300" dirty="0">
                <a:solidFill>
                  <a:srgbClr val="FFFF00"/>
                </a:solidFill>
                <a:latin typeface="Verdana" pitchFamily="34" charset="0"/>
                <a:ea typeface="Verdana" pitchFamily="34" charset="0"/>
                <a:cs typeface="Verdana" pitchFamily="34" charset="0"/>
              </a:endParaRPr>
            </a:p>
            <a:p>
              <a:pPr eaLnBrk="0" hangingPunct="0">
                <a:spcBef>
                  <a:spcPct val="50000"/>
                </a:spcBef>
                <a:defRPr/>
              </a:pPr>
              <a:endParaRPr lang="es-MX" sz="1300" dirty="0">
                <a:solidFill>
                  <a:srgbClr val="FFFF00"/>
                </a:solidFill>
                <a:latin typeface="Verdana" pitchFamily="34" charset="0"/>
                <a:ea typeface="Verdana" pitchFamily="34" charset="0"/>
                <a:cs typeface="Verdana" pitchFamily="34" charset="0"/>
              </a:endParaRPr>
            </a:p>
            <a:p>
              <a:pPr eaLnBrk="0" hangingPunct="0">
                <a:spcBef>
                  <a:spcPct val="50000"/>
                </a:spcBef>
                <a:defRPr/>
              </a:pPr>
              <a:endParaRPr lang="es-MX" sz="1300" dirty="0">
                <a:solidFill>
                  <a:srgbClr val="FFFF00"/>
                </a:solidFill>
                <a:latin typeface="Verdana" pitchFamily="34" charset="0"/>
                <a:ea typeface="Verdana" pitchFamily="34" charset="0"/>
                <a:cs typeface="Verdana" pitchFamily="34" charset="0"/>
              </a:endParaRPr>
            </a:p>
          </p:txBody>
        </p:sp>
        <p:sp>
          <p:nvSpPr>
            <p:cNvPr id="35" name="Text Box 32"/>
            <p:cNvSpPr txBox="1">
              <a:spLocks noChangeArrowheads="1"/>
            </p:cNvSpPr>
            <p:nvPr/>
          </p:nvSpPr>
          <p:spPr bwMode="auto">
            <a:xfrm>
              <a:off x="4593477" y="1584724"/>
              <a:ext cx="1841502" cy="554142"/>
            </a:xfrm>
            <a:prstGeom prst="rect">
              <a:avLst/>
            </a:prstGeom>
            <a:solidFill>
              <a:schemeClr val="accent6">
                <a:lumMod val="75000"/>
              </a:schemeClr>
            </a:solidFill>
            <a:ln w="38100">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a:spAutoFit/>
            </a:bodyPr>
            <a:lstStyle>
              <a:defPPr>
                <a:defRPr lang="es-MX"/>
              </a:defPPr>
              <a:lvl1pPr algn="ctr" eaLnBrk="0" hangingPunct="0">
                <a:spcBef>
                  <a:spcPct val="50000"/>
                </a:spcBef>
                <a:defRPr sz="1400" b="1">
                  <a:solidFill>
                    <a:schemeClr val="tx1"/>
                  </a:solidFill>
                  <a:latin typeface="Verdana" pitchFamily="34" charset="0"/>
                  <a:ea typeface="Verdana" pitchFamily="34" charset="0"/>
                  <a:cs typeface="Verdana" pitchFamily="34"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defRPr/>
              </a:pPr>
              <a:r>
                <a:rPr lang="es-ES_tradnl" dirty="0">
                  <a:solidFill>
                    <a:srgbClr val="FFFF00"/>
                  </a:solidFill>
                </a:rPr>
                <a:t>EVALUACIÓN     FINAL</a:t>
              </a:r>
            </a:p>
          </p:txBody>
        </p:sp>
        <p:sp>
          <p:nvSpPr>
            <p:cNvPr id="36" name="Text Box 33"/>
            <p:cNvSpPr txBox="1">
              <a:spLocks noChangeArrowheads="1"/>
            </p:cNvSpPr>
            <p:nvPr/>
          </p:nvSpPr>
          <p:spPr bwMode="auto">
            <a:xfrm>
              <a:off x="4676109" y="3899038"/>
              <a:ext cx="1739900" cy="732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spcBef>
                  <a:spcPct val="50000"/>
                </a:spcBef>
              </a:pPr>
              <a:r>
                <a:rPr lang="es-ES_tradnl" sz="1300">
                  <a:solidFill>
                    <a:srgbClr val="FFFF00"/>
                  </a:solidFill>
                  <a:latin typeface="Verdana" pitchFamily="34" charset="0"/>
                  <a:ea typeface="Verdana" pitchFamily="34" charset="0"/>
                  <a:cs typeface="Verdana" pitchFamily="34" charset="0"/>
                </a:rPr>
                <a:t>APLICACIÓN DE PRUEBAS DE CUMPLIMIENTO</a:t>
              </a:r>
            </a:p>
          </p:txBody>
        </p:sp>
        <p:sp>
          <p:nvSpPr>
            <p:cNvPr id="37" name="Text Box 34"/>
            <p:cNvSpPr txBox="1">
              <a:spLocks noChangeArrowheads="1"/>
            </p:cNvSpPr>
            <p:nvPr/>
          </p:nvSpPr>
          <p:spPr bwMode="auto">
            <a:xfrm>
              <a:off x="6456292" y="1584724"/>
              <a:ext cx="1805980" cy="554142"/>
            </a:xfrm>
            <a:prstGeom prst="rect">
              <a:avLst/>
            </a:prstGeom>
            <a:solidFill>
              <a:schemeClr val="accent6">
                <a:lumMod val="75000"/>
              </a:schemeClr>
            </a:solidFill>
            <a:ln w="38100">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a:spAutoFit/>
            </a:bodyPr>
            <a:lstStyle>
              <a:defPPr>
                <a:defRPr lang="es-MX"/>
              </a:defPPr>
              <a:lvl1pPr algn="ctr" eaLnBrk="0" hangingPunct="0">
                <a:spcBef>
                  <a:spcPct val="50000"/>
                </a:spcBef>
                <a:defRPr sz="1400" b="1">
                  <a:solidFill>
                    <a:schemeClr val="tx1"/>
                  </a:solidFill>
                  <a:latin typeface="Verdana" pitchFamily="34" charset="0"/>
                  <a:ea typeface="Verdana" pitchFamily="34" charset="0"/>
                  <a:cs typeface="Verdana" pitchFamily="34"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defRPr/>
              </a:pPr>
              <a:r>
                <a:rPr lang="es-ES_tradnl" dirty="0">
                  <a:solidFill>
                    <a:srgbClr val="FFFF00"/>
                  </a:solidFill>
                </a:rPr>
                <a:t>INFORME DE RESULTADOS</a:t>
              </a:r>
            </a:p>
          </p:txBody>
        </p:sp>
        <p:sp>
          <p:nvSpPr>
            <p:cNvPr id="38" name="Rectangle 35"/>
            <p:cNvSpPr>
              <a:spLocks noChangeArrowheads="1"/>
            </p:cNvSpPr>
            <p:nvPr/>
          </p:nvSpPr>
          <p:spPr bwMode="auto">
            <a:xfrm>
              <a:off x="6594121" y="3065795"/>
              <a:ext cx="1534585" cy="1261093"/>
            </a:xfrm>
            <a:prstGeom prst="rect">
              <a:avLst/>
            </a:prstGeom>
            <a:solidFill>
              <a:schemeClr val="bg1"/>
            </a:solidFill>
            <a:ln w="3810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eaLnBrk="0" hangingPunct="0">
                <a:spcBef>
                  <a:spcPct val="50000"/>
                </a:spcBef>
                <a:defRPr/>
              </a:pPr>
              <a:endParaRPr lang="es-MX" sz="1300" dirty="0">
                <a:solidFill>
                  <a:srgbClr val="FFFF00"/>
                </a:solidFill>
                <a:latin typeface="Verdana" pitchFamily="34" charset="0"/>
                <a:ea typeface="Verdana" pitchFamily="34" charset="0"/>
                <a:cs typeface="Verdana" pitchFamily="34" charset="0"/>
              </a:endParaRPr>
            </a:p>
            <a:p>
              <a:pPr eaLnBrk="0" hangingPunct="0">
                <a:spcBef>
                  <a:spcPct val="50000"/>
                </a:spcBef>
                <a:defRPr/>
              </a:pPr>
              <a:endParaRPr lang="es-MX" sz="1300" dirty="0">
                <a:solidFill>
                  <a:srgbClr val="FFFF00"/>
                </a:solidFill>
                <a:latin typeface="Verdana" pitchFamily="34" charset="0"/>
                <a:ea typeface="Verdana" pitchFamily="34" charset="0"/>
                <a:cs typeface="Verdana" pitchFamily="34" charset="0"/>
              </a:endParaRPr>
            </a:p>
            <a:p>
              <a:pPr eaLnBrk="0" hangingPunct="0">
                <a:spcBef>
                  <a:spcPct val="50000"/>
                </a:spcBef>
                <a:defRPr/>
              </a:pPr>
              <a:endParaRPr lang="es-MX" sz="1300" dirty="0">
                <a:solidFill>
                  <a:srgbClr val="FFFF00"/>
                </a:solidFill>
                <a:latin typeface="Verdana" pitchFamily="34" charset="0"/>
                <a:ea typeface="Verdana" pitchFamily="34" charset="0"/>
                <a:cs typeface="Verdana" pitchFamily="34" charset="0"/>
              </a:endParaRPr>
            </a:p>
            <a:p>
              <a:pPr eaLnBrk="0" hangingPunct="0">
                <a:spcBef>
                  <a:spcPct val="50000"/>
                </a:spcBef>
                <a:defRPr/>
              </a:pPr>
              <a:endParaRPr lang="es-MX" sz="1300" dirty="0">
                <a:solidFill>
                  <a:srgbClr val="FFFF00"/>
                </a:solidFill>
                <a:latin typeface="Verdana" pitchFamily="34" charset="0"/>
                <a:ea typeface="Verdana" pitchFamily="34" charset="0"/>
                <a:cs typeface="Verdana" pitchFamily="34" charset="0"/>
              </a:endParaRPr>
            </a:p>
          </p:txBody>
        </p:sp>
        <p:sp>
          <p:nvSpPr>
            <p:cNvPr id="39" name="Rectangle 36"/>
            <p:cNvSpPr>
              <a:spLocks noChangeArrowheads="1"/>
            </p:cNvSpPr>
            <p:nvPr/>
          </p:nvSpPr>
          <p:spPr bwMode="auto">
            <a:xfrm>
              <a:off x="2962340" y="5083787"/>
              <a:ext cx="1534585" cy="943721"/>
            </a:xfrm>
            <a:prstGeom prst="rect">
              <a:avLst/>
            </a:prstGeom>
            <a:solidFill>
              <a:schemeClr val="bg1"/>
            </a:solidFill>
            <a:ln w="3810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eaLnBrk="0" hangingPunct="0">
                <a:spcBef>
                  <a:spcPct val="50000"/>
                </a:spcBef>
                <a:defRPr/>
              </a:pPr>
              <a:endParaRPr lang="es-MX" sz="1300" dirty="0">
                <a:solidFill>
                  <a:srgbClr val="FFFF00"/>
                </a:solidFill>
                <a:latin typeface="Verdana" pitchFamily="34" charset="0"/>
                <a:ea typeface="Verdana" pitchFamily="34" charset="0"/>
                <a:cs typeface="Verdana" pitchFamily="34" charset="0"/>
              </a:endParaRPr>
            </a:p>
            <a:p>
              <a:pPr eaLnBrk="0" hangingPunct="0">
                <a:spcBef>
                  <a:spcPct val="50000"/>
                </a:spcBef>
                <a:defRPr/>
              </a:pPr>
              <a:endParaRPr lang="es-MX" sz="1300" dirty="0">
                <a:solidFill>
                  <a:srgbClr val="FFFF00"/>
                </a:solidFill>
                <a:latin typeface="Verdana" pitchFamily="34" charset="0"/>
                <a:ea typeface="Verdana" pitchFamily="34" charset="0"/>
                <a:cs typeface="Verdana" pitchFamily="34" charset="0"/>
              </a:endParaRPr>
            </a:p>
            <a:p>
              <a:pPr eaLnBrk="0" hangingPunct="0">
                <a:spcBef>
                  <a:spcPct val="50000"/>
                </a:spcBef>
                <a:defRPr/>
              </a:pPr>
              <a:endParaRPr lang="es-MX" sz="1300" dirty="0">
                <a:solidFill>
                  <a:srgbClr val="FFFF00"/>
                </a:solidFill>
                <a:latin typeface="Verdana" pitchFamily="34" charset="0"/>
                <a:ea typeface="Verdana" pitchFamily="34" charset="0"/>
                <a:cs typeface="Verdana" pitchFamily="34" charset="0"/>
              </a:endParaRPr>
            </a:p>
          </p:txBody>
        </p:sp>
        <p:sp>
          <p:nvSpPr>
            <p:cNvPr id="40" name="Text Box 37"/>
            <p:cNvSpPr txBox="1">
              <a:spLocks noChangeArrowheads="1"/>
            </p:cNvSpPr>
            <p:nvPr/>
          </p:nvSpPr>
          <p:spPr bwMode="auto">
            <a:xfrm>
              <a:off x="6601747" y="3230389"/>
              <a:ext cx="1484313" cy="944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spcBef>
                  <a:spcPct val="50000"/>
                </a:spcBef>
              </a:pPr>
              <a:r>
                <a:rPr lang="es-ES_tradnl" sz="1300">
                  <a:solidFill>
                    <a:srgbClr val="FFFF00"/>
                  </a:solidFill>
                  <a:latin typeface="Verdana" pitchFamily="34" charset="0"/>
                  <a:ea typeface="Verdana" pitchFamily="34" charset="0"/>
                  <a:cs typeface="Verdana" pitchFamily="34" charset="0"/>
                </a:rPr>
                <a:t>ELABORACIÓN DE INFORME DE RESULTADOS</a:t>
              </a:r>
            </a:p>
          </p:txBody>
        </p:sp>
        <p:sp>
          <p:nvSpPr>
            <p:cNvPr id="41" name="Text Box 38"/>
            <p:cNvSpPr txBox="1">
              <a:spLocks noChangeArrowheads="1"/>
            </p:cNvSpPr>
            <p:nvPr/>
          </p:nvSpPr>
          <p:spPr bwMode="auto">
            <a:xfrm>
              <a:off x="3120044" y="5149507"/>
              <a:ext cx="1484313" cy="732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spcBef>
                  <a:spcPct val="50000"/>
                </a:spcBef>
              </a:pPr>
              <a:r>
                <a:rPr lang="es-ES_tradnl" sz="1300" dirty="0">
                  <a:solidFill>
                    <a:srgbClr val="FFFF00"/>
                  </a:solidFill>
                  <a:latin typeface="Verdana" pitchFamily="34" charset="0"/>
                  <a:ea typeface="Verdana" pitchFamily="34" charset="0"/>
                  <a:cs typeface="Verdana" pitchFamily="34" charset="0"/>
                </a:rPr>
                <a:t>PLANEACIÓN DE PRUEBAS SUSTANTIVAS</a:t>
              </a:r>
            </a:p>
          </p:txBody>
        </p:sp>
      </p:grpSp>
    </p:spTree>
    <p:extLst>
      <p:ext uri="{BB962C8B-B14F-4D97-AF65-F5344CB8AC3E}">
        <p14:creationId xmlns:p14="http://schemas.microsoft.com/office/powerpoint/2010/main" val="2485881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28</a:t>
            </a:fld>
            <a:endParaRPr lang="en-US"/>
          </a:p>
        </p:txBody>
      </p:sp>
      <p:sp>
        <p:nvSpPr>
          <p:cNvPr id="4102" name="Rectangle 6"/>
          <p:cNvSpPr>
            <a:spLocks noGrp="1" noChangeArrowheads="1"/>
          </p:cNvSpPr>
          <p:nvPr>
            <p:ph type="ctrTitle"/>
          </p:nvPr>
        </p:nvSpPr>
        <p:spPr>
          <a:xfrm>
            <a:off x="533400" y="-21247"/>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2" name="Text Box 2"/>
          <p:cNvSpPr txBox="1">
            <a:spLocks noChangeArrowheads="1"/>
          </p:cNvSpPr>
          <p:nvPr/>
        </p:nvSpPr>
        <p:spPr bwMode="auto">
          <a:xfrm flipH="1">
            <a:off x="250254" y="1908720"/>
            <a:ext cx="8569325"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l" eaLnBrk="1" hangingPunct="1"/>
            <a:r>
              <a:rPr lang="es-ES" b="0" dirty="0">
                <a:solidFill>
                  <a:schemeClr val="accent6">
                    <a:lumMod val="50000"/>
                  </a:schemeClr>
                </a:solidFill>
                <a:latin typeface="+mn-lt"/>
              </a:rPr>
              <a:t>Durante esta etapa el auditor desarrollará los procedimientos, aplicará pruebas y técnicas de auditoría, lo que permitirá obtener evidencia de calidad.</a:t>
            </a:r>
          </a:p>
          <a:p>
            <a:pPr algn="l" eaLnBrk="1" hangingPunct="1"/>
            <a:endParaRPr lang="es-ES" b="0" dirty="0">
              <a:solidFill>
                <a:schemeClr val="accent6">
                  <a:lumMod val="50000"/>
                </a:schemeClr>
              </a:solidFill>
              <a:latin typeface="+mn-lt"/>
            </a:endParaRPr>
          </a:p>
          <a:p>
            <a:pPr algn="l" eaLnBrk="1" hangingPunct="1"/>
            <a:r>
              <a:rPr lang="es-ES" b="0" dirty="0">
                <a:solidFill>
                  <a:schemeClr val="accent6">
                    <a:lumMod val="50000"/>
                  </a:schemeClr>
                </a:solidFill>
                <a:latin typeface="+mn-lt"/>
              </a:rPr>
              <a:t>La evidencia deberá someterse a prueba para asegurarse que cumpla con los siguientes requisitos básicos:</a:t>
            </a:r>
            <a:endParaRPr lang="es-ES" sz="1800" b="0" dirty="0">
              <a:solidFill>
                <a:schemeClr val="accent6">
                  <a:lumMod val="50000"/>
                </a:schemeClr>
              </a:solidFill>
              <a:latin typeface="+mn-lt"/>
            </a:endParaRPr>
          </a:p>
        </p:txBody>
      </p:sp>
      <p:sp>
        <p:nvSpPr>
          <p:cNvPr id="43" name="Text Box 9"/>
          <p:cNvSpPr txBox="1">
            <a:spLocks noChangeArrowheads="1"/>
          </p:cNvSpPr>
          <p:nvPr/>
        </p:nvSpPr>
        <p:spPr bwMode="auto">
          <a:xfrm>
            <a:off x="2286680" y="885328"/>
            <a:ext cx="6840537" cy="457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MX" dirty="0"/>
              <a:t>EJECUCIÓN DE LA AUDITORÍA</a:t>
            </a:r>
          </a:p>
        </p:txBody>
      </p:sp>
      <p:sp>
        <p:nvSpPr>
          <p:cNvPr id="44" name="Rectangle 9"/>
          <p:cNvSpPr>
            <a:spLocks noChangeArrowheads="1"/>
          </p:cNvSpPr>
          <p:nvPr/>
        </p:nvSpPr>
        <p:spPr bwMode="auto">
          <a:xfrm>
            <a:off x="3418904" y="1556295"/>
            <a:ext cx="194468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lvl="1">
              <a:spcBef>
                <a:spcPct val="50000"/>
              </a:spcBef>
            </a:pPr>
            <a:r>
              <a:rPr lang="es-MX" b="1" dirty="0">
                <a:solidFill>
                  <a:srgbClr val="FF0000"/>
                </a:solidFill>
              </a:rPr>
              <a:t>EVIDENCIA</a:t>
            </a:r>
            <a:endParaRPr lang="es-ES" b="1" dirty="0">
              <a:solidFill>
                <a:srgbClr val="FF0000"/>
              </a:solidFill>
            </a:endParaRPr>
          </a:p>
        </p:txBody>
      </p:sp>
      <p:sp>
        <p:nvSpPr>
          <p:cNvPr id="45" name="Rectangle 10"/>
          <p:cNvSpPr>
            <a:spLocks noChangeArrowheads="1"/>
          </p:cNvSpPr>
          <p:nvPr/>
        </p:nvSpPr>
        <p:spPr bwMode="auto">
          <a:xfrm>
            <a:off x="1979042" y="6020345"/>
            <a:ext cx="172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s-ES" sz="1600">
                <a:solidFill>
                  <a:srgbClr val="FF0000"/>
                </a:solidFill>
              </a:rPr>
              <a:t>*  RELEVANTE</a:t>
            </a:r>
          </a:p>
        </p:txBody>
      </p:sp>
      <p:sp>
        <p:nvSpPr>
          <p:cNvPr id="46" name="Rectangle 11"/>
          <p:cNvSpPr>
            <a:spLocks noChangeArrowheads="1"/>
          </p:cNvSpPr>
          <p:nvPr/>
        </p:nvSpPr>
        <p:spPr bwMode="auto">
          <a:xfrm>
            <a:off x="755079" y="4028033"/>
            <a:ext cx="148149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s-ES" sz="1600" dirty="0">
                <a:solidFill>
                  <a:srgbClr val="FF0000"/>
                </a:solidFill>
              </a:rPr>
              <a:t>*SUFICIENTE</a:t>
            </a:r>
          </a:p>
        </p:txBody>
      </p:sp>
      <p:sp>
        <p:nvSpPr>
          <p:cNvPr id="47" name="Rectangle 12"/>
          <p:cNvSpPr>
            <a:spLocks noChangeArrowheads="1"/>
          </p:cNvSpPr>
          <p:nvPr/>
        </p:nvSpPr>
        <p:spPr bwMode="auto">
          <a:xfrm>
            <a:off x="4787329" y="4459833"/>
            <a:ext cx="174438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s-ES" sz="1600" dirty="0">
                <a:solidFill>
                  <a:srgbClr val="FF0000"/>
                </a:solidFill>
              </a:rPr>
              <a:t>*COMPETENTE </a:t>
            </a:r>
          </a:p>
        </p:txBody>
      </p:sp>
      <p:sp>
        <p:nvSpPr>
          <p:cNvPr id="48" name="Rectangle 13"/>
          <p:cNvSpPr>
            <a:spLocks noChangeArrowheads="1"/>
          </p:cNvSpPr>
          <p:nvPr/>
        </p:nvSpPr>
        <p:spPr bwMode="auto">
          <a:xfrm>
            <a:off x="6227192" y="5972720"/>
            <a:ext cx="167174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s-ES" sz="1600">
                <a:solidFill>
                  <a:srgbClr val="FF0000"/>
                </a:solidFill>
              </a:rPr>
              <a:t>*  PERTINENTE</a:t>
            </a:r>
          </a:p>
        </p:txBody>
      </p:sp>
      <p:pic>
        <p:nvPicPr>
          <p:cNvPr id="49" name="Picture 14" descr="200117327-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017" y="3859758"/>
            <a:ext cx="2124075" cy="159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79" y="4580483"/>
            <a:ext cx="1385888" cy="194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 name="Picture 16" descr="200286502-001"/>
          <p:cNvPicPr>
            <a:picLocks noChangeAspect="1" noChangeArrowheads="1"/>
          </p:cNvPicPr>
          <p:nvPr/>
        </p:nvPicPr>
        <p:blipFill>
          <a:blip r:embed="rId5">
            <a:lum bright="12000"/>
            <a:extLst>
              <a:ext uri="{28A0092B-C50C-407E-A947-70E740481C1C}">
                <a14:useLocalDpi xmlns:a14="http://schemas.microsoft.com/office/drawing/2010/main" val="0"/>
              </a:ext>
            </a:extLst>
          </a:blip>
          <a:srcRect t="2612" b="10506"/>
          <a:stretch>
            <a:fillRect/>
          </a:stretch>
        </p:blipFill>
        <p:spPr bwMode="auto">
          <a:xfrm>
            <a:off x="2483867" y="3851820"/>
            <a:ext cx="1539875"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 name="Picture 17" descr="200270955-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992" y="5301208"/>
            <a:ext cx="1655762"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030709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29</a:t>
            </a:fld>
            <a:endParaRPr lang="en-US"/>
          </a:p>
        </p:txBody>
      </p:sp>
      <p:sp>
        <p:nvSpPr>
          <p:cNvPr id="4102" name="Rectangle 6"/>
          <p:cNvSpPr>
            <a:spLocks noGrp="1" noChangeArrowheads="1"/>
          </p:cNvSpPr>
          <p:nvPr>
            <p:ph type="ctrTitle"/>
          </p:nvPr>
        </p:nvSpPr>
        <p:spPr>
          <a:xfrm>
            <a:off x="533400" y="74996"/>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196"/>
          <p:cNvSpPr txBox="1">
            <a:spLocks noChangeArrowheads="1"/>
          </p:cNvSpPr>
          <p:nvPr/>
        </p:nvSpPr>
        <p:spPr bwMode="auto">
          <a:xfrm>
            <a:off x="2628342" y="990859"/>
            <a:ext cx="6481762" cy="457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MX" dirty="0"/>
              <a:t>TECNICAS DE AUDITORIA</a:t>
            </a:r>
            <a:endParaRPr lang="es-ES" dirty="0"/>
          </a:p>
        </p:txBody>
      </p:sp>
      <p:grpSp>
        <p:nvGrpSpPr>
          <p:cNvPr id="5" name="Group 201"/>
          <p:cNvGrpSpPr>
            <a:grpSpLocks/>
          </p:cNvGrpSpPr>
          <p:nvPr/>
        </p:nvGrpSpPr>
        <p:grpSpPr bwMode="auto">
          <a:xfrm>
            <a:off x="755576" y="1628800"/>
            <a:ext cx="7879252" cy="4875213"/>
            <a:chOff x="524" y="587"/>
            <a:chExt cx="5041" cy="3238"/>
          </a:xfrm>
        </p:grpSpPr>
        <p:pic>
          <p:nvPicPr>
            <p:cNvPr id="7" name="Picture 199" descr="200019176-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 y="2795"/>
              <a:ext cx="1315" cy="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 y="2973"/>
              <a:ext cx="392" cy="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 y="981"/>
              <a:ext cx="552" cy="1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2"/>
            <p:cNvSpPr>
              <a:spLocks noChangeArrowheads="1"/>
            </p:cNvSpPr>
            <p:nvPr/>
          </p:nvSpPr>
          <p:spPr bwMode="auto">
            <a:xfrm>
              <a:off x="540" y="634"/>
              <a:ext cx="2322" cy="151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s-ES_tradnl" sz="1200">
                <a:solidFill>
                  <a:srgbClr val="FF0000"/>
                </a:solidFill>
              </a:endParaRPr>
            </a:p>
          </p:txBody>
        </p:sp>
        <p:sp>
          <p:nvSpPr>
            <p:cNvPr id="11" name="Rectangle 3"/>
            <p:cNvSpPr>
              <a:spLocks noChangeArrowheads="1"/>
            </p:cNvSpPr>
            <p:nvPr/>
          </p:nvSpPr>
          <p:spPr bwMode="auto">
            <a:xfrm>
              <a:off x="548" y="587"/>
              <a:ext cx="1186" cy="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solidFill>
                    <a:srgbClr val="FF0000"/>
                  </a:solidFill>
                </a:rPr>
                <a:t>OBSERVACIÓN</a:t>
              </a:r>
            </a:p>
          </p:txBody>
        </p:sp>
        <p:sp>
          <p:nvSpPr>
            <p:cNvPr id="12" name="Rectangle 4"/>
            <p:cNvSpPr>
              <a:spLocks noChangeArrowheads="1"/>
            </p:cNvSpPr>
            <p:nvPr/>
          </p:nvSpPr>
          <p:spPr bwMode="auto">
            <a:xfrm>
              <a:off x="609" y="763"/>
              <a:ext cx="118"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s-MX" sz="1800" b="0">
                <a:solidFill>
                  <a:srgbClr val="FF0000"/>
                </a:solidFill>
              </a:endParaRPr>
            </a:p>
          </p:txBody>
        </p:sp>
        <p:graphicFrame>
          <p:nvGraphicFramePr>
            <p:cNvPr id="13" name="Object 3">
              <a:hlinkClick r:id="" action="ppaction://ole?verb=0"/>
            </p:cNvPr>
            <p:cNvGraphicFramePr>
              <a:graphicFrameLocks/>
            </p:cNvGraphicFramePr>
            <p:nvPr/>
          </p:nvGraphicFramePr>
          <p:xfrm>
            <a:off x="2185" y="1475"/>
            <a:ext cx="482" cy="301"/>
          </p:xfrm>
          <a:graphic>
            <a:graphicData uri="http://schemas.openxmlformats.org/presentationml/2006/ole">
              <mc:AlternateContent xmlns:mc="http://schemas.openxmlformats.org/markup-compatibility/2006">
                <mc:Choice xmlns:v="urn:schemas-microsoft-com:vml" Requires="v">
                  <p:oleObj r:id="rId5" imgW="814561" imgH="508704" progId="">
                    <p:embed/>
                  </p:oleObj>
                </mc:Choice>
                <mc:Fallback>
                  <p:oleObj r:id="rId5" imgW="814561" imgH="508704"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5" y="1475"/>
                          <a:ext cx="482" cy="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4" name="Object 4">
              <a:hlinkClick r:id="" action="ppaction://ole?verb=0"/>
            </p:cNvPr>
            <p:cNvGraphicFramePr>
              <a:graphicFrameLocks/>
            </p:cNvGraphicFramePr>
            <p:nvPr/>
          </p:nvGraphicFramePr>
          <p:xfrm>
            <a:off x="1340" y="1848"/>
            <a:ext cx="620" cy="239"/>
          </p:xfrm>
          <a:graphic>
            <a:graphicData uri="http://schemas.openxmlformats.org/presentationml/2006/ole">
              <mc:AlternateContent xmlns:mc="http://schemas.openxmlformats.org/markup-compatibility/2006">
                <mc:Choice xmlns:v="urn:schemas-microsoft-com:vml" Requires="v">
                  <p:oleObj r:id="rId7" imgW="1047519" imgH="404111" progId="">
                    <p:embed/>
                  </p:oleObj>
                </mc:Choice>
                <mc:Fallback>
                  <p:oleObj r:id="rId7" imgW="1047519" imgH="404111" progId="">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0" y="1848"/>
                          <a:ext cx="620" cy="2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5" name="Rectangle 8"/>
            <p:cNvSpPr>
              <a:spLocks noChangeArrowheads="1"/>
            </p:cNvSpPr>
            <p:nvPr/>
          </p:nvSpPr>
          <p:spPr bwMode="auto">
            <a:xfrm>
              <a:off x="1451" y="1050"/>
              <a:ext cx="382" cy="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s-MX" sz="1800" b="0">
                <a:solidFill>
                  <a:srgbClr val="FF0000"/>
                </a:solidFill>
              </a:endParaRPr>
            </a:p>
          </p:txBody>
        </p:sp>
        <p:sp>
          <p:nvSpPr>
            <p:cNvPr id="16" name="Rectangle 9"/>
            <p:cNvSpPr>
              <a:spLocks noChangeArrowheads="1"/>
            </p:cNvSpPr>
            <p:nvPr/>
          </p:nvSpPr>
          <p:spPr bwMode="auto">
            <a:xfrm>
              <a:off x="1532" y="1088"/>
              <a:ext cx="20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s-MX" sz="1800" b="0">
                <a:solidFill>
                  <a:srgbClr val="FF0000"/>
                </a:solidFill>
              </a:endParaRPr>
            </a:p>
          </p:txBody>
        </p:sp>
        <p:grpSp>
          <p:nvGrpSpPr>
            <p:cNvPr id="17" name="Group 10"/>
            <p:cNvGrpSpPr>
              <a:grpSpLocks/>
            </p:cNvGrpSpPr>
            <p:nvPr/>
          </p:nvGrpSpPr>
          <p:grpSpPr bwMode="auto">
            <a:xfrm>
              <a:off x="1495" y="1074"/>
              <a:ext cx="290" cy="315"/>
              <a:chOff x="1328" y="1097"/>
              <a:chExt cx="310" cy="336"/>
            </a:xfrm>
          </p:grpSpPr>
          <p:sp>
            <p:nvSpPr>
              <p:cNvPr id="48" name="Rectangle 11"/>
              <p:cNvSpPr>
                <a:spLocks noChangeArrowheads="1"/>
              </p:cNvSpPr>
              <p:nvPr/>
            </p:nvSpPr>
            <p:spPr bwMode="auto">
              <a:xfrm>
                <a:off x="1358" y="1103"/>
                <a:ext cx="241" cy="280"/>
              </a:xfrm>
              <a:prstGeom prst="rect">
                <a:avLst/>
              </a:prstGeom>
              <a:solidFill>
                <a:schemeClr val="bg1"/>
              </a:solidFill>
              <a:ln w="12700">
                <a:solidFill>
                  <a:schemeClr val="tx1"/>
                </a:solidFill>
                <a:miter lim="800000"/>
                <a:headEnd/>
                <a:tailEnd/>
              </a:ln>
            </p:spPr>
            <p:txBody>
              <a:bodyPr wrap="none" anchor="ctr"/>
              <a:lstStyle/>
              <a:p>
                <a:endParaRPr lang="es-MX" sz="1800" b="0">
                  <a:solidFill>
                    <a:srgbClr val="FF0000"/>
                  </a:solidFill>
                </a:endParaRPr>
              </a:p>
            </p:txBody>
          </p:sp>
          <p:sp>
            <p:nvSpPr>
              <p:cNvPr id="49" name="Rectangle 12"/>
              <p:cNvSpPr>
                <a:spLocks noChangeArrowheads="1"/>
              </p:cNvSpPr>
              <p:nvPr/>
            </p:nvSpPr>
            <p:spPr bwMode="auto">
              <a:xfrm>
                <a:off x="1328" y="1097"/>
                <a:ext cx="310"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just" defTabSz="762000" eaLnBrk="0" hangingPunct="0">
                  <a:spcBef>
                    <a:spcPct val="50000"/>
                  </a:spcBef>
                </a:pPr>
                <a:r>
                  <a:rPr lang="es-ES_tradnl" sz="100">
                    <a:solidFill>
                      <a:srgbClr val="FF0000"/>
                    </a:solidFill>
                  </a:rPr>
                  <a:t>GLKJLKDSLKGJ</a:t>
                </a:r>
              </a:p>
              <a:p>
                <a:pPr algn="just" defTabSz="762000" eaLnBrk="0" hangingPunct="0">
                  <a:spcBef>
                    <a:spcPct val="50000"/>
                  </a:spcBef>
                </a:pPr>
                <a:r>
                  <a:rPr lang="es-ES_tradnl" sz="100">
                    <a:solidFill>
                      <a:srgbClr val="FF0000"/>
                    </a:solidFill>
                  </a:rPr>
                  <a:t>FLKGJLKLKGJÑ</a:t>
                </a:r>
              </a:p>
              <a:p>
                <a:pPr algn="just" defTabSz="762000" eaLnBrk="0" hangingPunct="0">
                  <a:spcBef>
                    <a:spcPct val="50000"/>
                  </a:spcBef>
                </a:pPr>
                <a:endParaRPr lang="es-ES_tradnl" sz="100">
                  <a:solidFill>
                    <a:srgbClr val="FF0000"/>
                  </a:solidFill>
                </a:endParaRPr>
              </a:p>
              <a:p>
                <a:pPr algn="just" defTabSz="762000" eaLnBrk="0" hangingPunct="0">
                  <a:spcBef>
                    <a:spcPct val="50000"/>
                  </a:spcBef>
                </a:pPr>
                <a:r>
                  <a:rPr lang="es-ES_tradnl" sz="100">
                    <a:solidFill>
                      <a:srgbClr val="FF0000"/>
                    </a:solidFill>
                  </a:rPr>
                  <a:t>ÑDLFGKÑDLFKGÑDLFKGÑDKAÑLFGADÑFLJALFKJADGKJDLFKGJDLFKJGÑLFKGJDÑFLKGJAÑEORIGAÑLGKJDFLÑKGJEÑORIGDÑLKFJGSÑDLKJGASORIGJDÑLFKJGÑLFKJGEORIGJDSLFÑKJGSDÑLFKGSDLFKMVOEIRJVÑREOIJGÑLKGMSDLFKVMÑSLIRJGÑOERIVÑLFDKVSÑDLFKVOÑESRIJGSÑEORIGDFÑLKVDSÑLFKVOERIUGÑEOKGJÑDLKJGSÑDLKGJSAEORIGDFLKGJÑDSLKJGOEIRGJSÑEAOIRJGSÑDLFKJGSÑDLFKJGER{´ÑOIJGEÑLKGJDÑFLKJGSDÑLFKJGSEORIJGSDÑFLKGJSFDÑLGKJSÑDLFKJGSOERIJGSÑDLFKJGSÑDLFKJGSOERIJGSÑDLKJGDSÑLKJFGOSIRJGÑSEROIJGFDÑLKJGSOIRYAÑELRKJGSDLÑFKJGÑDSLFKJGSAEORIGJSDÑLFKJGSÑDLKFJGÑSLDFKJGSEORILFKJGOERIJGFDLÑKGJSDÑLFKJGSEORIGJSELÑRKJGFDÑLKGJSOERIJGDÑLFKGJSDÑLFKJGÑOSEFIFÑOISA</a:t>
                </a:r>
              </a:p>
              <a:p>
                <a:pPr algn="just" defTabSz="762000" eaLnBrk="0" hangingPunct="0">
                  <a:spcBef>
                    <a:spcPct val="50000"/>
                  </a:spcBef>
                </a:pPr>
                <a:r>
                  <a:rPr lang="es-ES_tradnl" sz="100">
                    <a:solidFill>
                      <a:srgbClr val="FF0000"/>
                    </a:solidFill>
                  </a:rPr>
                  <a:t>                                          FLKGJSALKFGJÑDLFKJG</a:t>
                </a:r>
              </a:p>
            </p:txBody>
          </p:sp>
        </p:grpSp>
        <p:grpSp>
          <p:nvGrpSpPr>
            <p:cNvPr id="18" name="Group 13"/>
            <p:cNvGrpSpPr>
              <a:grpSpLocks/>
            </p:cNvGrpSpPr>
            <p:nvPr/>
          </p:nvGrpSpPr>
          <p:grpSpPr bwMode="auto">
            <a:xfrm>
              <a:off x="1694" y="1096"/>
              <a:ext cx="291" cy="315"/>
              <a:chOff x="1541" y="1119"/>
              <a:chExt cx="310" cy="337"/>
            </a:xfrm>
          </p:grpSpPr>
          <p:sp>
            <p:nvSpPr>
              <p:cNvPr id="46" name="Rectangle 14"/>
              <p:cNvSpPr>
                <a:spLocks noChangeArrowheads="1"/>
              </p:cNvSpPr>
              <p:nvPr/>
            </p:nvSpPr>
            <p:spPr bwMode="auto">
              <a:xfrm>
                <a:off x="1571" y="1125"/>
                <a:ext cx="241" cy="280"/>
              </a:xfrm>
              <a:prstGeom prst="rect">
                <a:avLst/>
              </a:prstGeom>
              <a:solidFill>
                <a:schemeClr val="bg1"/>
              </a:solidFill>
              <a:ln w="12700">
                <a:solidFill>
                  <a:schemeClr val="tx1"/>
                </a:solidFill>
                <a:miter lim="800000"/>
                <a:headEnd/>
                <a:tailEnd/>
              </a:ln>
            </p:spPr>
            <p:txBody>
              <a:bodyPr wrap="none" anchor="ctr"/>
              <a:lstStyle/>
              <a:p>
                <a:endParaRPr lang="es-MX" sz="1800" b="0">
                  <a:solidFill>
                    <a:srgbClr val="FF0000"/>
                  </a:solidFill>
                </a:endParaRPr>
              </a:p>
            </p:txBody>
          </p:sp>
          <p:sp>
            <p:nvSpPr>
              <p:cNvPr id="47" name="Rectangle 15"/>
              <p:cNvSpPr>
                <a:spLocks noChangeArrowheads="1"/>
              </p:cNvSpPr>
              <p:nvPr/>
            </p:nvSpPr>
            <p:spPr bwMode="auto">
              <a:xfrm>
                <a:off x="1541" y="1119"/>
                <a:ext cx="310"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just" defTabSz="762000" eaLnBrk="0" hangingPunct="0">
                  <a:spcBef>
                    <a:spcPct val="50000"/>
                  </a:spcBef>
                </a:pPr>
                <a:r>
                  <a:rPr lang="es-ES_tradnl" sz="100">
                    <a:solidFill>
                      <a:srgbClr val="FF0000"/>
                    </a:solidFill>
                  </a:rPr>
                  <a:t>GLKJLKDSLKGJ</a:t>
                </a:r>
              </a:p>
              <a:p>
                <a:pPr algn="just" defTabSz="762000" eaLnBrk="0" hangingPunct="0">
                  <a:spcBef>
                    <a:spcPct val="50000"/>
                  </a:spcBef>
                </a:pPr>
                <a:r>
                  <a:rPr lang="es-ES_tradnl" sz="100">
                    <a:solidFill>
                      <a:srgbClr val="FF0000"/>
                    </a:solidFill>
                  </a:rPr>
                  <a:t>FLKGJLKLKGJÑ</a:t>
                </a:r>
              </a:p>
              <a:p>
                <a:pPr algn="just" defTabSz="762000" eaLnBrk="0" hangingPunct="0">
                  <a:spcBef>
                    <a:spcPct val="50000"/>
                  </a:spcBef>
                </a:pPr>
                <a:endParaRPr lang="es-ES_tradnl" sz="100">
                  <a:solidFill>
                    <a:srgbClr val="FF0000"/>
                  </a:solidFill>
                </a:endParaRPr>
              </a:p>
              <a:p>
                <a:pPr algn="just" defTabSz="762000" eaLnBrk="0" hangingPunct="0">
                  <a:spcBef>
                    <a:spcPct val="50000"/>
                  </a:spcBef>
                </a:pPr>
                <a:r>
                  <a:rPr lang="es-ES_tradnl" sz="100">
                    <a:solidFill>
                      <a:srgbClr val="FF0000"/>
                    </a:solidFill>
                  </a:rPr>
                  <a:t>ÑDLFGKÑDLFKGÑDLFKGÑDKAÑLFGADÑFLJALFKJADGKJDLFKGJDLFKJGÑLFKGJDÑFLKGJAÑEORIGAÑLGKJDFLÑKGJEÑORIGDÑLKFJGSÑDLKJGASORIGJDÑLFKJGÑLFKJGEORIGJDSLFÑKJGSDÑLFKGSDLFKMVOEIRJVÑREOIJGÑLKGMSDLFKVMÑSLIRJGÑOERIVÑLFDKVSÑDLFKVOÑESRIJGSÑEORIGDFÑLKVDSÑLFKVOERIUGÑEOKGJÑDLKJGSÑDLKGJSAEORIGDFLKGJÑDSLKJGOEIRGJSÑEAOIRJGSÑDLFKJGSÑDLFKJGER{´ÑOIJGEÑLKGJDÑFLKJGSDÑLFKJGSEORIJGSDÑFLKGJSFDÑLGKJSÑDLFKJGSOERIJGSÑDLFKJGSÑDLFKJGSOERIJGSÑDLKJGDSÑLKJFGOSIRJGÑSEROIJGFDÑLKJGSOIRYAÑELRKJGSDLÑFKJGÑDSLFKJGSAEORIGJSDÑLFKJGSÑDLKFJGÑSLDFKJGSEORILFKJGOERIJGFDLÑKGJSDÑLFKJGSEORIGJSELÑRKJGFDÑLKGJSOERIJGDÑLFKGJSDÑLFKJGÑOSEFIFÑOISA</a:t>
                </a:r>
              </a:p>
              <a:p>
                <a:pPr algn="just" defTabSz="762000" eaLnBrk="0" hangingPunct="0">
                  <a:spcBef>
                    <a:spcPct val="50000"/>
                  </a:spcBef>
                </a:pPr>
                <a:r>
                  <a:rPr lang="es-ES_tradnl" sz="100">
                    <a:solidFill>
                      <a:srgbClr val="FF0000"/>
                    </a:solidFill>
                  </a:rPr>
                  <a:t>                                          FLKGJSALKFGJÑDLFKJG</a:t>
                </a:r>
              </a:p>
            </p:txBody>
          </p:sp>
        </p:grpSp>
        <p:grpSp>
          <p:nvGrpSpPr>
            <p:cNvPr id="19" name="Group 16"/>
            <p:cNvGrpSpPr>
              <a:grpSpLocks/>
            </p:cNvGrpSpPr>
            <p:nvPr/>
          </p:nvGrpSpPr>
          <p:grpSpPr bwMode="auto">
            <a:xfrm>
              <a:off x="1894" y="1116"/>
              <a:ext cx="290" cy="315"/>
              <a:chOff x="1754" y="1142"/>
              <a:chExt cx="309" cy="336"/>
            </a:xfrm>
          </p:grpSpPr>
          <p:sp>
            <p:nvSpPr>
              <p:cNvPr id="44" name="Rectangle 17"/>
              <p:cNvSpPr>
                <a:spLocks noChangeArrowheads="1"/>
              </p:cNvSpPr>
              <p:nvPr/>
            </p:nvSpPr>
            <p:spPr bwMode="auto">
              <a:xfrm>
                <a:off x="1784" y="1147"/>
                <a:ext cx="241" cy="280"/>
              </a:xfrm>
              <a:prstGeom prst="rect">
                <a:avLst/>
              </a:prstGeom>
              <a:solidFill>
                <a:schemeClr val="bg1"/>
              </a:solidFill>
              <a:ln w="12700">
                <a:solidFill>
                  <a:schemeClr val="tx1"/>
                </a:solidFill>
                <a:miter lim="800000"/>
                <a:headEnd/>
                <a:tailEnd/>
              </a:ln>
            </p:spPr>
            <p:txBody>
              <a:bodyPr wrap="none" anchor="ctr"/>
              <a:lstStyle/>
              <a:p>
                <a:endParaRPr lang="es-MX" sz="1800" b="0">
                  <a:solidFill>
                    <a:srgbClr val="FF0000"/>
                  </a:solidFill>
                </a:endParaRPr>
              </a:p>
            </p:txBody>
          </p:sp>
          <p:sp>
            <p:nvSpPr>
              <p:cNvPr id="45" name="Rectangle 18"/>
              <p:cNvSpPr>
                <a:spLocks noChangeArrowheads="1"/>
              </p:cNvSpPr>
              <p:nvPr/>
            </p:nvSpPr>
            <p:spPr bwMode="auto">
              <a:xfrm>
                <a:off x="1754" y="1142"/>
                <a:ext cx="309"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just" defTabSz="762000" eaLnBrk="0" hangingPunct="0">
                  <a:spcBef>
                    <a:spcPct val="50000"/>
                  </a:spcBef>
                </a:pPr>
                <a:r>
                  <a:rPr lang="es-ES_tradnl" sz="100">
                    <a:solidFill>
                      <a:srgbClr val="FF0000"/>
                    </a:solidFill>
                  </a:rPr>
                  <a:t>GLKJLKDSLKGJ</a:t>
                </a:r>
              </a:p>
              <a:p>
                <a:pPr algn="just" defTabSz="762000" eaLnBrk="0" hangingPunct="0">
                  <a:spcBef>
                    <a:spcPct val="50000"/>
                  </a:spcBef>
                </a:pPr>
                <a:r>
                  <a:rPr lang="es-ES_tradnl" sz="100">
                    <a:solidFill>
                      <a:srgbClr val="FF0000"/>
                    </a:solidFill>
                  </a:rPr>
                  <a:t>FLKGJLKLKGJÑ</a:t>
                </a:r>
              </a:p>
              <a:p>
                <a:pPr algn="just" defTabSz="762000" eaLnBrk="0" hangingPunct="0">
                  <a:spcBef>
                    <a:spcPct val="50000"/>
                  </a:spcBef>
                </a:pPr>
                <a:endParaRPr lang="es-ES_tradnl" sz="100">
                  <a:solidFill>
                    <a:srgbClr val="FF0000"/>
                  </a:solidFill>
                </a:endParaRPr>
              </a:p>
              <a:p>
                <a:pPr algn="just" defTabSz="762000" eaLnBrk="0" hangingPunct="0">
                  <a:spcBef>
                    <a:spcPct val="50000"/>
                  </a:spcBef>
                </a:pPr>
                <a:r>
                  <a:rPr lang="es-ES_tradnl" sz="100">
                    <a:solidFill>
                      <a:srgbClr val="FF0000"/>
                    </a:solidFill>
                  </a:rPr>
                  <a:t>ÑDLFGKÑDLFKGÑDLFKGÑDKAÑLFGADÑFLJALFKJADGKJDLFKGJDLFKJGÑLFKGJDÑFLKGJAÑEORIGAÑLGKJDFLÑKGJEÑORIGDÑLKFJGSÑDLKJGASORIGJDÑLFKJGÑLFKJGEORIGJDSLFÑKJGSDÑLFKGSDLFKMVOEIRJVÑREOIJGÑLKGMSDLFKVMÑSLIRJGÑOERIVÑLFDKVSÑDLFKVOÑESRIJGSÑEORIGDFÑLKVDSÑLFKVOERIUGÑEOKGJÑDLKJGSÑDLKGJSAEORIGDFLKGJÑDSLKJGOEIRGJSÑEAOIRJGSÑDLFKJGSÑDLFKJGER{´ÑOIJGEÑLKGJDÑFLKJGSDÑLFKJGSEORIJGSDÑFLKGJSFDÑLGKJSÑDLFKJGSOERIJGSÑDLFKJGSÑDLFKJGSOERIJGSÑDLKJGDSÑLKJFGOSIRJGÑSEROIJGFDÑLKJGSOIRYAÑELRKJGSDLÑFKJGÑDSLFKJGSAEORIGJSDÑLFKJGSÑDLKFJGÑSLDFKJGSEORILFKJGOERIJGFDLÑKGJSDÑLFKJGSEORIGJSELÑRKJGFDÑLKGJSOERIJGDÑLFKGJSDÑLFKJGÑOSEFIFÑOISA</a:t>
                </a:r>
              </a:p>
              <a:p>
                <a:pPr algn="just" defTabSz="762000" eaLnBrk="0" hangingPunct="0">
                  <a:spcBef>
                    <a:spcPct val="50000"/>
                  </a:spcBef>
                </a:pPr>
                <a:r>
                  <a:rPr lang="es-ES_tradnl" sz="100">
                    <a:solidFill>
                      <a:srgbClr val="FF0000"/>
                    </a:solidFill>
                  </a:rPr>
                  <a:t>                                          FLKGJSALKFGJÑDLFKJG</a:t>
                </a:r>
              </a:p>
            </p:txBody>
          </p:sp>
        </p:grpSp>
        <p:sp>
          <p:nvSpPr>
            <p:cNvPr id="20" name="Line 19"/>
            <p:cNvSpPr>
              <a:spLocks noChangeShapeType="1"/>
            </p:cNvSpPr>
            <p:nvPr/>
          </p:nvSpPr>
          <p:spPr bwMode="auto">
            <a:xfrm>
              <a:off x="970" y="1077"/>
              <a:ext cx="53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solidFill>
                  <a:srgbClr val="FF0000"/>
                </a:solidFill>
              </a:endParaRPr>
            </a:p>
          </p:txBody>
        </p:sp>
        <p:sp>
          <p:nvSpPr>
            <p:cNvPr id="21" name="Line 20"/>
            <p:cNvSpPr>
              <a:spLocks noChangeShapeType="1"/>
            </p:cNvSpPr>
            <p:nvPr/>
          </p:nvSpPr>
          <p:spPr bwMode="auto">
            <a:xfrm>
              <a:off x="893" y="1221"/>
              <a:ext cx="453" cy="83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solidFill>
                  <a:srgbClr val="FF0000"/>
                </a:solidFill>
              </a:endParaRPr>
            </a:p>
          </p:txBody>
        </p:sp>
        <p:sp>
          <p:nvSpPr>
            <p:cNvPr id="22" name="Text Box 21"/>
            <p:cNvSpPr txBox="1">
              <a:spLocks noChangeArrowheads="1"/>
            </p:cNvSpPr>
            <p:nvPr/>
          </p:nvSpPr>
          <p:spPr bwMode="auto">
            <a:xfrm>
              <a:off x="565" y="725"/>
              <a:ext cx="1451" cy="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dirty="0">
                  <a:solidFill>
                    <a:srgbClr val="FF0000"/>
                  </a:solidFill>
                  <a:latin typeface="+mn-lt"/>
                </a:rPr>
                <a:t>PRESENCIA FÍSICA DE LAS </a:t>
              </a:r>
            </a:p>
            <a:p>
              <a:r>
                <a:rPr lang="es-ES_tradnl" sz="1200" dirty="0">
                  <a:solidFill>
                    <a:srgbClr val="FF0000"/>
                  </a:solidFill>
                  <a:latin typeface="+mn-lt"/>
                </a:rPr>
                <a:t>OPERACIONES O HECHOS</a:t>
              </a:r>
            </a:p>
          </p:txBody>
        </p:sp>
        <p:sp>
          <p:nvSpPr>
            <p:cNvPr id="23" name="Rectangle 23"/>
            <p:cNvSpPr>
              <a:spLocks noChangeArrowheads="1"/>
            </p:cNvSpPr>
            <p:nvPr/>
          </p:nvSpPr>
          <p:spPr bwMode="auto">
            <a:xfrm>
              <a:off x="3211" y="617"/>
              <a:ext cx="2320" cy="157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s-MX" sz="1800" b="0">
                <a:solidFill>
                  <a:srgbClr val="FF0000"/>
                </a:solidFill>
              </a:endParaRPr>
            </a:p>
          </p:txBody>
        </p:sp>
        <p:sp>
          <p:nvSpPr>
            <p:cNvPr id="24" name="Rectangle 24"/>
            <p:cNvSpPr>
              <a:spLocks noChangeArrowheads="1"/>
            </p:cNvSpPr>
            <p:nvPr/>
          </p:nvSpPr>
          <p:spPr bwMode="auto">
            <a:xfrm>
              <a:off x="3272" y="628"/>
              <a:ext cx="1036" cy="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solidFill>
                    <a:srgbClr val="FF0000"/>
                  </a:solidFill>
                </a:rPr>
                <a:t>INSPECCIÓN</a:t>
              </a:r>
            </a:p>
          </p:txBody>
        </p:sp>
        <p:sp>
          <p:nvSpPr>
            <p:cNvPr id="25" name="Text Box 123"/>
            <p:cNvSpPr txBox="1">
              <a:spLocks noChangeArrowheads="1"/>
            </p:cNvSpPr>
            <p:nvPr/>
          </p:nvSpPr>
          <p:spPr bwMode="auto">
            <a:xfrm>
              <a:off x="3270" y="812"/>
              <a:ext cx="2295" cy="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a:solidFill>
                    <a:srgbClr val="FF0000"/>
                  </a:solidFill>
                  <a:latin typeface="+mn-lt"/>
                </a:rPr>
                <a:t>EXAMEN FÍSICO DE BIENES O DOCUMENTOS</a:t>
              </a:r>
            </a:p>
            <a:p>
              <a:r>
                <a:rPr lang="es-ES_tradnl" sz="1200">
                  <a:solidFill>
                    <a:srgbClr val="FF0000"/>
                  </a:solidFill>
                  <a:latin typeface="+mn-lt"/>
                </a:rPr>
                <a:t>PARA CONFIRMAR SU AUTENTICIDAD</a:t>
              </a:r>
            </a:p>
          </p:txBody>
        </p:sp>
        <p:sp>
          <p:nvSpPr>
            <p:cNvPr id="26" name="Rectangle 125"/>
            <p:cNvSpPr>
              <a:spLocks noChangeArrowheads="1"/>
            </p:cNvSpPr>
            <p:nvPr/>
          </p:nvSpPr>
          <p:spPr bwMode="auto">
            <a:xfrm>
              <a:off x="3211" y="2254"/>
              <a:ext cx="2321" cy="1571"/>
            </a:xfrm>
            <a:prstGeom prst="rect">
              <a:avLst/>
            </a:prstGeom>
            <a:noFill/>
            <a:ln w="12700">
              <a:solidFill>
                <a:schemeClr val="tx1"/>
              </a:solidFill>
              <a:miter lim="800000"/>
              <a:headEnd/>
              <a:tailEnd/>
            </a:ln>
            <a:extLst>
              <a:ext uri="{909E8E84-426E-40dd-AFC4-6F175D3DCCD1}">
                <a14:hiddenFill xmlns:a14="http://schemas.microsoft.com/office/drawing/2010/main" xmlns="">
                  <a:solidFill>
                    <a:schemeClr val="bg1"/>
                  </a:solidFill>
                </a14:hiddenFill>
              </a:ext>
            </a:extLst>
          </p:spPr>
          <p:txBody>
            <a:bodyPr wrap="none" anchor="ctr"/>
            <a:lstStyle/>
            <a:p>
              <a:endParaRPr lang="es-MX" sz="1800" b="0">
                <a:solidFill>
                  <a:srgbClr val="FF0000"/>
                </a:solidFill>
              </a:endParaRPr>
            </a:p>
          </p:txBody>
        </p:sp>
        <p:sp>
          <p:nvSpPr>
            <p:cNvPr id="27" name="Rectangle 127"/>
            <p:cNvSpPr>
              <a:spLocks noChangeArrowheads="1"/>
            </p:cNvSpPr>
            <p:nvPr/>
          </p:nvSpPr>
          <p:spPr bwMode="auto">
            <a:xfrm>
              <a:off x="3285" y="2276"/>
              <a:ext cx="814" cy="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solidFill>
                    <a:srgbClr val="FF0000"/>
                  </a:solidFill>
                </a:rPr>
                <a:t>CÁLCULO</a:t>
              </a:r>
            </a:p>
          </p:txBody>
        </p:sp>
        <p:sp>
          <p:nvSpPr>
            <p:cNvPr id="28" name="Text Box 128"/>
            <p:cNvSpPr txBox="1">
              <a:spLocks noChangeArrowheads="1"/>
            </p:cNvSpPr>
            <p:nvPr/>
          </p:nvSpPr>
          <p:spPr bwMode="auto">
            <a:xfrm>
              <a:off x="3279" y="2486"/>
              <a:ext cx="979" cy="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a:solidFill>
                    <a:srgbClr val="FF0000"/>
                  </a:solidFill>
                  <a:latin typeface="+mn-lt"/>
                </a:rPr>
                <a:t>VERIFICACIÓN</a:t>
              </a:r>
            </a:p>
            <a:p>
              <a:r>
                <a:rPr lang="es-ES_tradnl" sz="1200">
                  <a:solidFill>
                    <a:srgbClr val="FF0000"/>
                  </a:solidFill>
                  <a:latin typeface="+mn-lt"/>
                </a:rPr>
                <a:t>MATEMÁTICA DE</a:t>
              </a:r>
            </a:p>
            <a:p>
              <a:r>
                <a:rPr lang="es-ES_tradnl" sz="1200">
                  <a:solidFill>
                    <a:srgbClr val="FF0000"/>
                  </a:solidFill>
                  <a:latin typeface="+mn-lt"/>
                </a:rPr>
                <a:t>LA INFORMACIÓN</a:t>
              </a:r>
            </a:p>
          </p:txBody>
        </p:sp>
        <p:sp>
          <p:nvSpPr>
            <p:cNvPr id="29" name="Rectangle 129"/>
            <p:cNvSpPr>
              <a:spLocks noChangeArrowheads="1"/>
            </p:cNvSpPr>
            <p:nvPr/>
          </p:nvSpPr>
          <p:spPr bwMode="auto">
            <a:xfrm>
              <a:off x="540" y="2254"/>
              <a:ext cx="2321" cy="157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s-MX" sz="1800" b="0">
                <a:solidFill>
                  <a:srgbClr val="FF0000"/>
                </a:solidFill>
              </a:endParaRPr>
            </a:p>
          </p:txBody>
        </p:sp>
        <p:sp>
          <p:nvSpPr>
            <p:cNvPr id="30" name="Rectangle 130"/>
            <p:cNvSpPr>
              <a:spLocks noChangeArrowheads="1"/>
            </p:cNvSpPr>
            <p:nvPr/>
          </p:nvSpPr>
          <p:spPr bwMode="auto">
            <a:xfrm>
              <a:off x="524" y="2276"/>
              <a:ext cx="1274" cy="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solidFill>
                    <a:srgbClr val="FF0000"/>
                  </a:solidFill>
                </a:rPr>
                <a:t>CONFIRMACIÓN</a:t>
              </a:r>
            </a:p>
          </p:txBody>
        </p:sp>
        <p:grpSp>
          <p:nvGrpSpPr>
            <p:cNvPr id="31" name="Group 131"/>
            <p:cNvGrpSpPr>
              <a:grpSpLocks/>
            </p:cNvGrpSpPr>
            <p:nvPr/>
          </p:nvGrpSpPr>
          <p:grpSpPr bwMode="auto">
            <a:xfrm>
              <a:off x="1194" y="2767"/>
              <a:ext cx="267" cy="528"/>
              <a:chOff x="1007" y="2928"/>
              <a:chExt cx="285" cy="563"/>
            </a:xfrm>
          </p:grpSpPr>
          <p:sp>
            <p:nvSpPr>
              <p:cNvPr id="42" name="Rectangle 132"/>
              <p:cNvSpPr>
                <a:spLocks noChangeArrowheads="1"/>
              </p:cNvSpPr>
              <p:nvPr/>
            </p:nvSpPr>
            <p:spPr bwMode="auto">
              <a:xfrm>
                <a:off x="1007" y="3045"/>
                <a:ext cx="285" cy="361"/>
              </a:xfrm>
              <a:prstGeom prst="rect">
                <a:avLst/>
              </a:prstGeom>
              <a:solidFill>
                <a:schemeClr val="bg1"/>
              </a:solidFill>
              <a:ln w="12700">
                <a:solidFill>
                  <a:schemeClr val="tx1"/>
                </a:solidFill>
                <a:miter lim="800000"/>
                <a:headEnd/>
                <a:tailEnd/>
              </a:ln>
            </p:spPr>
            <p:txBody>
              <a:bodyPr wrap="none" anchor="ctr"/>
              <a:lstStyle/>
              <a:p>
                <a:endParaRPr lang="es-MX" sz="1800" b="0">
                  <a:solidFill>
                    <a:srgbClr val="FF0000"/>
                  </a:solidFill>
                </a:endParaRPr>
              </a:p>
            </p:txBody>
          </p:sp>
          <p:sp>
            <p:nvSpPr>
              <p:cNvPr id="43" name="Rectangle 133"/>
              <p:cNvSpPr>
                <a:spLocks noChangeArrowheads="1"/>
              </p:cNvSpPr>
              <p:nvPr/>
            </p:nvSpPr>
            <p:spPr bwMode="auto">
              <a:xfrm rot="17880000">
                <a:off x="887" y="3142"/>
                <a:ext cx="563"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700">
                    <a:solidFill>
                      <a:srgbClr val="FF0000"/>
                    </a:solidFill>
                  </a:rPr>
                  <a:t>CONFIRMADO</a:t>
                </a:r>
              </a:p>
            </p:txBody>
          </p:sp>
        </p:grpSp>
        <p:sp>
          <p:nvSpPr>
            <p:cNvPr id="32" name="Freeform 186"/>
            <p:cNvSpPr>
              <a:spLocks/>
            </p:cNvSpPr>
            <p:nvPr/>
          </p:nvSpPr>
          <p:spPr bwMode="auto">
            <a:xfrm>
              <a:off x="2189" y="3592"/>
              <a:ext cx="117" cy="148"/>
            </a:xfrm>
            <a:custGeom>
              <a:avLst/>
              <a:gdLst>
                <a:gd name="T0" fmla="*/ 0 w 124"/>
                <a:gd name="T1" fmla="*/ 0 h 158"/>
                <a:gd name="T2" fmla="*/ 173839 w 124"/>
                <a:gd name="T3" fmla="*/ 0 h 158"/>
                <a:gd name="T4" fmla="*/ 173839 w 124"/>
                <a:gd name="T5" fmla="*/ 218687 h 158"/>
                <a:gd name="T6" fmla="*/ 0 w 124"/>
                <a:gd name="T7" fmla="*/ 218687 h 158"/>
                <a:gd name="T8" fmla="*/ 0 w 124"/>
                <a:gd name="T9" fmla="*/ 0 h 158"/>
                <a:gd name="T10" fmla="*/ 0 60000 65536"/>
                <a:gd name="T11" fmla="*/ 0 60000 65536"/>
                <a:gd name="T12" fmla="*/ 0 60000 65536"/>
                <a:gd name="T13" fmla="*/ 0 60000 65536"/>
                <a:gd name="T14" fmla="*/ 0 60000 65536"/>
                <a:gd name="T15" fmla="*/ 0 w 124"/>
                <a:gd name="T16" fmla="*/ 0 h 158"/>
                <a:gd name="T17" fmla="*/ 124 w 124"/>
                <a:gd name="T18" fmla="*/ 158 h 158"/>
              </a:gdLst>
              <a:ahLst/>
              <a:cxnLst>
                <a:cxn ang="T10">
                  <a:pos x="T0" y="T1"/>
                </a:cxn>
                <a:cxn ang="T11">
                  <a:pos x="T2" y="T3"/>
                </a:cxn>
                <a:cxn ang="T12">
                  <a:pos x="T4" y="T5"/>
                </a:cxn>
                <a:cxn ang="T13">
                  <a:pos x="T6" y="T7"/>
                </a:cxn>
                <a:cxn ang="T14">
                  <a:pos x="T8" y="T9"/>
                </a:cxn>
              </a:cxnLst>
              <a:rect l="T15" t="T16" r="T17" b="T18"/>
              <a:pathLst>
                <a:path w="124" h="158">
                  <a:moveTo>
                    <a:pt x="0" y="0"/>
                  </a:moveTo>
                  <a:lnTo>
                    <a:pt x="123" y="0"/>
                  </a:lnTo>
                  <a:lnTo>
                    <a:pt x="123" y="157"/>
                  </a:lnTo>
                  <a:lnTo>
                    <a:pt x="0" y="157"/>
                  </a:lnTo>
                  <a:lnTo>
                    <a:pt x="0" y="0"/>
                  </a:lnTo>
                </a:path>
              </a:pathLst>
            </a:custGeom>
            <a:noFill/>
            <a:ln w="1270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MX">
                <a:solidFill>
                  <a:srgbClr val="FF0000"/>
                </a:solidFill>
              </a:endParaRPr>
            </a:p>
          </p:txBody>
        </p:sp>
        <p:sp>
          <p:nvSpPr>
            <p:cNvPr id="33" name="Freeform 187"/>
            <p:cNvSpPr>
              <a:spLocks/>
            </p:cNvSpPr>
            <p:nvPr/>
          </p:nvSpPr>
          <p:spPr bwMode="auto">
            <a:xfrm>
              <a:off x="1889" y="2864"/>
              <a:ext cx="718" cy="875"/>
            </a:xfrm>
            <a:custGeom>
              <a:avLst/>
              <a:gdLst>
                <a:gd name="T0" fmla="*/ 0 w 767"/>
                <a:gd name="T1" fmla="*/ 0 h 935"/>
                <a:gd name="T2" fmla="*/ 0 w 767"/>
                <a:gd name="T3" fmla="*/ 1389163 h 935"/>
                <a:gd name="T4" fmla="*/ 466630 w 767"/>
                <a:gd name="T5" fmla="*/ 1389163 h 935"/>
                <a:gd name="T6" fmla="*/ 466630 w 767"/>
                <a:gd name="T7" fmla="*/ 1145241 h 935"/>
                <a:gd name="T8" fmla="*/ 671709 w 767"/>
                <a:gd name="T9" fmla="*/ 1145241 h 935"/>
                <a:gd name="T10" fmla="*/ 671709 w 767"/>
                <a:gd name="T11" fmla="*/ 1389163 h 935"/>
                <a:gd name="T12" fmla="*/ 1138339 w 767"/>
                <a:gd name="T13" fmla="*/ 1389163 h 935"/>
                <a:gd name="T14" fmla="*/ 1138339 w 767"/>
                <a:gd name="T15" fmla="*/ 0 h 935"/>
                <a:gd name="T16" fmla="*/ 0 w 767"/>
                <a:gd name="T17" fmla="*/ 0 h 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935"/>
                <a:gd name="T29" fmla="*/ 767 w 767"/>
                <a:gd name="T30" fmla="*/ 935 h 9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935">
                  <a:moveTo>
                    <a:pt x="0" y="0"/>
                  </a:moveTo>
                  <a:lnTo>
                    <a:pt x="0" y="934"/>
                  </a:lnTo>
                  <a:lnTo>
                    <a:pt x="314" y="934"/>
                  </a:lnTo>
                  <a:lnTo>
                    <a:pt x="314" y="770"/>
                  </a:lnTo>
                  <a:lnTo>
                    <a:pt x="452" y="770"/>
                  </a:lnTo>
                  <a:lnTo>
                    <a:pt x="452" y="934"/>
                  </a:lnTo>
                  <a:lnTo>
                    <a:pt x="766" y="934"/>
                  </a:lnTo>
                  <a:lnTo>
                    <a:pt x="766" y="0"/>
                  </a:lnTo>
                  <a:lnTo>
                    <a:pt x="0" y="0"/>
                  </a:lnTo>
                </a:path>
              </a:pathLst>
            </a:custGeom>
            <a:gradFill rotWithShape="1">
              <a:gsLst>
                <a:gs pos="0">
                  <a:schemeClr val="folHlink"/>
                </a:gs>
                <a:gs pos="100000">
                  <a:schemeClr val="folHlink">
                    <a:gamma/>
                    <a:shade val="46275"/>
                    <a:invGamma/>
                  </a:schemeClr>
                </a:gs>
              </a:gsLst>
              <a:path path="rect">
                <a:fillToRect l="50000" t="50000" r="50000" b="50000"/>
              </a:path>
            </a:gradFill>
            <a:ln w="12700" cap="rnd">
              <a:solidFill>
                <a:srgbClr val="000000"/>
              </a:solidFill>
              <a:round/>
              <a:headEnd/>
              <a:tailEnd/>
            </a:ln>
          </p:spPr>
          <p:txBody>
            <a:bodyPr/>
            <a:lstStyle/>
            <a:p>
              <a:pPr>
                <a:defRPr/>
              </a:pPr>
              <a:endParaRPr lang="es-MX" sz="1800" b="0">
                <a:solidFill>
                  <a:srgbClr val="FF0000"/>
                </a:solidFill>
              </a:endParaRPr>
            </a:p>
          </p:txBody>
        </p:sp>
        <p:sp>
          <p:nvSpPr>
            <p:cNvPr id="34" name="Freeform 188"/>
            <p:cNvSpPr>
              <a:spLocks/>
            </p:cNvSpPr>
            <p:nvPr/>
          </p:nvSpPr>
          <p:spPr bwMode="auto">
            <a:xfrm>
              <a:off x="1871" y="2842"/>
              <a:ext cx="754" cy="919"/>
            </a:xfrm>
            <a:custGeom>
              <a:avLst/>
              <a:gdLst>
                <a:gd name="T0" fmla="*/ 0 w 805"/>
                <a:gd name="T1" fmla="*/ 0 h 981"/>
                <a:gd name="T2" fmla="*/ 1119749 w 805"/>
                <a:gd name="T3" fmla="*/ 0 h 981"/>
                <a:gd name="T4" fmla="*/ 1119749 w 805"/>
                <a:gd name="T5" fmla="*/ 1363922 h 981"/>
                <a:gd name="T6" fmla="*/ 1119749 w 805"/>
                <a:gd name="T7" fmla="*/ 1365315 h 981"/>
                <a:gd name="T8" fmla="*/ 0 w 805"/>
                <a:gd name="T9" fmla="*/ 1365315 h 981"/>
                <a:gd name="T10" fmla="*/ 0 w 805"/>
                <a:gd name="T11" fmla="*/ 1393 h 981"/>
                <a:gd name="T12" fmla="*/ 0 w 805"/>
                <a:gd name="T13" fmla="*/ 0 h 981"/>
                <a:gd name="T14" fmla="*/ 0 60000 65536"/>
                <a:gd name="T15" fmla="*/ 0 60000 65536"/>
                <a:gd name="T16" fmla="*/ 0 60000 65536"/>
                <a:gd name="T17" fmla="*/ 0 60000 65536"/>
                <a:gd name="T18" fmla="*/ 0 60000 65536"/>
                <a:gd name="T19" fmla="*/ 0 60000 65536"/>
                <a:gd name="T20" fmla="*/ 0 60000 65536"/>
                <a:gd name="T21" fmla="*/ 0 w 805"/>
                <a:gd name="T22" fmla="*/ 0 h 981"/>
                <a:gd name="T23" fmla="*/ 805 w 805"/>
                <a:gd name="T24" fmla="*/ 981 h 9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5" h="981">
                  <a:moveTo>
                    <a:pt x="0" y="0"/>
                  </a:moveTo>
                  <a:lnTo>
                    <a:pt x="804" y="0"/>
                  </a:lnTo>
                  <a:lnTo>
                    <a:pt x="804" y="979"/>
                  </a:lnTo>
                  <a:lnTo>
                    <a:pt x="804" y="980"/>
                  </a:lnTo>
                  <a:lnTo>
                    <a:pt x="0" y="980"/>
                  </a:lnTo>
                  <a:lnTo>
                    <a:pt x="0" y="1"/>
                  </a:lnTo>
                  <a:lnTo>
                    <a:pt x="0" y="0"/>
                  </a:lnTo>
                </a:path>
              </a:pathLst>
            </a:custGeom>
            <a:noFill/>
            <a:ln w="1270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MX">
                <a:solidFill>
                  <a:srgbClr val="FF0000"/>
                </a:solidFill>
              </a:endParaRPr>
            </a:p>
          </p:txBody>
        </p:sp>
        <p:sp>
          <p:nvSpPr>
            <p:cNvPr id="35" name="Freeform 189"/>
            <p:cNvSpPr>
              <a:spLocks/>
            </p:cNvSpPr>
            <p:nvPr/>
          </p:nvSpPr>
          <p:spPr bwMode="auto">
            <a:xfrm>
              <a:off x="1973" y="2962"/>
              <a:ext cx="239" cy="120"/>
            </a:xfrm>
            <a:custGeom>
              <a:avLst/>
              <a:gdLst>
                <a:gd name="T0" fmla="*/ 0 w 255"/>
                <a:gd name="T1" fmla="*/ 0 h 128"/>
                <a:gd name="T2" fmla="*/ 354212 w 255"/>
                <a:gd name="T3" fmla="*/ 0 h 128"/>
                <a:gd name="T4" fmla="*/ 354212 w 255"/>
                <a:gd name="T5" fmla="*/ 177199 h 128"/>
                <a:gd name="T6" fmla="*/ 0 w 255"/>
                <a:gd name="T7" fmla="*/ 177199 h 128"/>
                <a:gd name="T8" fmla="*/ 0 w 255"/>
                <a:gd name="T9" fmla="*/ 0 h 128"/>
                <a:gd name="T10" fmla="*/ 0 60000 65536"/>
                <a:gd name="T11" fmla="*/ 0 60000 65536"/>
                <a:gd name="T12" fmla="*/ 0 60000 65536"/>
                <a:gd name="T13" fmla="*/ 0 60000 65536"/>
                <a:gd name="T14" fmla="*/ 0 60000 65536"/>
                <a:gd name="T15" fmla="*/ 0 w 255"/>
                <a:gd name="T16" fmla="*/ 0 h 128"/>
                <a:gd name="T17" fmla="*/ 255 w 255"/>
                <a:gd name="T18" fmla="*/ 128 h 128"/>
              </a:gdLst>
              <a:ahLst/>
              <a:cxnLst>
                <a:cxn ang="T10">
                  <a:pos x="T0" y="T1"/>
                </a:cxn>
                <a:cxn ang="T11">
                  <a:pos x="T2" y="T3"/>
                </a:cxn>
                <a:cxn ang="T12">
                  <a:pos x="T4" y="T5"/>
                </a:cxn>
                <a:cxn ang="T13">
                  <a:pos x="T6" y="T7"/>
                </a:cxn>
                <a:cxn ang="T14">
                  <a:pos x="T8" y="T9"/>
                </a:cxn>
              </a:cxnLst>
              <a:rect l="T15" t="T16" r="T17" b="T18"/>
              <a:pathLst>
                <a:path w="255" h="128">
                  <a:moveTo>
                    <a:pt x="0" y="0"/>
                  </a:moveTo>
                  <a:lnTo>
                    <a:pt x="254" y="0"/>
                  </a:lnTo>
                  <a:lnTo>
                    <a:pt x="254" y="127"/>
                  </a:lnTo>
                  <a:lnTo>
                    <a:pt x="0" y="127"/>
                  </a:lnTo>
                  <a:lnTo>
                    <a:pt x="0" y="0"/>
                  </a:lnTo>
                </a:path>
              </a:pathLst>
            </a:custGeom>
            <a:solidFill>
              <a:schemeClr val="bg1"/>
            </a:solidFill>
            <a:ln w="12700" cap="rnd">
              <a:solidFill>
                <a:srgbClr val="000000"/>
              </a:solidFill>
              <a:round/>
              <a:headEnd/>
              <a:tailEnd/>
            </a:ln>
          </p:spPr>
          <p:txBody>
            <a:bodyPr/>
            <a:lstStyle/>
            <a:p>
              <a:endParaRPr lang="es-MX">
                <a:solidFill>
                  <a:srgbClr val="FF0000"/>
                </a:solidFill>
              </a:endParaRPr>
            </a:p>
          </p:txBody>
        </p:sp>
        <p:sp>
          <p:nvSpPr>
            <p:cNvPr id="36" name="Freeform 190"/>
            <p:cNvSpPr>
              <a:spLocks/>
            </p:cNvSpPr>
            <p:nvPr/>
          </p:nvSpPr>
          <p:spPr bwMode="auto">
            <a:xfrm>
              <a:off x="1973" y="3149"/>
              <a:ext cx="239" cy="121"/>
            </a:xfrm>
            <a:custGeom>
              <a:avLst/>
              <a:gdLst>
                <a:gd name="T0" fmla="*/ 0 w 255"/>
                <a:gd name="T1" fmla="*/ 0 h 130"/>
                <a:gd name="T2" fmla="*/ 354212 w 255"/>
                <a:gd name="T3" fmla="*/ 0 h 130"/>
                <a:gd name="T4" fmla="*/ 354212 w 255"/>
                <a:gd name="T5" fmla="*/ 177414 h 130"/>
                <a:gd name="T6" fmla="*/ 0 w 255"/>
                <a:gd name="T7" fmla="*/ 177414 h 130"/>
                <a:gd name="T8" fmla="*/ 0 w 255"/>
                <a:gd name="T9" fmla="*/ 0 h 130"/>
                <a:gd name="T10" fmla="*/ 0 60000 65536"/>
                <a:gd name="T11" fmla="*/ 0 60000 65536"/>
                <a:gd name="T12" fmla="*/ 0 60000 65536"/>
                <a:gd name="T13" fmla="*/ 0 60000 65536"/>
                <a:gd name="T14" fmla="*/ 0 60000 65536"/>
                <a:gd name="T15" fmla="*/ 0 w 255"/>
                <a:gd name="T16" fmla="*/ 0 h 130"/>
                <a:gd name="T17" fmla="*/ 255 w 255"/>
                <a:gd name="T18" fmla="*/ 130 h 130"/>
              </a:gdLst>
              <a:ahLst/>
              <a:cxnLst>
                <a:cxn ang="T10">
                  <a:pos x="T0" y="T1"/>
                </a:cxn>
                <a:cxn ang="T11">
                  <a:pos x="T2" y="T3"/>
                </a:cxn>
                <a:cxn ang="T12">
                  <a:pos x="T4" y="T5"/>
                </a:cxn>
                <a:cxn ang="T13">
                  <a:pos x="T6" y="T7"/>
                </a:cxn>
                <a:cxn ang="T14">
                  <a:pos x="T8" y="T9"/>
                </a:cxn>
              </a:cxnLst>
              <a:rect l="T15" t="T16" r="T17" b="T18"/>
              <a:pathLst>
                <a:path w="255" h="130">
                  <a:moveTo>
                    <a:pt x="0" y="0"/>
                  </a:moveTo>
                  <a:lnTo>
                    <a:pt x="254" y="0"/>
                  </a:lnTo>
                  <a:lnTo>
                    <a:pt x="254" y="129"/>
                  </a:lnTo>
                  <a:lnTo>
                    <a:pt x="0" y="129"/>
                  </a:lnTo>
                  <a:lnTo>
                    <a:pt x="0" y="0"/>
                  </a:lnTo>
                </a:path>
              </a:pathLst>
            </a:custGeom>
            <a:solidFill>
              <a:schemeClr val="bg1"/>
            </a:solidFill>
            <a:ln w="12700" cap="rnd">
              <a:solidFill>
                <a:srgbClr val="000000"/>
              </a:solidFill>
              <a:round/>
              <a:headEnd/>
              <a:tailEnd/>
            </a:ln>
          </p:spPr>
          <p:txBody>
            <a:bodyPr/>
            <a:lstStyle/>
            <a:p>
              <a:endParaRPr lang="es-MX">
                <a:solidFill>
                  <a:srgbClr val="FF0000"/>
                </a:solidFill>
              </a:endParaRPr>
            </a:p>
          </p:txBody>
        </p:sp>
        <p:sp>
          <p:nvSpPr>
            <p:cNvPr id="37" name="Freeform 191"/>
            <p:cNvSpPr>
              <a:spLocks/>
            </p:cNvSpPr>
            <p:nvPr/>
          </p:nvSpPr>
          <p:spPr bwMode="auto">
            <a:xfrm>
              <a:off x="2283" y="2962"/>
              <a:ext cx="240" cy="120"/>
            </a:xfrm>
            <a:custGeom>
              <a:avLst/>
              <a:gdLst>
                <a:gd name="T0" fmla="*/ 0 w 256"/>
                <a:gd name="T1" fmla="*/ 0 h 128"/>
                <a:gd name="T2" fmla="*/ 355793 w 256"/>
                <a:gd name="T3" fmla="*/ 0 h 128"/>
                <a:gd name="T4" fmla="*/ 355793 w 256"/>
                <a:gd name="T5" fmla="*/ 177199 h 128"/>
                <a:gd name="T6" fmla="*/ 0 w 256"/>
                <a:gd name="T7" fmla="*/ 177199 h 128"/>
                <a:gd name="T8" fmla="*/ 0 w 256"/>
                <a:gd name="T9" fmla="*/ 0 h 128"/>
                <a:gd name="T10" fmla="*/ 0 60000 65536"/>
                <a:gd name="T11" fmla="*/ 0 60000 65536"/>
                <a:gd name="T12" fmla="*/ 0 60000 65536"/>
                <a:gd name="T13" fmla="*/ 0 60000 65536"/>
                <a:gd name="T14" fmla="*/ 0 60000 65536"/>
                <a:gd name="T15" fmla="*/ 0 w 256"/>
                <a:gd name="T16" fmla="*/ 0 h 128"/>
                <a:gd name="T17" fmla="*/ 256 w 256"/>
                <a:gd name="T18" fmla="*/ 128 h 128"/>
              </a:gdLst>
              <a:ahLst/>
              <a:cxnLst>
                <a:cxn ang="T10">
                  <a:pos x="T0" y="T1"/>
                </a:cxn>
                <a:cxn ang="T11">
                  <a:pos x="T2" y="T3"/>
                </a:cxn>
                <a:cxn ang="T12">
                  <a:pos x="T4" y="T5"/>
                </a:cxn>
                <a:cxn ang="T13">
                  <a:pos x="T6" y="T7"/>
                </a:cxn>
                <a:cxn ang="T14">
                  <a:pos x="T8" y="T9"/>
                </a:cxn>
              </a:cxnLst>
              <a:rect l="T15" t="T16" r="T17" b="T18"/>
              <a:pathLst>
                <a:path w="256" h="128">
                  <a:moveTo>
                    <a:pt x="0" y="0"/>
                  </a:moveTo>
                  <a:lnTo>
                    <a:pt x="255" y="0"/>
                  </a:lnTo>
                  <a:lnTo>
                    <a:pt x="255" y="127"/>
                  </a:lnTo>
                  <a:lnTo>
                    <a:pt x="0" y="127"/>
                  </a:lnTo>
                  <a:lnTo>
                    <a:pt x="0" y="0"/>
                  </a:lnTo>
                </a:path>
              </a:pathLst>
            </a:custGeom>
            <a:solidFill>
              <a:schemeClr val="bg1"/>
            </a:solidFill>
            <a:ln w="12700" cap="rnd">
              <a:solidFill>
                <a:srgbClr val="000000"/>
              </a:solidFill>
              <a:round/>
              <a:headEnd/>
              <a:tailEnd/>
            </a:ln>
          </p:spPr>
          <p:txBody>
            <a:bodyPr/>
            <a:lstStyle/>
            <a:p>
              <a:endParaRPr lang="es-MX">
                <a:solidFill>
                  <a:srgbClr val="FF0000"/>
                </a:solidFill>
              </a:endParaRPr>
            </a:p>
          </p:txBody>
        </p:sp>
        <p:sp>
          <p:nvSpPr>
            <p:cNvPr id="38" name="Freeform 192"/>
            <p:cNvSpPr>
              <a:spLocks/>
            </p:cNvSpPr>
            <p:nvPr/>
          </p:nvSpPr>
          <p:spPr bwMode="auto">
            <a:xfrm>
              <a:off x="2283" y="3149"/>
              <a:ext cx="240" cy="120"/>
            </a:xfrm>
            <a:custGeom>
              <a:avLst/>
              <a:gdLst>
                <a:gd name="T0" fmla="*/ 0 w 256"/>
                <a:gd name="T1" fmla="*/ 0 h 128"/>
                <a:gd name="T2" fmla="*/ 355793 w 256"/>
                <a:gd name="T3" fmla="*/ 0 h 128"/>
                <a:gd name="T4" fmla="*/ 355793 w 256"/>
                <a:gd name="T5" fmla="*/ 177199 h 128"/>
                <a:gd name="T6" fmla="*/ 0 w 256"/>
                <a:gd name="T7" fmla="*/ 177199 h 128"/>
                <a:gd name="T8" fmla="*/ 0 w 256"/>
                <a:gd name="T9" fmla="*/ 0 h 128"/>
                <a:gd name="T10" fmla="*/ 0 60000 65536"/>
                <a:gd name="T11" fmla="*/ 0 60000 65536"/>
                <a:gd name="T12" fmla="*/ 0 60000 65536"/>
                <a:gd name="T13" fmla="*/ 0 60000 65536"/>
                <a:gd name="T14" fmla="*/ 0 60000 65536"/>
                <a:gd name="T15" fmla="*/ 0 w 256"/>
                <a:gd name="T16" fmla="*/ 0 h 128"/>
                <a:gd name="T17" fmla="*/ 256 w 256"/>
                <a:gd name="T18" fmla="*/ 128 h 128"/>
              </a:gdLst>
              <a:ahLst/>
              <a:cxnLst>
                <a:cxn ang="T10">
                  <a:pos x="T0" y="T1"/>
                </a:cxn>
                <a:cxn ang="T11">
                  <a:pos x="T2" y="T3"/>
                </a:cxn>
                <a:cxn ang="T12">
                  <a:pos x="T4" y="T5"/>
                </a:cxn>
                <a:cxn ang="T13">
                  <a:pos x="T6" y="T7"/>
                </a:cxn>
                <a:cxn ang="T14">
                  <a:pos x="T8" y="T9"/>
                </a:cxn>
              </a:cxnLst>
              <a:rect l="T15" t="T16" r="T17" b="T18"/>
              <a:pathLst>
                <a:path w="256" h="128">
                  <a:moveTo>
                    <a:pt x="0" y="0"/>
                  </a:moveTo>
                  <a:lnTo>
                    <a:pt x="255" y="0"/>
                  </a:lnTo>
                  <a:lnTo>
                    <a:pt x="255" y="127"/>
                  </a:lnTo>
                  <a:lnTo>
                    <a:pt x="0" y="127"/>
                  </a:lnTo>
                  <a:lnTo>
                    <a:pt x="0" y="0"/>
                  </a:lnTo>
                </a:path>
              </a:pathLst>
            </a:custGeom>
            <a:solidFill>
              <a:schemeClr val="bg1"/>
            </a:solidFill>
            <a:ln w="12700" cap="rnd">
              <a:solidFill>
                <a:srgbClr val="000000"/>
              </a:solidFill>
              <a:round/>
              <a:headEnd/>
              <a:tailEnd/>
            </a:ln>
          </p:spPr>
          <p:txBody>
            <a:bodyPr/>
            <a:lstStyle/>
            <a:p>
              <a:endParaRPr lang="es-MX">
                <a:solidFill>
                  <a:srgbClr val="FF0000"/>
                </a:solidFill>
              </a:endParaRPr>
            </a:p>
          </p:txBody>
        </p:sp>
        <p:sp>
          <p:nvSpPr>
            <p:cNvPr id="39" name="Freeform 193"/>
            <p:cNvSpPr>
              <a:spLocks/>
            </p:cNvSpPr>
            <p:nvPr/>
          </p:nvSpPr>
          <p:spPr bwMode="auto">
            <a:xfrm>
              <a:off x="1973" y="3327"/>
              <a:ext cx="550" cy="126"/>
            </a:xfrm>
            <a:custGeom>
              <a:avLst/>
              <a:gdLst>
                <a:gd name="T0" fmla="*/ 0 w 587"/>
                <a:gd name="T1" fmla="*/ 0 h 135"/>
                <a:gd name="T2" fmla="*/ 816697 w 587"/>
                <a:gd name="T3" fmla="*/ 0 h 135"/>
                <a:gd name="T4" fmla="*/ 816697 w 587"/>
                <a:gd name="T5" fmla="*/ 185307 h 135"/>
                <a:gd name="T6" fmla="*/ 0 w 587"/>
                <a:gd name="T7" fmla="*/ 185307 h 135"/>
                <a:gd name="T8" fmla="*/ 0 w 587"/>
                <a:gd name="T9" fmla="*/ 0 h 135"/>
                <a:gd name="T10" fmla="*/ 0 60000 65536"/>
                <a:gd name="T11" fmla="*/ 0 60000 65536"/>
                <a:gd name="T12" fmla="*/ 0 60000 65536"/>
                <a:gd name="T13" fmla="*/ 0 60000 65536"/>
                <a:gd name="T14" fmla="*/ 0 60000 65536"/>
                <a:gd name="T15" fmla="*/ 0 w 587"/>
                <a:gd name="T16" fmla="*/ 0 h 135"/>
                <a:gd name="T17" fmla="*/ 587 w 587"/>
                <a:gd name="T18" fmla="*/ 135 h 135"/>
              </a:gdLst>
              <a:ahLst/>
              <a:cxnLst>
                <a:cxn ang="T10">
                  <a:pos x="T0" y="T1"/>
                </a:cxn>
                <a:cxn ang="T11">
                  <a:pos x="T2" y="T3"/>
                </a:cxn>
                <a:cxn ang="T12">
                  <a:pos x="T4" y="T5"/>
                </a:cxn>
                <a:cxn ang="T13">
                  <a:pos x="T6" y="T7"/>
                </a:cxn>
                <a:cxn ang="T14">
                  <a:pos x="T8" y="T9"/>
                </a:cxn>
              </a:cxnLst>
              <a:rect l="T15" t="T16" r="T17" b="T18"/>
              <a:pathLst>
                <a:path w="587" h="135">
                  <a:moveTo>
                    <a:pt x="0" y="0"/>
                  </a:moveTo>
                  <a:lnTo>
                    <a:pt x="586" y="0"/>
                  </a:lnTo>
                  <a:lnTo>
                    <a:pt x="586" y="134"/>
                  </a:lnTo>
                  <a:lnTo>
                    <a:pt x="0" y="134"/>
                  </a:lnTo>
                  <a:lnTo>
                    <a:pt x="0" y="0"/>
                  </a:lnTo>
                </a:path>
              </a:pathLst>
            </a:custGeom>
            <a:solidFill>
              <a:schemeClr val="bg1"/>
            </a:solidFill>
            <a:ln w="12700" cap="rnd">
              <a:solidFill>
                <a:srgbClr val="000000"/>
              </a:solidFill>
              <a:round/>
              <a:headEnd/>
              <a:tailEnd/>
            </a:ln>
          </p:spPr>
          <p:txBody>
            <a:bodyPr/>
            <a:lstStyle/>
            <a:p>
              <a:endParaRPr lang="es-MX">
                <a:solidFill>
                  <a:srgbClr val="FF0000"/>
                </a:solidFill>
              </a:endParaRPr>
            </a:p>
          </p:txBody>
        </p:sp>
        <p:sp>
          <p:nvSpPr>
            <p:cNvPr id="40" name="Text Box 194"/>
            <p:cNvSpPr txBox="1">
              <a:spLocks noChangeArrowheads="1"/>
            </p:cNvSpPr>
            <p:nvPr/>
          </p:nvSpPr>
          <p:spPr bwMode="auto">
            <a:xfrm>
              <a:off x="526" y="2456"/>
              <a:ext cx="2207" cy="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a:solidFill>
                    <a:srgbClr val="FF0000"/>
                  </a:solidFill>
                  <a:latin typeface="+mn-lt"/>
                </a:rPr>
                <a:t>OBTENCIÓN DE COMUNICACIÓN</a:t>
              </a:r>
            </a:p>
            <a:p>
              <a:r>
                <a:rPr lang="es-ES_tradnl" sz="1200">
                  <a:solidFill>
                    <a:srgbClr val="FF0000"/>
                  </a:solidFill>
                  <a:latin typeface="+mn-lt"/>
                </a:rPr>
                <a:t>ESCRITA DE UN TERCERO INDEPENDIENTE</a:t>
              </a:r>
            </a:p>
          </p:txBody>
        </p:sp>
        <p:pic>
          <p:nvPicPr>
            <p:cNvPr id="41" name="Picture 200" descr="10196456"/>
            <p:cNvPicPr>
              <a:picLocks noChangeAspect="1" noChangeArrowheads="1"/>
            </p:cNvPicPr>
            <p:nvPr/>
          </p:nvPicPr>
          <p:blipFill>
            <a:blip r:embed="rId9" cstate="print">
              <a:extLst>
                <a:ext uri="{28A0092B-C50C-407E-A947-70E740481C1C}">
                  <a14:useLocalDpi xmlns:a14="http://schemas.microsoft.com/office/drawing/2010/main" val="0"/>
                </a:ext>
              </a:extLst>
            </a:blip>
            <a:srcRect b="11938"/>
            <a:stretch>
              <a:fillRect/>
            </a:stretch>
          </p:blipFill>
          <p:spPr bwMode="auto">
            <a:xfrm>
              <a:off x="3833" y="1162"/>
              <a:ext cx="1136" cy="1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2975776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a:t>
            </a:fld>
            <a:endParaRPr lang="en-US"/>
          </a:p>
        </p:txBody>
      </p:sp>
      <p:sp>
        <p:nvSpPr>
          <p:cNvPr id="4102" name="Rectangle 6"/>
          <p:cNvSpPr>
            <a:spLocks noGrp="1" noChangeArrowheads="1"/>
          </p:cNvSpPr>
          <p:nvPr>
            <p:ph type="ctrTitle"/>
          </p:nvPr>
        </p:nvSpPr>
        <p:spPr>
          <a:xfrm>
            <a:off x="533400" y="260648"/>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9" name="Marcador de contenido 6"/>
          <p:cNvSpPr txBox="1">
            <a:spLocks/>
          </p:cNvSpPr>
          <p:nvPr/>
        </p:nvSpPr>
        <p:spPr bwMode="auto">
          <a:xfrm>
            <a:off x="533400" y="1152030"/>
            <a:ext cx="8272211" cy="529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algn="just">
              <a:spcBef>
                <a:spcPts val="600"/>
              </a:spcBef>
              <a:spcAft>
                <a:spcPts val="600"/>
              </a:spcAft>
            </a:pPr>
            <a:r>
              <a:rPr lang="es-MX" sz="1800" b="1" kern="0" dirty="0">
                <a:solidFill>
                  <a:srgbClr val="C00000"/>
                </a:solidFill>
              </a:rPr>
              <a:t>Desarrollo y Contribución del Marco Normativo del SNF</a:t>
            </a:r>
          </a:p>
          <a:p>
            <a:pPr algn="just">
              <a:spcBef>
                <a:spcPts val="600"/>
              </a:spcBef>
              <a:spcAft>
                <a:spcPts val="600"/>
              </a:spcAft>
            </a:pPr>
            <a:r>
              <a:rPr lang="es-MX" sz="1800" kern="0" dirty="0"/>
              <a:t>Durante la Tercera Reunión Plenaria del SNF del 23 de octubre de 2012, se acordó la adopción y adecuación de las normas en los niveles 1 y 2 del </a:t>
            </a:r>
            <a:r>
              <a:rPr lang="es-MX" sz="1800" b="1" kern="0" dirty="0"/>
              <a:t>Marco Normativo de la INTOSAI.</a:t>
            </a:r>
            <a:endParaRPr lang="es-MX" sz="1800" kern="0" dirty="0"/>
          </a:p>
          <a:p>
            <a:pPr algn="just">
              <a:spcBef>
                <a:spcPts val="600"/>
              </a:spcBef>
              <a:spcAft>
                <a:spcPts val="600"/>
              </a:spcAft>
            </a:pPr>
            <a:r>
              <a:rPr lang="es-MX" sz="1800" kern="0" dirty="0"/>
              <a:t>Adicional, </a:t>
            </a:r>
            <a:r>
              <a:rPr lang="es-MX" sz="1800" b="1" kern="0" dirty="0"/>
              <a:t>se adopta el nivel 3 </a:t>
            </a:r>
            <a:r>
              <a:rPr lang="es-MX" sz="1800" kern="0" dirty="0"/>
              <a:t>que da estructura a la </a:t>
            </a:r>
            <a:r>
              <a:rPr lang="es-MX" sz="1800" b="1" kern="0" dirty="0"/>
              <a:t>metodología para la auditoría</a:t>
            </a:r>
            <a:r>
              <a:rPr lang="es-MX" sz="1800" kern="0" dirty="0"/>
              <a:t>, así como los </a:t>
            </a:r>
            <a:r>
              <a:rPr lang="es-MX" sz="1800" b="1" kern="0" dirty="0"/>
              <a:t>tipos de auditoría </a:t>
            </a:r>
            <a:r>
              <a:rPr lang="es-MX" sz="1800" kern="0" dirty="0"/>
              <a:t>que deben realizarse de manera normativa en el sector público.</a:t>
            </a:r>
          </a:p>
          <a:p>
            <a:pPr algn="just">
              <a:spcBef>
                <a:spcPts val="600"/>
              </a:spcBef>
              <a:spcAft>
                <a:spcPts val="600"/>
              </a:spcAft>
            </a:pPr>
            <a:endParaRPr lang="es-MX" sz="1800" kern="0" dirty="0"/>
          </a:p>
          <a:p>
            <a:pPr algn="just">
              <a:spcBef>
                <a:spcPts val="600"/>
              </a:spcBef>
              <a:spcAft>
                <a:spcPts val="600"/>
              </a:spcAft>
            </a:pPr>
            <a:r>
              <a:rPr lang="es-MX" sz="1800" kern="0" dirty="0"/>
              <a:t>La Secretaría de la Función Pública, la Auditoría Superior de la Federación, los órganos estatales de control y los órganos de fiscalización superior de las entidades federativas, orientaron esfuerzos para la creación, desarrollo y consolidación de un Sistema Nacional de Fiscalización que logre, entre otros objetivos, </a:t>
            </a:r>
            <a:r>
              <a:rPr lang="es-MX" sz="1800" u="sng" kern="0" dirty="0"/>
              <a:t>el fortalecimiento y la modernización de las normas, mecanismos y procedimientos en la materia de auditoría gubernamental</a:t>
            </a:r>
            <a:r>
              <a:rPr lang="es-MX" sz="1800" kern="0" dirty="0"/>
              <a:t>,</a:t>
            </a:r>
          </a:p>
        </p:txBody>
      </p:sp>
    </p:spTree>
    <p:extLst>
      <p:ext uri="{BB962C8B-B14F-4D97-AF65-F5344CB8AC3E}">
        <p14:creationId xmlns:p14="http://schemas.microsoft.com/office/powerpoint/2010/main" val="321219145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30</a:t>
            </a:fld>
            <a:endParaRPr lang="en-US"/>
          </a:p>
        </p:txBody>
      </p:sp>
      <p:sp>
        <p:nvSpPr>
          <p:cNvPr id="4102" name="Rectangle 6"/>
          <p:cNvSpPr>
            <a:spLocks noGrp="1" noChangeArrowheads="1"/>
          </p:cNvSpPr>
          <p:nvPr>
            <p:ph type="ctrTitle"/>
          </p:nvPr>
        </p:nvSpPr>
        <p:spPr>
          <a:xfrm>
            <a:off x="571451" y="77014"/>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pic>
        <p:nvPicPr>
          <p:cNvPr id="4" name="Picture 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87815">
            <a:off x="1955751" y="5582592"/>
            <a:ext cx="1223962"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63"/>
          <p:cNvGrpSpPr>
            <a:grpSpLocks/>
          </p:cNvGrpSpPr>
          <p:nvPr/>
        </p:nvGrpSpPr>
        <p:grpSpPr bwMode="auto">
          <a:xfrm>
            <a:off x="877838" y="1558280"/>
            <a:ext cx="3614738" cy="2446337"/>
            <a:chOff x="720" y="635"/>
            <a:chExt cx="2277" cy="1541"/>
          </a:xfrm>
        </p:grpSpPr>
        <p:pic>
          <p:nvPicPr>
            <p:cNvPr id="7" name="Picture 1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 y="1071"/>
              <a:ext cx="522" cy="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720" y="635"/>
              <a:ext cx="2277" cy="154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s-ES_tradnl" sz="1200">
                <a:solidFill>
                  <a:srgbClr val="FF0000"/>
                </a:solidFill>
              </a:endParaRPr>
            </a:p>
          </p:txBody>
        </p:sp>
        <p:sp>
          <p:nvSpPr>
            <p:cNvPr id="9" name="Rectangle 4"/>
            <p:cNvSpPr>
              <a:spLocks noChangeArrowheads="1"/>
            </p:cNvSpPr>
            <p:nvPr/>
          </p:nvSpPr>
          <p:spPr bwMode="auto">
            <a:xfrm>
              <a:off x="738" y="646"/>
              <a:ext cx="14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solidFill>
                    <a:srgbClr val="FF0000"/>
                  </a:solidFill>
                </a:rPr>
                <a:t>ESTUDIO GENERAL</a:t>
              </a:r>
            </a:p>
          </p:txBody>
        </p:sp>
        <p:pic>
          <p:nvPicPr>
            <p:cNvPr id="10" name="Picture 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 y="1352"/>
              <a:ext cx="1083" cy="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1" name="Line 7"/>
            <p:cNvSpPr>
              <a:spLocks noChangeShapeType="1"/>
            </p:cNvSpPr>
            <p:nvPr/>
          </p:nvSpPr>
          <p:spPr bwMode="auto">
            <a:xfrm flipH="1">
              <a:off x="872" y="1113"/>
              <a:ext cx="1683" cy="496"/>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s-MX">
                <a:solidFill>
                  <a:srgbClr val="FF0000"/>
                </a:solidFill>
              </a:endParaRPr>
            </a:p>
          </p:txBody>
        </p:sp>
        <p:sp>
          <p:nvSpPr>
            <p:cNvPr id="12" name="Line 8"/>
            <p:cNvSpPr>
              <a:spLocks noChangeShapeType="1"/>
            </p:cNvSpPr>
            <p:nvPr/>
          </p:nvSpPr>
          <p:spPr bwMode="auto">
            <a:xfrm flipH="1">
              <a:off x="1842" y="1113"/>
              <a:ext cx="718" cy="672"/>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s-MX">
                <a:solidFill>
                  <a:srgbClr val="FF0000"/>
                </a:solidFill>
              </a:endParaRPr>
            </a:p>
          </p:txBody>
        </p:sp>
        <p:sp>
          <p:nvSpPr>
            <p:cNvPr id="13" name="Text Box 9"/>
            <p:cNvSpPr txBox="1">
              <a:spLocks noChangeArrowheads="1"/>
            </p:cNvSpPr>
            <p:nvPr/>
          </p:nvSpPr>
          <p:spPr bwMode="auto">
            <a:xfrm>
              <a:off x="750" y="820"/>
              <a:ext cx="1547"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dirty="0">
                  <a:solidFill>
                    <a:srgbClr val="FF0000"/>
                  </a:solidFill>
                  <a:latin typeface="+mn-lt"/>
                </a:rPr>
                <a:t>APRECIACIÓN GLOBAL DE LA</a:t>
              </a:r>
            </a:p>
            <a:p>
              <a:r>
                <a:rPr lang="es-ES_tradnl" sz="1200" dirty="0">
                  <a:solidFill>
                    <a:srgbClr val="FF0000"/>
                  </a:solidFill>
                  <a:latin typeface="+mn-lt"/>
                </a:rPr>
                <a:t>ORGANIZACIÓN</a:t>
              </a:r>
            </a:p>
          </p:txBody>
        </p:sp>
      </p:grpSp>
      <p:grpSp>
        <p:nvGrpSpPr>
          <p:cNvPr id="14" name="Group 172"/>
          <p:cNvGrpSpPr>
            <a:grpSpLocks/>
          </p:cNvGrpSpPr>
          <p:nvPr/>
        </p:nvGrpSpPr>
        <p:grpSpPr bwMode="auto">
          <a:xfrm>
            <a:off x="876251" y="4149080"/>
            <a:ext cx="2397125" cy="2447925"/>
            <a:chOff x="567" y="2119"/>
            <a:chExt cx="1510" cy="1542"/>
          </a:xfrm>
        </p:grpSpPr>
        <p:sp>
          <p:nvSpPr>
            <p:cNvPr id="15" name="Rectangle 50"/>
            <p:cNvSpPr>
              <a:spLocks noChangeArrowheads="1"/>
            </p:cNvSpPr>
            <p:nvPr/>
          </p:nvSpPr>
          <p:spPr bwMode="auto">
            <a:xfrm>
              <a:off x="579" y="2119"/>
              <a:ext cx="1498" cy="154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s-MX" sz="1800" b="0">
                <a:solidFill>
                  <a:srgbClr val="FF0000"/>
                </a:solidFill>
              </a:endParaRPr>
            </a:p>
          </p:txBody>
        </p:sp>
        <p:sp>
          <p:nvSpPr>
            <p:cNvPr id="16" name="Rectangle 51"/>
            <p:cNvSpPr>
              <a:spLocks noChangeArrowheads="1"/>
            </p:cNvSpPr>
            <p:nvPr/>
          </p:nvSpPr>
          <p:spPr bwMode="auto">
            <a:xfrm>
              <a:off x="567" y="2158"/>
              <a:ext cx="124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solidFill>
                    <a:srgbClr val="FF0000"/>
                  </a:solidFill>
                </a:rPr>
                <a:t>CERTIFICACIÓN</a:t>
              </a:r>
            </a:p>
          </p:txBody>
        </p:sp>
        <p:sp>
          <p:nvSpPr>
            <p:cNvPr id="17" name="Oval 54" descr="20%"/>
            <p:cNvSpPr>
              <a:spLocks noChangeArrowheads="1"/>
            </p:cNvSpPr>
            <p:nvPr/>
          </p:nvSpPr>
          <p:spPr bwMode="auto">
            <a:xfrm rot="1080000">
              <a:off x="1642" y="3149"/>
              <a:ext cx="103" cy="103"/>
            </a:xfrm>
            <a:prstGeom prst="ellipse">
              <a:avLst/>
            </a:prstGeom>
            <a:noFill/>
            <a:ln w="12700">
              <a:solidFill>
                <a:srgbClr val="A2C1FE"/>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s-MX" sz="1800" b="0">
                <a:solidFill>
                  <a:srgbClr val="FF0000"/>
                </a:solidFill>
              </a:endParaRPr>
            </a:p>
          </p:txBody>
        </p:sp>
        <p:sp>
          <p:nvSpPr>
            <p:cNvPr id="18" name="Rectangle 55" descr="Confeti grande"/>
            <p:cNvSpPr>
              <a:spLocks noChangeArrowheads="1"/>
            </p:cNvSpPr>
            <p:nvPr/>
          </p:nvSpPr>
          <p:spPr bwMode="auto">
            <a:xfrm rot="-1320000">
              <a:off x="1431" y="3297"/>
              <a:ext cx="161" cy="6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s-MX" sz="1800" b="0">
                <a:solidFill>
                  <a:srgbClr val="FF0000"/>
                </a:solidFill>
              </a:endParaRPr>
            </a:p>
          </p:txBody>
        </p:sp>
        <p:sp>
          <p:nvSpPr>
            <p:cNvPr id="19" name="Text Box 56"/>
            <p:cNvSpPr txBox="1">
              <a:spLocks noChangeArrowheads="1"/>
            </p:cNvSpPr>
            <p:nvPr/>
          </p:nvSpPr>
          <p:spPr bwMode="auto">
            <a:xfrm>
              <a:off x="630" y="2343"/>
              <a:ext cx="1183"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a:solidFill>
                    <a:srgbClr val="FF0000"/>
                  </a:solidFill>
                  <a:latin typeface="+mn-lt"/>
                </a:rPr>
                <a:t>OBTENCIÓN DE UN</a:t>
              </a:r>
            </a:p>
            <a:p>
              <a:r>
                <a:rPr lang="es-ES_tradnl" sz="1200">
                  <a:solidFill>
                    <a:srgbClr val="FF0000"/>
                  </a:solidFill>
                  <a:latin typeface="+mn-lt"/>
                </a:rPr>
                <a:t>DOCUMENTO QUE</a:t>
              </a:r>
            </a:p>
            <a:p>
              <a:r>
                <a:rPr lang="es-ES_tradnl" sz="1200">
                  <a:solidFill>
                    <a:srgbClr val="FF0000"/>
                  </a:solidFill>
                  <a:latin typeface="+mn-lt"/>
                </a:rPr>
                <a:t>ASEGURE LA VERDAD</a:t>
              </a:r>
            </a:p>
            <a:p>
              <a:r>
                <a:rPr lang="es-ES_tradnl" sz="1200">
                  <a:solidFill>
                    <a:srgbClr val="FF0000"/>
                  </a:solidFill>
                  <a:latin typeface="+mn-lt"/>
                </a:rPr>
                <a:t>DE UN</a:t>
              </a:r>
            </a:p>
            <a:p>
              <a:r>
                <a:rPr lang="es-ES_tradnl" sz="1200">
                  <a:solidFill>
                    <a:srgbClr val="FF0000"/>
                  </a:solidFill>
                  <a:latin typeface="+mn-lt"/>
                </a:rPr>
                <a:t>HECHO,</a:t>
              </a:r>
            </a:p>
            <a:p>
              <a:r>
                <a:rPr lang="es-ES_tradnl" sz="1200">
                  <a:solidFill>
                    <a:srgbClr val="FF0000"/>
                  </a:solidFill>
                  <a:latin typeface="+mn-lt"/>
                </a:rPr>
                <a:t>LEGALIZADO</a:t>
              </a:r>
            </a:p>
            <a:p>
              <a:r>
                <a:rPr lang="es-ES_tradnl" sz="1200">
                  <a:solidFill>
                    <a:srgbClr val="FF0000"/>
                  </a:solidFill>
                  <a:latin typeface="+mn-lt"/>
                </a:rPr>
                <a:t>CON FIRMA</a:t>
              </a:r>
            </a:p>
            <a:p>
              <a:r>
                <a:rPr lang="es-ES_tradnl" sz="1200">
                  <a:solidFill>
                    <a:srgbClr val="FF0000"/>
                  </a:solidFill>
                  <a:latin typeface="+mn-lt"/>
                </a:rPr>
                <a:t>DE UNA</a:t>
              </a:r>
            </a:p>
            <a:p>
              <a:r>
                <a:rPr lang="es-ES_tradnl" sz="1200">
                  <a:solidFill>
                    <a:srgbClr val="FF0000"/>
                  </a:solidFill>
                  <a:latin typeface="+mn-lt"/>
                </a:rPr>
                <a:t>AUTORIDAD</a:t>
              </a:r>
            </a:p>
          </p:txBody>
        </p:sp>
      </p:grpSp>
      <p:grpSp>
        <p:nvGrpSpPr>
          <p:cNvPr id="20" name="Group 165"/>
          <p:cNvGrpSpPr>
            <a:grpSpLocks/>
          </p:cNvGrpSpPr>
          <p:nvPr/>
        </p:nvGrpSpPr>
        <p:grpSpPr bwMode="auto">
          <a:xfrm>
            <a:off x="4856113" y="1550342"/>
            <a:ext cx="3632200" cy="2446338"/>
            <a:chOff x="3226" y="630"/>
            <a:chExt cx="2288" cy="1541"/>
          </a:xfrm>
        </p:grpSpPr>
        <p:sp>
          <p:nvSpPr>
            <p:cNvPr id="21" name="Rectangle 11"/>
            <p:cNvSpPr>
              <a:spLocks noChangeArrowheads="1"/>
            </p:cNvSpPr>
            <p:nvPr/>
          </p:nvSpPr>
          <p:spPr bwMode="auto">
            <a:xfrm>
              <a:off x="3237" y="630"/>
              <a:ext cx="2277" cy="1541"/>
            </a:xfrm>
            <a:prstGeom prst="rect">
              <a:avLst/>
            </a:prstGeom>
            <a:solidFill>
              <a:schemeClr val="bg1"/>
            </a:solidFill>
            <a:ln w="12700">
              <a:solidFill>
                <a:schemeClr val="tx1"/>
              </a:solidFill>
              <a:miter lim="800000"/>
              <a:headEnd/>
              <a:tailEnd/>
            </a:ln>
          </p:spPr>
          <p:txBody>
            <a:bodyPr wrap="none" anchor="ctr"/>
            <a:lstStyle/>
            <a:p>
              <a:endParaRPr lang="es-MX" sz="1800" b="0"/>
            </a:p>
          </p:txBody>
        </p:sp>
        <p:sp>
          <p:nvSpPr>
            <p:cNvPr id="22" name="Rectangle 12"/>
            <p:cNvSpPr>
              <a:spLocks noChangeArrowheads="1"/>
            </p:cNvSpPr>
            <p:nvPr/>
          </p:nvSpPr>
          <p:spPr bwMode="auto">
            <a:xfrm>
              <a:off x="3226" y="655"/>
              <a:ext cx="64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t>ANÁLISIS</a:t>
              </a:r>
            </a:p>
          </p:txBody>
        </p:sp>
        <p:sp>
          <p:nvSpPr>
            <p:cNvPr id="23" name="Freeform 13"/>
            <p:cNvSpPr>
              <a:spLocks/>
            </p:cNvSpPr>
            <p:nvPr/>
          </p:nvSpPr>
          <p:spPr bwMode="auto">
            <a:xfrm>
              <a:off x="3271" y="1332"/>
              <a:ext cx="892" cy="752"/>
            </a:xfrm>
            <a:custGeom>
              <a:avLst/>
              <a:gdLst>
                <a:gd name="T0" fmla="*/ 418 w 971"/>
                <a:gd name="T1" fmla="*/ 0 h 818"/>
                <a:gd name="T2" fmla="*/ 418 w 971"/>
                <a:gd name="T3" fmla="*/ 305 h 818"/>
                <a:gd name="T4" fmla="*/ 491 w 971"/>
                <a:gd name="T5" fmla="*/ 305 h 818"/>
                <a:gd name="T6" fmla="*/ 491 w 971"/>
                <a:gd name="T7" fmla="*/ 147 h 818"/>
                <a:gd name="T8" fmla="*/ 671 w 971"/>
                <a:gd name="T9" fmla="*/ 147 h 818"/>
                <a:gd name="T10" fmla="*/ 671 w 971"/>
                <a:gd name="T11" fmla="*/ 426 h 818"/>
                <a:gd name="T12" fmla="*/ 717 w 971"/>
                <a:gd name="T13" fmla="*/ 426 h 818"/>
                <a:gd name="T14" fmla="*/ 717 w 971"/>
                <a:gd name="T15" fmla="*/ 345 h 818"/>
                <a:gd name="T16" fmla="*/ 891 w 971"/>
                <a:gd name="T17" fmla="*/ 345 h 818"/>
                <a:gd name="T18" fmla="*/ 891 w 971"/>
                <a:gd name="T19" fmla="*/ 751 h 818"/>
                <a:gd name="T20" fmla="*/ 2 w 971"/>
                <a:gd name="T21" fmla="*/ 751 h 818"/>
                <a:gd name="T22" fmla="*/ 0 w 971"/>
                <a:gd name="T23" fmla="*/ 751 h 818"/>
                <a:gd name="T24" fmla="*/ 0 w 971"/>
                <a:gd name="T25" fmla="*/ 208 h 818"/>
                <a:gd name="T26" fmla="*/ 174 w 971"/>
                <a:gd name="T27" fmla="*/ 208 h 818"/>
                <a:gd name="T28" fmla="*/ 174 w 971"/>
                <a:gd name="T29" fmla="*/ 305 h 818"/>
                <a:gd name="T30" fmla="*/ 296 w 971"/>
                <a:gd name="T31" fmla="*/ 305 h 818"/>
                <a:gd name="T32" fmla="*/ 296 w 971"/>
                <a:gd name="T33" fmla="*/ 0 h 818"/>
                <a:gd name="T34" fmla="*/ 418 w 971"/>
                <a:gd name="T35" fmla="*/ 0 h 8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1"/>
                <a:gd name="T55" fmla="*/ 0 h 818"/>
                <a:gd name="T56" fmla="*/ 971 w 971"/>
                <a:gd name="T57" fmla="*/ 818 h 8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1" h="818">
                  <a:moveTo>
                    <a:pt x="455" y="0"/>
                  </a:moveTo>
                  <a:lnTo>
                    <a:pt x="455" y="332"/>
                  </a:lnTo>
                  <a:lnTo>
                    <a:pt x="534" y="332"/>
                  </a:lnTo>
                  <a:lnTo>
                    <a:pt x="534" y="160"/>
                  </a:lnTo>
                  <a:lnTo>
                    <a:pt x="730" y="160"/>
                  </a:lnTo>
                  <a:lnTo>
                    <a:pt x="730" y="463"/>
                  </a:lnTo>
                  <a:lnTo>
                    <a:pt x="781" y="463"/>
                  </a:lnTo>
                  <a:lnTo>
                    <a:pt x="781" y="375"/>
                  </a:lnTo>
                  <a:lnTo>
                    <a:pt x="970" y="375"/>
                  </a:lnTo>
                  <a:lnTo>
                    <a:pt x="970" y="817"/>
                  </a:lnTo>
                  <a:lnTo>
                    <a:pt x="2" y="817"/>
                  </a:lnTo>
                  <a:lnTo>
                    <a:pt x="0" y="817"/>
                  </a:lnTo>
                  <a:lnTo>
                    <a:pt x="0" y="226"/>
                  </a:lnTo>
                  <a:lnTo>
                    <a:pt x="189" y="226"/>
                  </a:lnTo>
                  <a:lnTo>
                    <a:pt x="189" y="332"/>
                  </a:lnTo>
                  <a:lnTo>
                    <a:pt x="322" y="332"/>
                  </a:lnTo>
                  <a:lnTo>
                    <a:pt x="322" y="0"/>
                  </a:lnTo>
                  <a:lnTo>
                    <a:pt x="455" y="0"/>
                  </a:lnTo>
                </a:path>
              </a:pathLst>
            </a:custGeom>
            <a:solidFill>
              <a:schemeClr val="bg1"/>
            </a:solidFill>
            <a:ln w="12700" cap="rnd">
              <a:solidFill>
                <a:srgbClr val="000000"/>
              </a:solidFill>
              <a:round/>
              <a:headEnd/>
              <a:tailEnd/>
            </a:ln>
          </p:spPr>
          <p:txBody>
            <a:bodyPr/>
            <a:lstStyle/>
            <a:p>
              <a:endParaRPr lang="es-MX"/>
            </a:p>
          </p:txBody>
        </p:sp>
        <p:graphicFrame>
          <p:nvGraphicFramePr>
            <p:cNvPr id="24" name="Object 3">
              <a:hlinkClick r:id="" action="ppaction://ole?verb=0"/>
            </p:cNvPr>
            <p:cNvGraphicFramePr>
              <a:graphicFrameLocks/>
            </p:cNvGraphicFramePr>
            <p:nvPr/>
          </p:nvGraphicFramePr>
          <p:xfrm>
            <a:off x="3343" y="1791"/>
            <a:ext cx="335" cy="172"/>
          </p:xfrm>
          <a:graphic>
            <a:graphicData uri="http://schemas.openxmlformats.org/presentationml/2006/ole">
              <mc:AlternateContent xmlns:mc="http://schemas.openxmlformats.org/markup-compatibility/2006">
                <mc:Choice xmlns:v="urn:schemas-microsoft-com:vml" Requires="v">
                  <p:oleObj r:id="rId6" imgW="577433" imgH="297417" progId="">
                    <p:embed/>
                  </p:oleObj>
                </mc:Choice>
                <mc:Fallback>
                  <p:oleObj r:id="rId6" imgW="577433" imgH="297417"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3" y="1791"/>
                          <a:ext cx="335" cy="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pic>
          <p:nvPicPr>
            <p:cNvPr id="25" name="Picture 15"/>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58" y="1952"/>
              <a:ext cx="116"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6" name="Picture 16"/>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89" y="1494"/>
              <a:ext cx="118" cy="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7" name="Picture 17"/>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26" y="1949"/>
              <a:ext cx="117"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8" name="Picture 18"/>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30" y="1671"/>
              <a:ext cx="105" cy="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9" name="Picture 19"/>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20" y="1822"/>
              <a:ext cx="106" cy="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30" name="Picture 20"/>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03" y="1563"/>
              <a:ext cx="105" cy="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aphicFrame>
          <p:nvGraphicFramePr>
            <p:cNvPr id="31" name="Object 4">
              <a:hlinkClick r:id="" action="ppaction://ole?verb=0"/>
            </p:cNvPr>
            <p:cNvGraphicFramePr>
              <a:graphicFrameLocks/>
            </p:cNvGraphicFramePr>
            <p:nvPr/>
          </p:nvGraphicFramePr>
          <p:xfrm>
            <a:off x="3662" y="1948"/>
            <a:ext cx="290" cy="113"/>
          </p:xfrm>
          <a:graphic>
            <a:graphicData uri="http://schemas.openxmlformats.org/presentationml/2006/ole">
              <mc:AlternateContent xmlns:mc="http://schemas.openxmlformats.org/markup-compatibility/2006">
                <mc:Choice xmlns:v="urn:schemas-microsoft-com:vml" Requires="v">
                  <p:oleObj r:id="rId14" imgW="497472" imgH="194251" progId="">
                    <p:embed/>
                  </p:oleObj>
                </mc:Choice>
                <mc:Fallback>
                  <p:oleObj r:id="rId14" imgW="497472" imgH="194251" progId="">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62" y="1948"/>
                          <a:ext cx="290" cy="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32" name="Object 5">
              <a:hlinkClick r:id="" action="ppaction://ole?verb=0"/>
            </p:cNvPr>
            <p:cNvGraphicFramePr>
              <a:graphicFrameLocks/>
            </p:cNvGraphicFramePr>
            <p:nvPr/>
          </p:nvGraphicFramePr>
          <p:xfrm>
            <a:off x="3872" y="1786"/>
            <a:ext cx="274" cy="135"/>
          </p:xfrm>
          <a:graphic>
            <a:graphicData uri="http://schemas.openxmlformats.org/presentationml/2006/ole">
              <mc:AlternateContent xmlns:mc="http://schemas.openxmlformats.org/markup-compatibility/2006">
                <mc:Choice xmlns:v="urn:schemas-microsoft-com:vml" Requires="v">
                  <p:oleObj r:id="rId16" imgW="470624" imgH="232153" progId="">
                    <p:embed/>
                  </p:oleObj>
                </mc:Choice>
                <mc:Fallback>
                  <p:oleObj r:id="rId16" imgW="470624" imgH="232153" progId="">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72" y="1786"/>
                          <a:ext cx="274"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nvGrpSpPr>
            <p:cNvPr id="33" name="Group 23"/>
            <p:cNvGrpSpPr>
              <a:grpSpLocks/>
            </p:cNvGrpSpPr>
            <p:nvPr/>
          </p:nvGrpSpPr>
          <p:grpSpPr bwMode="auto">
            <a:xfrm>
              <a:off x="4594" y="1332"/>
              <a:ext cx="892" cy="752"/>
              <a:chOff x="4464" y="1152"/>
              <a:chExt cx="971" cy="818"/>
            </a:xfrm>
          </p:grpSpPr>
          <p:sp>
            <p:nvSpPr>
              <p:cNvPr id="48" name="Freeform 24"/>
              <p:cNvSpPr>
                <a:spLocks/>
              </p:cNvSpPr>
              <p:nvPr/>
            </p:nvSpPr>
            <p:spPr bwMode="auto">
              <a:xfrm>
                <a:off x="4464" y="1152"/>
                <a:ext cx="971" cy="818"/>
              </a:xfrm>
              <a:custGeom>
                <a:avLst/>
                <a:gdLst>
                  <a:gd name="T0" fmla="*/ 455 w 971"/>
                  <a:gd name="T1" fmla="*/ 0 h 818"/>
                  <a:gd name="T2" fmla="*/ 455 w 971"/>
                  <a:gd name="T3" fmla="*/ 332 h 818"/>
                  <a:gd name="T4" fmla="*/ 534 w 971"/>
                  <a:gd name="T5" fmla="*/ 332 h 818"/>
                  <a:gd name="T6" fmla="*/ 534 w 971"/>
                  <a:gd name="T7" fmla="*/ 160 h 818"/>
                  <a:gd name="T8" fmla="*/ 730 w 971"/>
                  <a:gd name="T9" fmla="*/ 160 h 818"/>
                  <a:gd name="T10" fmla="*/ 730 w 971"/>
                  <a:gd name="T11" fmla="*/ 463 h 818"/>
                  <a:gd name="T12" fmla="*/ 781 w 971"/>
                  <a:gd name="T13" fmla="*/ 463 h 818"/>
                  <a:gd name="T14" fmla="*/ 781 w 971"/>
                  <a:gd name="T15" fmla="*/ 375 h 818"/>
                  <a:gd name="T16" fmla="*/ 970 w 971"/>
                  <a:gd name="T17" fmla="*/ 375 h 818"/>
                  <a:gd name="T18" fmla="*/ 970 w 971"/>
                  <a:gd name="T19" fmla="*/ 817 h 818"/>
                  <a:gd name="T20" fmla="*/ 2 w 971"/>
                  <a:gd name="T21" fmla="*/ 817 h 818"/>
                  <a:gd name="T22" fmla="*/ 0 w 971"/>
                  <a:gd name="T23" fmla="*/ 817 h 818"/>
                  <a:gd name="T24" fmla="*/ 0 w 971"/>
                  <a:gd name="T25" fmla="*/ 226 h 818"/>
                  <a:gd name="T26" fmla="*/ 189 w 971"/>
                  <a:gd name="T27" fmla="*/ 226 h 818"/>
                  <a:gd name="T28" fmla="*/ 189 w 971"/>
                  <a:gd name="T29" fmla="*/ 332 h 818"/>
                  <a:gd name="T30" fmla="*/ 322 w 971"/>
                  <a:gd name="T31" fmla="*/ 332 h 818"/>
                  <a:gd name="T32" fmla="*/ 322 w 971"/>
                  <a:gd name="T33" fmla="*/ 0 h 818"/>
                  <a:gd name="T34" fmla="*/ 455 w 971"/>
                  <a:gd name="T35" fmla="*/ 0 h 8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1"/>
                  <a:gd name="T55" fmla="*/ 0 h 818"/>
                  <a:gd name="T56" fmla="*/ 971 w 971"/>
                  <a:gd name="T57" fmla="*/ 818 h 8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1" h="818">
                    <a:moveTo>
                      <a:pt x="455" y="0"/>
                    </a:moveTo>
                    <a:lnTo>
                      <a:pt x="455" y="332"/>
                    </a:lnTo>
                    <a:lnTo>
                      <a:pt x="534" y="332"/>
                    </a:lnTo>
                    <a:lnTo>
                      <a:pt x="534" y="160"/>
                    </a:lnTo>
                    <a:lnTo>
                      <a:pt x="730" y="160"/>
                    </a:lnTo>
                    <a:lnTo>
                      <a:pt x="730" y="463"/>
                    </a:lnTo>
                    <a:lnTo>
                      <a:pt x="781" y="463"/>
                    </a:lnTo>
                    <a:lnTo>
                      <a:pt x="781" y="375"/>
                    </a:lnTo>
                    <a:lnTo>
                      <a:pt x="970" y="375"/>
                    </a:lnTo>
                    <a:lnTo>
                      <a:pt x="970" y="817"/>
                    </a:lnTo>
                    <a:lnTo>
                      <a:pt x="2" y="817"/>
                    </a:lnTo>
                    <a:lnTo>
                      <a:pt x="0" y="817"/>
                    </a:lnTo>
                    <a:lnTo>
                      <a:pt x="0" y="226"/>
                    </a:lnTo>
                    <a:lnTo>
                      <a:pt x="189" y="226"/>
                    </a:lnTo>
                    <a:lnTo>
                      <a:pt x="189" y="332"/>
                    </a:lnTo>
                    <a:lnTo>
                      <a:pt x="322" y="332"/>
                    </a:lnTo>
                    <a:lnTo>
                      <a:pt x="322" y="0"/>
                    </a:lnTo>
                    <a:lnTo>
                      <a:pt x="455" y="0"/>
                    </a:lnTo>
                  </a:path>
                </a:pathLst>
              </a:custGeom>
              <a:solidFill>
                <a:schemeClr val="bg1"/>
              </a:solidFill>
              <a:ln w="12700" cap="rnd">
                <a:solidFill>
                  <a:srgbClr val="000000"/>
                </a:solidFill>
                <a:round/>
                <a:headEnd/>
                <a:tailEnd/>
              </a:ln>
            </p:spPr>
            <p:txBody>
              <a:bodyPr/>
              <a:lstStyle/>
              <a:p>
                <a:endParaRPr lang="es-MX"/>
              </a:p>
            </p:txBody>
          </p:sp>
          <p:graphicFrame>
            <p:nvGraphicFramePr>
              <p:cNvPr id="49" name="Object 7">
                <a:hlinkClick r:id="" action="ppaction://ole?verb=0"/>
              </p:cNvPr>
              <p:cNvGraphicFramePr>
                <a:graphicFrameLocks/>
              </p:cNvGraphicFramePr>
              <p:nvPr/>
            </p:nvGraphicFramePr>
            <p:xfrm>
              <a:off x="4503" y="1539"/>
              <a:ext cx="229" cy="180"/>
            </p:xfrm>
            <a:graphic>
              <a:graphicData uri="http://schemas.openxmlformats.org/presentationml/2006/ole">
                <mc:AlternateContent xmlns:mc="http://schemas.openxmlformats.org/markup-compatibility/2006">
                  <mc:Choice xmlns:v="urn:schemas-microsoft-com:vml" Requires="v">
                    <p:oleObj r:id="rId18" imgW="361654" imgH="284269" progId="">
                      <p:embed/>
                    </p:oleObj>
                  </mc:Choice>
                  <mc:Fallback>
                    <p:oleObj r:id="rId18" imgW="361654" imgH="284269" progId="">
                      <p:embed/>
                      <p:pic>
                        <p:nvPicPr>
                          <p:cNvPr id="0" name=""/>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03" y="1539"/>
                            <a:ext cx="229" cy="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50" name="Object 8">
                <a:hlinkClick r:id="" action="ppaction://ole?verb=0"/>
              </p:cNvPr>
              <p:cNvGraphicFramePr>
                <a:graphicFrameLocks/>
              </p:cNvGraphicFramePr>
              <p:nvPr/>
            </p:nvGraphicFramePr>
            <p:xfrm>
              <a:off x="5045" y="1776"/>
              <a:ext cx="365" cy="188"/>
            </p:xfrm>
            <a:graphic>
              <a:graphicData uri="http://schemas.openxmlformats.org/presentationml/2006/ole">
                <mc:AlternateContent xmlns:mc="http://schemas.openxmlformats.org/markup-compatibility/2006">
                  <mc:Choice xmlns:v="urn:schemas-microsoft-com:vml" Requires="v">
                    <p:oleObj r:id="rId20" imgW="577433" imgH="297417" progId="">
                      <p:embed/>
                    </p:oleObj>
                  </mc:Choice>
                  <mc:Fallback>
                    <p:oleObj r:id="rId20" imgW="577433" imgH="297417" progId="">
                      <p:embed/>
                      <p:pic>
                        <p:nvPicPr>
                          <p:cNvPr id="0" name=""/>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45" y="1776"/>
                            <a:ext cx="365" cy="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pic>
            <p:nvPicPr>
              <p:cNvPr id="51" name="Picture 27"/>
              <p:cNvPicPr>
                <a:picLocks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770" y="1621"/>
                <a:ext cx="126"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52" name="Picture 28"/>
              <p:cNvPicPr>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99" y="1621"/>
                <a:ext cx="128"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53" name="Picture 29"/>
              <p:cNvPicPr>
                <a:picLocks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830" y="1497"/>
                <a:ext cx="127"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54" name="Picture 30"/>
              <p:cNvPicPr>
                <a:picLocks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802" y="1857"/>
                <a:ext cx="114" cy="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55" name="Picture 31"/>
              <p:cNvPicPr>
                <a:picLocks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919" y="1857"/>
                <a:ext cx="115" cy="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56" name="Picture 32"/>
              <p:cNvPicPr>
                <a:picLocks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864" y="1758"/>
                <a:ext cx="114" cy="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aphicFrame>
            <p:nvGraphicFramePr>
              <p:cNvPr id="57" name="Object 9">
                <a:hlinkClick r:id="" action="ppaction://ole?verb=0"/>
              </p:cNvPr>
              <p:cNvGraphicFramePr>
                <a:graphicFrameLocks/>
              </p:cNvGraphicFramePr>
              <p:nvPr/>
            </p:nvGraphicFramePr>
            <p:xfrm>
              <a:off x="5073" y="1629"/>
              <a:ext cx="315" cy="123"/>
            </p:xfrm>
            <a:graphic>
              <a:graphicData uri="http://schemas.openxmlformats.org/presentationml/2006/ole">
                <mc:AlternateContent xmlns:mc="http://schemas.openxmlformats.org/markup-compatibility/2006">
                  <mc:Choice xmlns:v="urn:schemas-microsoft-com:vml" Requires="v">
                    <p:oleObj r:id="rId28" imgW="497472" imgH="194251" progId="">
                      <p:embed/>
                    </p:oleObj>
                  </mc:Choice>
                  <mc:Fallback>
                    <p:oleObj r:id="rId28" imgW="497472" imgH="194251" progId="">
                      <p:embed/>
                      <p:pic>
                        <p:nvPicPr>
                          <p:cNvPr id="0" name=""/>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073" y="1629"/>
                            <a:ext cx="315" cy="1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58" name="Object 10">
                <a:hlinkClick r:id="" action="ppaction://ole?verb=0"/>
              </p:cNvPr>
              <p:cNvGraphicFramePr>
                <a:graphicFrameLocks/>
              </p:cNvGraphicFramePr>
              <p:nvPr/>
            </p:nvGraphicFramePr>
            <p:xfrm>
              <a:off x="4489" y="1800"/>
              <a:ext cx="298" cy="147"/>
            </p:xfrm>
            <a:graphic>
              <a:graphicData uri="http://schemas.openxmlformats.org/presentationml/2006/ole">
                <mc:AlternateContent xmlns:mc="http://schemas.openxmlformats.org/markup-compatibility/2006">
                  <mc:Choice xmlns:v="urn:schemas-microsoft-com:vml" Requires="v">
                    <p:oleObj r:id="rId30" imgW="470624" imgH="232153" progId="">
                      <p:embed/>
                    </p:oleObj>
                  </mc:Choice>
                  <mc:Fallback>
                    <p:oleObj r:id="rId30" imgW="470624" imgH="232153" progId="">
                      <p:embed/>
                      <p:pic>
                        <p:nvPicPr>
                          <p:cNvPr id="0" name=""/>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489" y="1800"/>
                            <a:ext cx="298" cy="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grpSp>
          <p:nvGrpSpPr>
            <p:cNvPr id="34" name="Group 35"/>
            <p:cNvGrpSpPr>
              <a:grpSpLocks/>
            </p:cNvGrpSpPr>
            <p:nvPr/>
          </p:nvGrpSpPr>
          <p:grpSpPr bwMode="auto">
            <a:xfrm>
              <a:off x="3788" y="1643"/>
              <a:ext cx="125" cy="149"/>
              <a:chOff x="3587" y="1490"/>
              <a:chExt cx="136" cy="163"/>
            </a:xfrm>
          </p:grpSpPr>
          <p:sp>
            <p:nvSpPr>
              <p:cNvPr id="46" name="Freeform 36"/>
              <p:cNvSpPr>
                <a:spLocks/>
              </p:cNvSpPr>
              <p:nvPr/>
            </p:nvSpPr>
            <p:spPr bwMode="auto">
              <a:xfrm>
                <a:off x="3587" y="1490"/>
                <a:ext cx="136" cy="163"/>
              </a:xfrm>
              <a:custGeom>
                <a:avLst/>
                <a:gdLst>
                  <a:gd name="T0" fmla="*/ 1 w 136"/>
                  <a:gd name="T1" fmla="*/ 0 h 163"/>
                  <a:gd name="T2" fmla="*/ 16 w 136"/>
                  <a:gd name="T3" fmla="*/ 0 h 163"/>
                  <a:gd name="T4" fmla="*/ 20 w 136"/>
                  <a:gd name="T5" fmla="*/ 7 h 163"/>
                  <a:gd name="T6" fmla="*/ 27 w 136"/>
                  <a:gd name="T7" fmla="*/ 7 h 163"/>
                  <a:gd name="T8" fmla="*/ 34 w 136"/>
                  <a:gd name="T9" fmla="*/ 7 h 163"/>
                  <a:gd name="T10" fmla="*/ 40 w 136"/>
                  <a:gd name="T11" fmla="*/ 7 h 163"/>
                  <a:gd name="T12" fmla="*/ 47 w 136"/>
                  <a:gd name="T13" fmla="*/ 7 h 163"/>
                  <a:gd name="T14" fmla="*/ 52 w 136"/>
                  <a:gd name="T15" fmla="*/ 7 h 163"/>
                  <a:gd name="T16" fmla="*/ 58 w 136"/>
                  <a:gd name="T17" fmla="*/ 7 h 163"/>
                  <a:gd name="T18" fmla="*/ 64 w 136"/>
                  <a:gd name="T19" fmla="*/ 7 h 163"/>
                  <a:gd name="T20" fmla="*/ 69 w 136"/>
                  <a:gd name="T21" fmla="*/ 8 h 163"/>
                  <a:gd name="T22" fmla="*/ 73 w 136"/>
                  <a:gd name="T23" fmla="*/ 8 h 163"/>
                  <a:gd name="T24" fmla="*/ 78 w 136"/>
                  <a:gd name="T25" fmla="*/ 9 h 163"/>
                  <a:gd name="T26" fmla="*/ 82 w 136"/>
                  <a:gd name="T27" fmla="*/ 9 h 163"/>
                  <a:gd name="T28" fmla="*/ 86 w 136"/>
                  <a:gd name="T29" fmla="*/ 10 h 163"/>
                  <a:gd name="T30" fmla="*/ 90 w 136"/>
                  <a:gd name="T31" fmla="*/ 11 h 163"/>
                  <a:gd name="T32" fmla="*/ 94 w 136"/>
                  <a:gd name="T33" fmla="*/ 11 h 163"/>
                  <a:gd name="T34" fmla="*/ 97 w 136"/>
                  <a:gd name="T35" fmla="*/ 12 h 163"/>
                  <a:gd name="T36" fmla="*/ 101 w 136"/>
                  <a:gd name="T37" fmla="*/ 13 h 163"/>
                  <a:gd name="T38" fmla="*/ 104 w 136"/>
                  <a:gd name="T39" fmla="*/ 14 h 163"/>
                  <a:gd name="T40" fmla="*/ 107 w 136"/>
                  <a:gd name="T41" fmla="*/ 15 h 163"/>
                  <a:gd name="T42" fmla="*/ 109 w 136"/>
                  <a:gd name="T43" fmla="*/ 17 h 163"/>
                  <a:gd name="T44" fmla="*/ 112 w 136"/>
                  <a:gd name="T45" fmla="*/ 18 h 163"/>
                  <a:gd name="T46" fmla="*/ 114 w 136"/>
                  <a:gd name="T47" fmla="*/ 19 h 163"/>
                  <a:gd name="T48" fmla="*/ 117 w 136"/>
                  <a:gd name="T49" fmla="*/ 21 h 163"/>
                  <a:gd name="T50" fmla="*/ 119 w 136"/>
                  <a:gd name="T51" fmla="*/ 23 h 163"/>
                  <a:gd name="T52" fmla="*/ 121 w 136"/>
                  <a:gd name="T53" fmla="*/ 24 h 163"/>
                  <a:gd name="T54" fmla="*/ 123 w 136"/>
                  <a:gd name="T55" fmla="*/ 26 h 163"/>
                  <a:gd name="T56" fmla="*/ 125 w 136"/>
                  <a:gd name="T57" fmla="*/ 28 h 163"/>
                  <a:gd name="T58" fmla="*/ 127 w 136"/>
                  <a:gd name="T59" fmla="*/ 30 h 163"/>
                  <a:gd name="T60" fmla="*/ 128 w 136"/>
                  <a:gd name="T61" fmla="*/ 32 h 163"/>
                  <a:gd name="T62" fmla="*/ 130 w 136"/>
                  <a:gd name="T63" fmla="*/ 34 h 163"/>
                  <a:gd name="T64" fmla="*/ 132 w 136"/>
                  <a:gd name="T65" fmla="*/ 37 h 163"/>
                  <a:gd name="T66" fmla="*/ 134 w 136"/>
                  <a:gd name="T67" fmla="*/ 39 h 163"/>
                  <a:gd name="T68" fmla="*/ 135 w 136"/>
                  <a:gd name="T69" fmla="*/ 42 h 163"/>
                  <a:gd name="T70" fmla="*/ 133 w 136"/>
                  <a:gd name="T71" fmla="*/ 41 h 163"/>
                  <a:gd name="T72" fmla="*/ 130 w 136"/>
                  <a:gd name="T73" fmla="*/ 39 h 163"/>
                  <a:gd name="T74" fmla="*/ 127 w 136"/>
                  <a:gd name="T75" fmla="*/ 38 h 163"/>
                  <a:gd name="T76" fmla="*/ 124 w 136"/>
                  <a:gd name="T77" fmla="*/ 37 h 163"/>
                  <a:gd name="T78" fmla="*/ 122 w 136"/>
                  <a:gd name="T79" fmla="*/ 36 h 163"/>
                  <a:gd name="T80" fmla="*/ 118 w 136"/>
                  <a:gd name="T81" fmla="*/ 34 h 163"/>
                  <a:gd name="T82" fmla="*/ 115 w 136"/>
                  <a:gd name="T83" fmla="*/ 33 h 163"/>
                  <a:gd name="T84" fmla="*/ 112 w 136"/>
                  <a:gd name="T85" fmla="*/ 32 h 163"/>
                  <a:gd name="T86" fmla="*/ 109 w 136"/>
                  <a:gd name="T87" fmla="*/ 31 h 163"/>
                  <a:gd name="T88" fmla="*/ 106 w 136"/>
                  <a:gd name="T89" fmla="*/ 30 h 163"/>
                  <a:gd name="T90" fmla="*/ 102 w 136"/>
                  <a:gd name="T91" fmla="*/ 29 h 163"/>
                  <a:gd name="T92" fmla="*/ 99 w 136"/>
                  <a:gd name="T93" fmla="*/ 29 h 163"/>
                  <a:gd name="T94" fmla="*/ 95 w 136"/>
                  <a:gd name="T95" fmla="*/ 28 h 163"/>
                  <a:gd name="T96" fmla="*/ 92 w 136"/>
                  <a:gd name="T97" fmla="*/ 28 h 163"/>
                  <a:gd name="T98" fmla="*/ 88 w 136"/>
                  <a:gd name="T99" fmla="*/ 28 h 163"/>
                  <a:gd name="T100" fmla="*/ 85 w 136"/>
                  <a:gd name="T101" fmla="*/ 28 h 163"/>
                  <a:gd name="T102" fmla="*/ 77 w 136"/>
                  <a:gd name="T103" fmla="*/ 37 h 163"/>
                  <a:gd name="T104" fmla="*/ 77 w 136"/>
                  <a:gd name="T105" fmla="*/ 162 h 163"/>
                  <a:gd name="T106" fmla="*/ 47 w 136"/>
                  <a:gd name="T107" fmla="*/ 162 h 163"/>
                  <a:gd name="T108" fmla="*/ 47 w 136"/>
                  <a:gd name="T109" fmla="*/ 37 h 163"/>
                  <a:gd name="T110" fmla="*/ 41 w 136"/>
                  <a:gd name="T111" fmla="*/ 28 h 163"/>
                  <a:gd name="T112" fmla="*/ 20 w 136"/>
                  <a:gd name="T113" fmla="*/ 28 h 163"/>
                  <a:gd name="T114" fmla="*/ 16 w 136"/>
                  <a:gd name="T115" fmla="*/ 35 h 163"/>
                  <a:gd name="T116" fmla="*/ 0 w 136"/>
                  <a:gd name="T117" fmla="*/ 35 h 163"/>
                  <a:gd name="T118" fmla="*/ 0 w 136"/>
                  <a:gd name="T119" fmla="*/ 0 h 163"/>
                  <a:gd name="T120" fmla="*/ 1 w 136"/>
                  <a:gd name="T121" fmla="*/ 0 h 1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
                  <a:gd name="T184" fmla="*/ 0 h 163"/>
                  <a:gd name="T185" fmla="*/ 136 w 136"/>
                  <a:gd name="T186" fmla="*/ 163 h 1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 h="163">
                    <a:moveTo>
                      <a:pt x="1" y="0"/>
                    </a:moveTo>
                    <a:lnTo>
                      <a:pt x="16" y="0"/>
                    </a:lnTo>
                    <a:lnTo>
                      <a:pt x="20" y="7"/>
                    </a:lnTo>
                    <a:lnTo>
                      <a:pt x="27" y="7"/>
                    </a:lnTo>
                    <a:lnTo>
                      <a:pt x="34" y="7"/>
                    </a:lnTo>
                    <a:lnTo>
                      <a:pt x="40" y="7"/>
                    </a:lnTo>
                    <a:lnTo>
                      <a:pt x="47" y="7"/>
                    </a:lnTo>
                    <a:lnTo>
                      <a:pt x="52" y="7"/>
                    </a:lnTo>
                    <a:lnTo>
                      <a:pt x="58" y="7"/>
                    </a:lnTo>
                    <a:lnTo>
                      <a:pt x="64" y="7"/>
                    </a:lnTo>
                    <a:lnTo>
                      <a:pt x="69" y="8"/>
                    </a:lnTo>
                    <a:lnTo>
                      <a:pt x="73" y="8"/>
                    </a:lnTo>
                    <a:lnTo>
                      <a:pt x="78" y="9"/>
                    </a:lnTo>
                    <a:lnTo>
                      <a:pt x="82" y="9"/>
                    </a:lnTo>
                    <a:lnTo>
                      <a:pt x="86" y="10"/>
                    </a:lnTo>
                    <a:lnTo>
                      <a:pt x="90" y="11"/>
                    </a:lnTo>
                    <a:lnTo>
                      <a:pt x="94" y="11"/>
                    </a:lnTo>
                    <a:lnTo>
                      <a:pt x="97" y="12"/>
                    </a:lnTo>
                    <a:lnTo>
                      <a:pt x="101" y="13"/>
                    </a:lnTo>
                    <a:lnTo>
                      <a:pt x="104" y="14"/>
                    </a:lnTo>
                    <a:lnTo>
                      <a:pt x="107" y="15"/>
                    </a:lnTo>
                    <a:lnTo>
                      <a:pt x="109" y="17"/>
                    </a:lnTo>
                    <a:lnTo>
                      <a:pt x="112" y="18"/>
                    </a:lnTo>
                    <a:lnTo>
                      <a:pt x="114" y="19"/>
                    </a:lnTo>
                    <a:lnTo>
                      <a:pt x="117" y="21"/>
                    </a:lnTo>
                    <a:lnTo>
                      <a:pt x="119" y="23"/>
                    </a:lnTo>
                    <a:lnTo>
                      <a:pt x="121" y="24"/>
                    </a:lnTo>
                    <a:lnTo>
                      <a:pt x="123" y="26"/>
                    </a:lnTo>
                    <a:lnTo>
                      <a:pt x="125" y="28"/>
                    </a:lnTo>
                    <a:lnTo>
                      <a:pt x="127" y="30"/>
                    </a:lnTo>
                    <a:lnTo>
                      <a:pt x="128" y="32"/>
                    </a:lnTo>
                    <a:lnTo>
                      <a:pt x="130" y="34"/>
                    </a:lnTo>
                    <a:lnTo>
                      <a:pt x="132" y="37"/>
                    </a:lnTo>
                    <a:lnTo>
                      <a:pt x="134" y="39"/>
                    </a:lnTo>
                    <a:lnTo>
                      <a:pt x="135" y="42"/>
                    </a:lnTo>
                    <a:lnTo>
                      <a:pt x="133" y="41"/>
                    </a:lnTo>
                    <a:lnTo>
                      <a:pt x="130" y="39"/>
                    </a:lnTo>
                    <a:lnTo>
                      <a:pt x="127" y="38"/>
                    </a:lnTo>
                    <a:lnTo>
                      <a:pt x="124" y="37"/>
                    </a:lnTo>
                    <a:lnTo>
                      <a:pt x="122" y="36"/>
                    </a:lnTo>
                    <a:lnTo>
                      <a:pt x="118" y="34"/>
                    </a:lnTo>
                    <a:lnTo>
                      <a:pt x="115" y="33"/>
                    </a:lnTo>
                    <a:lnTo>
                      <a:pt x="112" y="32"/>
                    </a:lnTo>
                    <a:lnTo>
                      <a:pt x="109" y="31"/>
                    </a:lnTo>
                    <a:lnTo>
                      <a:pt x="106" y="30"/>
                    </a:lnTo>
                    <a:lnTo>
                      <a:pt x="102" y="29"/>
                    </a:lnTo>
                    <a:lnTo>
                      <a:pt x="99" y="29"/>
                    </a:lnTo>
                    <a:lnTo>
                      <a:pt x="95" y="28"/>
                    </a:lnTo>
                    <a:lnTo>
                      <a:pt x="92" y="28"/>
                    </a:lnTo>
                    <a:lnTo>
                      <a:pt x="88" y="28"/>
                    </a:lnTo>
                    <a:lnTo>
                      <a:pt x="85" y="28"/>
                    </a:lnTo>
                    <a:lnTo>
                      <a:pt x="77" y="37"/>
                    </a:lnTo>
                    <a:lnTo>
                      <a:pt x="77" y="162"/>
                    </a:lnTo>
                    <a:lnTo>
                      <a:pt x="47" y="162"/>
                    </a:lnTo>
                    <a:lnTo>
                      <a:pt x="47" y="37"/>
                    </a:lnTo>
                    <a:lnTo>
                      <a:pt x="41" y="28"/>
                    </a:lnTo>
                    <a:lnTo>
                      <a:pt x="20" y="28"/>
                    </a:lnTo>
                    <a:lnTo>
                      <a:pt x="16" y="35"/>
                    </a:lnTo>
                    <a:lnTo>
                      <a:pt x="0" y="35"/>
                    </a:lnTo>
                    <a:lnTo>
                      <a:pt x="0" y="0"/>
                    </a:lnTo>
                    <a:lnTo>
                      <a:pt x="1" y="0"/>
                    </a:lnTo>
                  </a:path>
                </a:pathLst>
              </a:custGeom>
              <a:noFill/>
              <a:ln w="1270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MX"/>
              </a:p>
            </p:txBody>
          </p:sp>
          <p:sp>
            <p:nvSpPr>
              <p:cNvPr id="47" name="Freeform 37"/>
              <p:cNvSpPr>
                <a:spLocks/>
              </p:cNvSpPr>
              <p:nvPr/>
            </p:nvSpPr>
            <p:spPr bwMode="auto">
              <a:xfrm>
                <a:off x="3638" y="1528"/>
                <a:ext cx="23" cy="123"/>
              </a:xfrm>
              <a:custGeom>
                <a:avLst/>
                <a:gdLst>
                  <a:gd name="T0" fmla="*/ 22 w 23"/>
                  <a:gd name="T1" fmla="*/ 0 h 123"/>
                  <a:gd name="T2" fmla="*/ 0 w 23"/>
                  <a:gd name="T3" fmla="*/ 0 h 123"/>
                  <a:gd name="T4" fmla="*/ 0 w 23"/>
                  <a:gd name="T5" fmla="*/ 122 h 123"/>
                  <a:gd name="T6" fmla="*/ 22 w 23"/>
                  <a:gd name="T7" fmla="*/ 122 h 123"/>
                  <a:gd name="T8" fmla="*/ 22 w 23"/>
                  <a:gd name="T9" fmla="*/ 0 h 123"/>
                  <a:gd name="T10" fmla="*/ 0 60000 65536"/>
                  <a:gd name="T11" fmla="*/ 0 60000 65536"/>
                  <a:gd name="T12" fmla="*/ 0 60000 65536"/>
                  <a:gd name="T13" fmla="*/ 0 60000 65536"/>
                  <a:gd name="T14" fmla="*/ 0 60000 65536"/>
                  <a:gd name="T15" fmla="*/ 0 w 23"/>
                  <a:gd name="T16" fmla="*/ 0 h 123"/>
                  <a:gd name="T17" fmla="*/ 23 w 23"/>
                  <a:gd name="T18" fmla="*/ 123 h 123"/>
                </a:gdLst>
                <a:ahLst/>
                <a:cxnLst>
                  <a:cxn ang="T10">
                    <a:pos x="T0" y="T1"/>
                  </a:cxn>
                  <a:cxn ang="T11">
                    <a:pos x="T2" y="T3"/>
                  </a:cxn>
                  <a:cxn ang="T12">
                    <a:pos x="T4" y="T5"/>
                  </a:cxn>
                  <a:cxn ang="T13">
                    <a:pos x="T6" y="T7"/>
                  </a:cxn>
                  <a:cxn ang="T14">
                    <a:pos x="T8" y="T9"/>
                  </a:cxn>
                </a:cxnLst>
                <a:rect l="T15" t="T16" r="T17" b="T18"/>
                <a:pathLst>
                  <a:path w="23" h="123">
                    <a:moveTo>
                      <a:pt x="22" y="0"/>
                    </a:moveTo>
                    <a:lnTo>
                      <a:pt x="0" y="0"/>
                    </a:lnTo>
                    <a:lnTo>
                      <a:pt x="0" y="122"/>
                    </a:lnTo>
                    <a:lnTo>
                      <a:pt x="22" y="122"/>
                    </a:lnTo>
                    <a:lnTo>
                      <a:pt x="22" y="0"/>
                    </a:lnTo>
                  </a:path>
                </a:pathLst>
              </a:custGeom>
              <a:noFill/>
              <a:ln w="1270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MX"/>
              </a:p>
            </p:txBody>
          </p:sp>
        </p:grpSp>
        <p:grpSp>
          <p:nvGrpSpPr>
            <p:cNvPr id="35" name="Group 38"/>
            <p:cNvGrpSpPr>
              <a:grpSpLocks/>
            </p:cNvGrpSpPr>
            <p:nvPr/>
          </p:nvGrpSpPr>
          <p:grpSpPr bwMode="auto">
            <a:xfrm>
              <a:off x="3593" y="1370"/>
              <a:ext cx="53" cy="147"/>
              <a:chOff x="3374" y="1193"/>
              <a:chExt cx="58" cy="160"/>
            </a:xfrm>
          </p:grpSpPr>
          <p:sp>
            <p:nvSpPr>
              <p:cNvPr id="44" name="Freeform 39"/>
              <p:cNvSpPr>
                <a:spLocks/>
              </p:cNvSpPr>
              <p:nvPr/>
            </p:nvSpPr>
            <p:spPr bwMode="auto">
              <a:xfrm>
                <a:off x="3396" y="1333"/>
                <a:ext cx="13" cy="10"/>
              </a:xfrm>
              <a:custGeom>
                <a:avLst/>
                <a:gdLst>
                  <a:gd name="T0" fmla="*/ 4 w 13"/>
                  <a:gd name="T1" fmla="*/ 0 h 10"/>
                  <a:gd name="T2" fmla="*/ 3 w 13"/>
                  <a:gd name="T3" fmla="*/ 1 h 10"/>
                  <a:gd name="T4" fmla="*/ 2 w 13"/>
                  <a:gd name="T5" fmla="*/ 1 h 10"/>
                  <a:gd name="T6" fmla="*/ 1 w 13"/>
                  <a:gd name="T7" fmla="*/ 2 h 10"/>
                  <a:gd name="T8" fmla="*/ 1 w 13"/>
                  <a:gd name="T9" fmla="*/ 3 h 10"/>
                  <a:gd name="T10" fmla="*/ 0 w 13"/>
                  <a:gd name="T11" fmla="*/ 4 h 10"/>
                  <a:gd name="T12" fmla="*/ 0 w 13"/>
                  <a:gd name="T13" fmla="*/ 5 h 10"/>
                  <a:gd name="T14" fmla="*/ 0 w 13"/>
                  <a:gd name="T15" fmla="*/ 6 h 10"/>
                  <a:gd name="T16" fmla="*/ 1 w 13"/>
                  <a:gd name="T17" fmla="*/ 6 h 10"/>
                  <a:gd name="T18" fmla="*/ 2 w 13"/>
                  <a:gd name="T19" fmla="*/ 7 h 10"/>
                  <a:gd name="T20" fmla="*/ 2 w 13"/>
                  <a:gd name="T21" fmla="*/ 8 h 10"/>
                  <a:gd name="T22" fmla="*/ 3 w 13"/>
                  <a:gd name="T23" fmla="*/ 8 h 10"/>
                  <a:gd name="T24" fmla="*/ 4 w 13"/>
                  <a:gd name="T25" fmla="*/ 9 h 10"/>
                  <a:gd name="T26" fmla="*/ 6 w 13"/>
                  <a:gd name="T27" fmla="*/ 9 h 10"/>
                  <a:gd name="T28" fmla="*/ 7 w 13"/>
                  <a:gd name="T29" fmla="*/ 9 h 10"/>
                  <a:gd name="T30" fmla="*/ 8 w 13"/>
                  <a:gd name="T31" fmla="*/ 9 h 10"/>
                  <a:gd name="T32" fmla="*/ 9 w 13"/>
                  <a:gd name="T33" fmla="*/ 9 h 10"/>
                  <a:gd name="T34" fmla="*/ 10 w 13"/>
                  <a:gd name="T35" fmla="*/ 8 h 10"/>
                  <a:gd name="T36" fmla="*/ 11 w 13"/>
                  <a:gd name="T37" fmla="*/ 7 h 10"/>
                  <a:gd name="T38" fmla="*/ 12 w 13"/>
                  <a:gd name="T39" fmla="*/ 6 h 10"/>
                  <a:gd name="T40" fmla="*/ 12 w 13"/>
                  <a:gd name="T41" fmla="*/ 5 h 10"/>
                  <a:gd name="T42" fmla="*/ 12 w 13"/>
                  <a:gd name="T43" fmla="*/ 4 h 10"/>
                  <a:gd name="T44" fmla="*/ 12 w 13"/>
                  <a:gd name="T45" fmla="*/ 3 h 10"/>
                  <a:gd name="T46" fmla="*/ 11 w 13"/>
                  <a:gd name="T47" fmla="*/ 2 h 10"/>
                  <a:gd name="T48" fmla="*/ 10 w 13"/>
                  <a:gd name="T49" fmla="*/ 1 h 10"/>
                  <a:gd name="T50" fmla="*/ 9 w 13"/>
                  <a:gd name="T51" fmla="*/ 0 h 10"/>
                  <a:gd name="T52" fmla="*/ 8 w 13"/>
                  <a:gd name="T53" fmla="*/ 0 h 10"/>
                  <a:gd name="T54" fmla="*/ 7 w 13"/>
                  <a:gd name="T55" fmla="*/ 0 h 10"/>
                  <a:gd name="T56" fmla="*/ 6 w 13"/>
                  <a:gd name="T57" fmla="*/ 0 h 10"/>
                  <a:gd name="T58" fmla="*/ 5 w 13"/>
                  <a:gd name="T59" fmla="*/ 0 h 10"/>
                  <a:gd name="T60" fmla="*/ 4 w 13"/>
                  <a:gd name="T61" fmla="*/ 0 h 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
                  <a:gd name="T94" fmla="*/ 0 h 10"/>
                  <a:gd name="T95" fmla="*/ 13 w 13"/>
                  <a:gd name="T96" fmla="*/ 10 h 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 h="10">
                    <a:moveTo>
                      <a:pt x="4" y="0"/>
                    </a:moveTo>
                    <a:lnTo>
                      <a:pt x="3" y="1"/>
                    </a:lnTo>
                    <a:lnTo>
                      <a:pt x="2" y="1"/>
                    </a:lnTo>
                    <a:lnTo>
                      <a:pt x="1" y="2"/>
                    </a:lnTo>
                    <a:lnTo>
                      <a:pt x="1" y="3"/>
                    </a:lnTo>
                    <a:lnTo>
                      <a:pt x="0" y="4"/>
                    </a:lnTo>
                    <a:lnTo>
                      <a:pt x="0" y="5"/>
                    </a:lnTo>
                    <a:lnTo>
                      <a:pt x="0" y="6"/>
                    </a:lnTo>
                    <a:lnTo>
                      <a:pt x="1" y="6"/>
                    </a:lnTo>
                    <a:lnTo>
                      <a:pt x="2" y="7"/>
                    </a:lnTo>
                    <a:lnTo>
                      <a:pt x="2" y="8"/>
                    </a:lnTo>
                    <a:lnTo>
                      <a:pt x="3" y="8"/>
                    </a:lnTo>
                    <a:lnTo>
                      <a:pt x="4" y="9"/>
                    </a:lnTo>
                    <a:lnTo>
                      <a:pt x="6" y="9"/>
                    </a:lnTo>
                    <a:lnTo>
                      <a:pt x="7" y="9"/>
                    </a:lnTo>
                    <a:lnTo>
                      <a:pt x="8" y="9"/>
                    </a:lnTo>
                    <a:lnTo>
                      <a:pt x="9" y="9"/>
                    </a:lnTo>
                    <a:lnTo>
                      <a:pt x="10" y="8"/>
                    </a:lnTo>
                    <a:lnTo>
                      <a:pt x="11" y="7"/>
                    </a:lnTo>
                    <a:lnTo>
                      <a:pt x="12" y="6"/>
                    </a:lnTo>
                    <a:lnTo>
                      <a:pt x="12" y="5"/>
                    </a:lnTo>
                    <a:lnTo>
                      <a:pt x="12" y="4"/>
                    </a:lnTo>
                    <a:lnTo>
                      <a:pt x="12" y="3"/>
                    </a:lnTo>
                    <a:lnTo>
                      <a:pt x="11" y="2"/>
                    </a:lnTo>
                    <a:lnTo>
                      <a:pt x="10" y="1"/>
                    </a:lnTo>
                    <a:lnTo>
                      <a:pt x="9" y="0"/>
                    </a:lnTo>
                    <a:lnTo>
                      <a:pt x="8" y="0"/>
                    </a:lnTo>
                    <a:lnTo>
                      <a:pt x="7" y="0"/>
                    </a:lnTo>
                    <a:lnTo>
                      <a:pt x="6" y="0"/>
                    </a:lnTo>
                    <a:lnTo>
                      <a:pt x="5" y="0"/>
                    </a:lnTo>
                    <a:lnTo>
                      <a:pt x="4" y="0"/>
                    </a:lnTo>
                  </a:path>
                </a:pathLst>
              </a:custGeom>
              <a:noFill/>
              <a:ln w="1270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MX"/>
              </a:p>
            </p:txBody>
          </p:sp>
          <p:sp>
            <p:nvSpPr>
              <p:cNvPr id="45" name="Freeform 40"/>
              <p:cNvSpPr>
                <a:spLocks/>
              </p:cNvSpPr>
              <p:nvPr/>
            </p:nvSpPr>
            <p:spPr bwMode="auto">
              <a:xfrm>
                <a:off x="3374" y="1193"/>
                <a:ext cx="58" cy="160"/>
              </a:xfrm>
              <a:custGeom>
                <a:avLst/>
                <a:gdLst>
                  <a:gd name="T0" fmla="*/ 12 w 58"/>
                  <a:gd name="T1" fmla="*/ 41 h 160"/>
                  <a:gd name="T2" fmla="*/ 6 w 58"/>
                  <a:gd name="T3" fmla="*/ 36 h 160"/>
                  <a:gd name="T4" fmla="*/ 2 w 58"/>
                  <a:gd name="T5" fmla="*/ 30 h 160"/>
                  <a:gd name="T6" fmla="*/ 1 w 58"/>
                  <a:gd name="T7" fmla="*/ 24 h 160"/>
                  <a:gd name="T8" fmla="*/ 1 w 58"/>
                  <a:gd name="T9" fmla="*/ 18 h 160"/>
                  <a:gd name="T10" fmla="*/ 3 w 58"/>
                  <a:gd name="T11" fmla="*/ 12 h 160"/>
                  <a:gd name="T12" fmla="*/ 7 w 58"/>
                  <a:gd name="T13" fmla="*/ 6 h 160"/>
                  <a:gd name="T14" fmla="*/ 12 w 58"/>
                  <a:gd name="T15" fmla="*/ 2 h 160"/>
                  <a:gd name="T16" fmla="*/ 15 w 58"/>
                  <a:gd name="T17" fmla="*/ 22 h 160"/>
                  <a:gd name="T18" fmla="*/ 17 w 58"/>
                  <a:gd name="T19" fmla="*/ 25 h 160"/>
                  <a:gd name="T20" fmla="*/ 20 w 58"/>
                  <a:gd name="T21" fmla="*/ 28 h 160"/>
                  <a:gd name="T22" fmla="*/ 23 w 58"/>
                  <a:gd name="T23" fmla="*/ 30 h 160"/>
                  <a:gd name="T24" fmla="*/ 27 w 58"/>
                  <a:gd name="T25" fmla="*/ 31 h 160"/>
                  <a:gd name="T26" fmla="*/ 31 w 58"/>
                  <a:gd name="T27" fmla="*/ 30 h 160"/>
                  <a:gd name="T28" fmla="*/ 34 w 58"/>
                  <a:gd name="T29" fmla="*/ 29 h 160"/>
                  <a:gd name="T30" fmla="*/ 38 w 58"/>
                  <a:gd name="T31" fmla="*/ 27 h 160"/>
                  <a:gd name="T32" fmla="*/ 41 w 58"/>
                  <a:gd name="T33" fmla="*/ 23 h 160"/>
                  <a:gd name="T34" fmla="*/ 44 w 58"/>
                  <a:gd name="T35" fmla="*/ 1 h 160"/>
                  <a:gd name="T36" fmla="*/ 50 w 58"/>
                  <a:gd name="T37" fmla="*/ 6 h 160"/>
                  <a:gd name="T38" fmla="*/ 54 w 58"/>
                  <a:gd name="T39" fmla="*/ 11 h 160"/>
                  <a:gd name="T40" fmla="*/ 56 w 58"/>
                  <a:gd name="T41" fmla="*/ 18 h 160"/>
                  <a:gd name="T42" fmla="*/ 57 w 58"/>
                  <a:gd name="T43" fmla="*/ 24 h 160"/>
                  <a:gd name="T44" fmla="*/ 55 w 58"/>
                  <a:gd name="T45" fmla="*/ 31 h 160"/>
                  <a:gd name="T46" fmla="*/ 51 w 58"/>
                  <a:gd name="T47" fmla="*/ 37 h 160"/>
                  <a:gd name="T48" fmla="*/ 45 w 58"/>
                  <a:gd name="T49" fmla="*/ 42 h 160"/>
                  <a:gd name="T50" fmla="*/ 41 w 58"/>
                  <a:gd name="T51" fmla="*/ 152 h 160"/>
                  <a:gd name="T52" fmla="*/ 40 w 58"/>
                  <a:gd name="T53" fmla="*/ 155 h 160"/>
                  <a:gd name="T54" fmla="*/ 37 w 58"/>
                  <a:gd name="T55" fmla="*/ 157 h 160"/>
                  <a:gd name="T56" fmla="*/ 33 w 58"/>
                  <a:gd name="T57" fmla="*/ 159 h 160"/>
                  <a:gd name="T58" fmla="*/ 28 w 58"/>
                  <a:gd name="T59" fmla="*/ 159 h 160"/>
                  <a:gd name="T60" fmla="*/ 23 w 58"/>
                  <a:gd name="T61" fmla="*/ 159 h 160"/>
                  <a:gd name="T62" fmla="*/ 19 w 58"/>
                  <a:gd name="T63" fmla="*/ 157 h 160"/>
                  <a:gd name="T64" fmla="*/ 16 w 58"/>
                  <a:gd name="T65" fmla="*/ 155 h 160"/>
                  <a:gd name="T66" fmla="*/ 15 w 58"/>
                  <a:gd name="T67" fmla="*/ 152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160"/>
                  <a:gd name="T104" fmla="*/ 58 w 58"/>
                  <a:gd name="T105" fmla="*/ 160 h 1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160">
                    <a:moveTo>
                      <a:pt x="15" y="44"/>
                    </a:moveTo>
                    <a:lnTo>
                      <a:pt x="12" y="41"/>
                    </a:lnTo>
                    <a:lnTo>
                      <a:pt x="9" y="39"/>
                    </a:lnTo>
                    <a:lnTo>
                      <a:pt x="6" y="36"/>
                    </a:lnTo>
                    <a:lnTo>
                      <a:pt x="4" y="33"/>
                    </a:lnTo>
                    <a:lnTo>
                      <a:pt x="2" y="30"/>
                    </a:lnTo>
                    <a:lnTo>
                      <a:pt x="1" y="27"/>
                    </a:lnTo>
                    <a:lnTo>
                      <a:pt x="1" y="24"/>
                    </a:lnTo>
                    <a:lnTo>
                      <a:pt x="0" y="21"/>
                    </a:lnTo>
                    <a:lnTo>
                      <a:pt x="1" y="18"/>
                    </a:lnTo>
                    <a:lnTo>
                      <a:pt x="1" y="15"/>
                    </a:lnTo>
                    <a:lnTo>
                      <a:pt x="3" y="12"/>
                    </a:lnTo>
                    <a:lnTo>
                      <a:pt x="5" y="9"/>
                    </a:lnTo>
                    <a:lnTo>
                      <a:pt x="7" y="6"/>
                    </a:lnTo>
                    <a:lnTo>
                      <a:pt x="9" y="4"/>
                    </a:lnTo>
                    <a:lnTo>
                      <a:pt x="12" y="2"/>
                    </a:lnTo>
                    <a:lnTo>
                      <a:pt x="15" y="0"/>
                    </a:lnTo>
                    <a:lnTo>
                      <a:pt x="15" y="22"/>
                    </a:lnTo>
                    <a:lnTo>
                      <a:pt x="16" y="24"/>
                    </a:lnTo>
                    <a:lnTo>
                      <a:pt x="17" y="25"/>
                    </a:lnTo>
                    <a:lnTo>
                      <a:pt x="18" y="27"/>
                    </a:lnTo>
                    <a:lnTo>
                      <a:pt x="20" y="28"/>
                    </a:lnTo>
                    <a:lnTo>
                      <a:pt x="21" y="29"/>
                    </a:lnTo>
                    <a:lnTo>
                      <a:pt x="23" y="30"/>
                    </a:lnTo>
                    <a:lnTo>
                      <a:pt x="25" y="30"/>
                    </a:lnTo>
                    <a:lnTo>
                      <a:pt x="27" y="31"/>
                    </a:lnTo>
                    <a:lnTo>
                      <a:pt x="29" y="31"/>
                    </a:lnTo>
                    <a:lnTo>
                      <a:pt x="31" y="30"/>
                    </a:lnTo>
                    <a:lnTo>
                      <a:pt x="33" y="30"/>
                    </a:lnTo>
                    <a:lnTo>
                      <a:pt x="34" y="29"/>
                    </a:lnTo>
                    <a:lnTo>
                      <a:pt x="36" y="28"/>
                    </a:lnTo>
                    <a:lnTo>
                      <a:pt x="38" y="27"/>
                    </a:lnTo>
                    <a:lnTo>
                      <a:pt x="40" y="25"/>
                    </a:lnTo>
                    <a:lnTo>
                      <a:pt x="41" y="23"/>
                    </a:lnTo>
                    <a:lnTo>
                      <a:pt x="41" y="0"/>
                    </a:lnTo>
                    <a:lnTo>
                      <a:pt x="44" y="1"/>
                    </a:lnTo>
                    <a:lnTo>
                      <a:pt x="47" y="3"/>
                    </a:lnTo>
                    <a:lnTo>
                      <a:pt x="50" y="6"/>
                    </a:lnTo>
                    <a:lnTo>
                      <a:pt x="52" y="8"/>
                    </a:lnTo>
                    <a:lnTo>
                      <a:pt x="54" y="11"/>
                    </a:lnTo>
                    <a:lnTo>
                      <a:pt x="55" y="14"/>
                    </a:lnTo>
                    <a:lnTo>
                      <a:pt x="56" y="18"/>
                    </a:lnTo>
                    <a:lnTo>
                      <a:pt x="57" y="21"/>
                    </a:lnTo>
                    <a:lnTo>
                      <a:pt x="57" y="24"/>
                    </a:lnTo>
                    <a:lnTo>
                      <a:pt x="56" y="28"/>
                    </a:lnTo>
                    <a:lnTo>
                      <a:pt x="55" y="31"/>
                    </a:lnTo>
                    <a:lnTo>
                      <a:pt x="54" y="34"/>
                    </a:lnTo>
                    <a:lnTo>
                      <a:pt x="51" y="37"/>
                    </a:lnTo>
                    <a:lnTo>
                      <a:pt x="48" y="40"/>
                    </a:lnTo>
                    <a:lnTo>
                      <a:pt x="45" y="42"/>
                    </a:lnTo>
                    <a:lnTo>
                      <a:pt x="41" y="44"/>
                    </a:lnTo>
                    <a:lnTo>
                      <a:pt x="41" y="152"/>
                    </a:lnTo>
                    <a:lnTo>
                      <a:pt x="41" y="154"/>
                    </a:lnTo>
                    <a:lnTo>
                      <a:pt x="40" y="155"/>
                    </a:lnTo>
                    <a:lnTo>
                      <a:pt x="38" y="156"/>
                    </a:lnTo>
                    <a:lnTo>
                      <a:pt x="37" y="157"/>
                    </a:lnTo>
                    <a:lnTo>
                      <a:pt x="35" y="158"/>
                    </a:lnTo>
                    <a:lnTo>
                      <a:pt x="33" y="159"/>
                    </a:lnTo>
                    <a:lnTo>
                      <a:pt x="30" y="159"/>
                    </a:lnTo>
                    <a:lnTo>
                      <a:pt x="28" y="159"/>
                    </a:lnTo>
                    <a:lnTo>
                      <a:pt x="26" y="159"/>
                    </a:lnTo>
                    <a:lnTo>
                      <a:pt x="23" y="159"/>
                    </a:lnTo>
                    <a:lnTo>
                      <a:pt x="21" y="158"/>
                    </a:lnTo>
                    <a:lnTo>
                      <a:pt x="19" y="157"/>
                    </a:lnTo>
                    <a:lnTo>
                      <a:pt x="18" y="157"/>
                    </a:lnTo>
                    <a:lnTo>
                      <a:pt x="16" y="155"/>
                    </a:lnTo>
                    <a:lnTo>
                      <a:pt x="16" y="154"/>
                    </a:lnTo>
                    <a:lnTo>
                      <a:pt x="15" y="152"/>
                    </a:lnTo>
                    <a:lnTo>
                      <a:pt x="15" y="44"/>
                    </a:lnTo>
                  </a:path>
                </a:pathLst>
              </a:custGeom>
              <a:noFill/>
              <a:ln w="1270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MX"/>
              </a:p>
            </p:txBody>
          </p:sp>
        </p:grpSp>
        <p:pic>
          <p:nvPicPr>
            <p:cNvPr id="36" name="Picture 42"/>
            <p:cNvPicPr>
              <a:picLocks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445" y="1657"/>
              <a:ext cx="115"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37" name="Group 43"/>
            <p:cNvGrpSpPr>
              <a:grpSpLocks/>
            </p:cNvGrpSpPr>
            <p:nvPr/>
          </p:nvGrpSpPr>
          <p:grpSpPr bwMode="auto">
            <a:xfrm>
              <a:off x="3288" y="1882"/>
              <a:ext cx="53" cy="147"/>
              <a:chOff x="3042" y="1750"/>
              <a:chExt cx="58" cy="160"/>
            </a:xfrm>
          </p:grpSpPr>
          <p:sp>
            <p:nvSpPr>
              <p:cNvPr id="42" name="Freeform 44"/>
              <p:cNvSpPr>
                <a:spLocks/>
              </p:cNvSpPr>
              <p:nvPr/>
            </p:nvSpPr>
            <p:spPr bwMode="auto">
              <a:xfrm>
                <a:off x="3064" y="1890"/>
                <a:ext cx="13" cy="10"/>
              </a:xfrm>
              <a:custGeom>
                <a:avLst/>
                <a:gdLst>
                  <a:gd name="T0" fmla="*/ 4 w 13"/>
                  <a:gd name="T1" fmla="*/ 0 h 10"/>
                  <a:gd name="T2" fmla="*/ 3 w 13"/>
                  <a:gd name="T3" fmla="*/ 1 h 10"/>
                  <a:gd name="T4" fmla="*/ 2 w 13"/>
                  <a:gd name="T5" fmla="*/ 1 h 10"/>
                  <a:gd name="T6" fmla="*/ 1 w 13"/>
                  <a:gd name="T7" fmla="*/ 2 h 10"/>
                  <a:gd name="T8" fmla="*/ 1 w 13"/>
                  <a:gd name="T9" fmla="*/ 3 h 10"/>
                  <a:gd name="T10" fmla="*/ 0 w 13"/>
                  <a:gd name="T11" fmla="*/ 4 h 10"/>
                  <a:gd name="T12" fmla="*/ 0 w 13"/>
                  <a:gd name="T13" fmla="*/ 5 h 10"/>
                  <a:gd name="T14" fmla="*/ 0 w 13"/>
                  <a:gd name="T15" fmla="*/ 6 h 10"/>
                  <a:gd name="T16" fmla="*/ 1 w 13"/>
                  <a:gd name="T17" fmla="*/ 6 h 10"/>
                  <a:gd name="T18" fmla="*/ 2 w 13"/>
                  <a:gd name="T19" fmla="*/ 7 h 10"/>
                  <a:gd name="T20" fmla="*/ 2 w 13"/>
                  <a:gd name="T21" fmla="*/ 8 h 10"/>
                  <a:gd name="T22" fmla="*/ 3 w 13"/>
                  <a:gd name="T23" fmla="*/ 8 h 10"/>
                  <a:gd name="T24" fmla="*/ 4 w 13"/>
                  <a:gd name="T25" fmla="*/ 9 h 10"/>
                  <a:gd name="T26" fmla="*/ 6 w 13"/>
                  <a:gd name="T27" fmla="*/ 9 h 10"/>
                  <a:gd name="T28" fmla="*/ 7 w 13"/>
                  <a:gd name="T29" fmla="*/ 9 h 10"/>
                  <a:gd name="T30" fmla="*/ 8 w 13"/>
                  <a:gd name="T31" fmla="*/ 9 h 10"/>
                  <a:gd name="T32" fmla="*/ 9 w 13"/>
                  <a:gd name="T33" fmla="*/ 9 h 10"/>
                  <a:gd name="T34" fmla="*/ 10 w 13"/>
                  <a:gd name="T35" fmla="*/ 8 h 10"/>
                  <a:gd name="T36" fmla="*/ 11 w 13"/>
                  <a:gd name="T37" fmla="*/ 7 h 10"/>
                  <a:gd name="T38" fmla="*/ 12 w 13"/>
                  <a:gd name="T39" fmla="*/ 6 h 10"/>
                  <a:gd name="T40" fmla="*/ 12 w 13"/>
                  <a:gd name="T41" fmla="*/ 5 h 10"/>
                  <a:gd name="T42" fmla="*/ 12 w 13"/>
                  <a:gd name="T43" fmla="*/ 4 h 10"/>
                  <a:gd name="T44" fmla="*/ 12 w 13"/>
                  <a:gd name="T45" fmla="*/ 3 h 10"/>
                  <a:gd name="T46" fmla="*/ 11 w 13"/>
                  <a:gd name="T47" fmla="*/ 2 h 10"/>
                  <a:gd name="T48" fmla="*/ 10 w 13"/>
                  <a:gd name="T49" fmla="*/ 1 h 10"/>
                  <a:gd name="T50" fmla="*/ 9 w 13"/>
                  <a:gd name="T51" fmla="*/ 0 h 10"/>
                  <a:gd name="T52" fmla="*/ 8 w 13"/>
                  <a:gd name="T53" fmla="*/ 0 h 10"/>
                  <a:gd name="T54" fmla="*/ 7 w 13"/>
                  <a:gd name="T55" fmla="*/ 0 h 10"/>
                  <a:gd name="T56" fmla="*/ 6 w 13"/>
                  <a:gd name="T57" fmla="*/ 0 h 10"/>
                  <a:gd name="T58" fmla="*/ 5 w 13"/>
                  <a:gd name="T59" fmla="*/ 0 h 10"/>
                  <a:gd name="T60" fmla="*/ 4 w 13"/>
                  <a:gd name="T61" fmla="*/ 0 h 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
                  <a:gd name="T94" fmla="*/ 0 h 10"/>
                  <a:gd name="T95" fmla="*/ 13 w 13"/>
                  <a:gd name="T96" fmla="*/ 10 h 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 h="10">
                    <a:moveTo>
                      <a:pt x="4" y="0"/>
                    </a:moveTo>
                    <a:lnTo>
                      <a:pt x="3" y="1"/>
                    </a:lnTo>
                    <a:lnTo>
                      <a:pt x="2" y="1"/>
                    </a:lnTo>
                    <a:lnTo>
                      <a:pt x="1" y="2"/>
                    </a:lnTo>
                    <a:lnTo>
                      <a:pt x="1" y="3"/>
                    </a:lnTo>
                    <a:lnTo>
                      <a:pt x="0" y="4"/>
                    </a:lnTo>
                    <a:lnTo>
                      <a:pt x="0" y="5"/>
                    </a:lnTo>
                    <a:lnTo>
                      <a:pt x="0" y="6"/>
                    </a:lnTo>
                    <a:lnTo>
                      <a:pt x="1" y="6"/>
                    </a:lnTo>
                    <a:lnTo>
                      <a:pt x="2" y="7"/>
                    </a:lnTo>
                    <a:lnTo>
                      <a:pt x="2" y="8"/>
                    </a:lnTo>
                    <a:lnTo>
                      <a:pt x="3" y="8"/>
                    </a:lnTo>
                    <a:lnTo>
                      <a:pt x="4" y="9"/>
                    </a:lnTo>
                    <a:lnTo>
                      <a:pt x="6" y="9"/>
                    </a:lnTo>
                    <a:lnTo>
                      <a:pt x="7" y="9"/>
                    </a:lnTo>
                    <a:lnTo>
                      <a:pt x="8" y="9"/>
                    </a:lnTo>
                    <a:lnTo>
                      <a:pt x="9" y="9"/>
                    </a:lnTo>
                    <a:lnTo>
                      <a:pt x="10" y="8"/>
                    </a:lnTo>
                    <a:lnTo>
                      <a:pt x="11" y="7"/>
                    </a:lnTo>
                    <a:lnTo>
                      <a:pt x="12" y="6"/>
                    </a:lnTo>
                    <a:lnTo>
                      <a:pt x="12" y="5"/>
                    </a:lnTo>
                    <a:lnTo>
                      <a:pt x="12" y="4"/>
                    </a:lnTo>
                    <a:lnTo>
                      <a:pt x="12" y="3"/>
                    </a:lnTo>
                    <a:lnTo>
                      <a:pt x="11" y="2"/>
                    </a:lnTo>
                    <a:lnTo>
                      <a:pt x="10" y="1"/>
                    </a:lnTo>
                    <a:lnTo>
                      <a:pt x="9" y="0"/>
                    </a:lnTo>
                    <a:lnTo>
                      <a:pt x="8" y="0"/>
                    </a:lnTo>
                    <a:lnTo>
                      <a:pt x="7" y="0"/>
                    </a:lnTo>
                    <a:lnTo>
                      <a:pt x="6" y="0"/>
                    </a:lnTo>
                    <a:lnTo>
                      <a:pt x="5" y="0"/>
                    </a:lnTo>
                    <a:lnTo>
                      <a:pt x="4" y="0"/>
                    </a:lnTo>
                  </a:path>
                </a:pathLst>
              </a:custGeom>
              <a:noFill/>
              <a:ln w="1270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MX"/>
              </a:p>
            </p:txBody>
          </p:sp>
          <p:sp>
            <p:nvSpPr>
              <p:cNvPr id="43" name="Freeform 45"/>
              <p:cNvSpPr>
                <a:spLocks/>
              </p:cNvSpPr>
              <p:nvPr/>
            </p:nvSpPr>
            <p:spPr bwMode="auto">
              <a:xfrm>
                <a:off x="3042" y="1750"/>
                <a:ext cx="58" cy="160"/>
              </a:xfrm>
              <a:custGeom>
                <a:avLst/>
                <a:gdLst>
                  <a:gd name="T0" fmla="*/ 12 w 58"/>
                  <a:gd name="T1" fmla="*/ 41 h 160"/>
                  <a:gd name="T2" fmla="*/ 6 w 58"/>
                  <a:gd name="T3" fmla="*/ 36 h 160"/>
                  <a:gd name="T4" fmla="*/ 2 w 58"/>
                  <a:gd name="T5" fmla="*/ 30 h 160"/>
                  <a:gd name="T6" fmla="*/ 1 w 58"/>
                  <a:gd name="T7" fmla="*/ 24 h 160"/>
                  <a:gd name="T8" fmla="*/ 1 w 58"/>
                  <a:gd name="T9" fmla="*/ 18 h 160"/>
                  <a:gd name="T10" fmla="*/ 3 w 58"/>
                  <a:gd name="T11" fmla="*/ 12 h 160"/>
                  <a:gd name="T12" fmla="*/ 7 w 58"/>
                  <a:gd name="T13" fmla="*/ 6 h 160"/>
                  <a:gd name="T14" fmla="*/ 12 w 58"/>
                  <a:gd name="T15" fmla="*/ 2 h 160"/>
                  <a:gd name="T16" fmla="*/ 15 w 58"/>
                  <a:gd name="T17" fmla="*/ 22 h 160"/>
                  <a:gd name="T18" fmla="*/ 17 w 58"/>
                  <a:gd name="T19" fmla="*/ 25 h 160"/>
                  <a:gd name="T20" fmla="*/ 20 w 58"/>
                  <a:gd name="T21" fmla="*/ 28 h 160"/>
                  <a:gd name="T22" fmla="*/ 23 w 58"/>
                  <a:gd name="T23" fmla="*/ 30 h 160"/>
                  <a:gd name="T24" fmla="*/ 27 w 58"/>
                  <a:gd name="T25" fmla="*/ 31 h 160"/>
                  <a:gd name="T26" fmla="*/ 31 w 58"/>
                  <a:gd name="T27" fmla="*/ 30 h 160"/>
                  <a:gd name="T28" fmla="*/ 34 w 58"/>
                  <a:gd name="T29" fmla="*/ 29 h 160"/>
                  <a:gd name="T30" fmla="*/ 38 w 58"/>
                  <a:gd name="T31" fmla="*/ 27 h 160"/>
                  <a:gd name="T32" fmla="*/ 41 w 58"/>
                  <a:gd name="T33" fmla="*/ 23 h 160"/>
                  <a:gd name="T34" fmla="*/ 44 w 58"/>
                  <a:gd name="T35" fmla="*/ 1 h 160"/>
                  <a:gd name="T36" fmla="*/ 50 w 58"/>
                  <a:gd name="T37" fmla="*/ 6 h 160"/>
                  <a:gd name="T38" fmla="*/ 54 w 58"/>
                  <a:gd name="T39" fmla="*/ 11 h 160"/>
                  <a:gd name="T40" fmla="*/ 56 w 58"/>
                  <a:gd name="T41" fmla="*/ 18 h 160"/>
                  <a:gd name="T42" fmla="*/ 57 w 58"/>
                  <a:gd name="T43" fmla="*/ 24 h 160"/>
                  <a:gd name="T44" fmla="*/ 55 w 58"/>
                  <a:gd name="T45" fmla="*/ 31 h 160"/>
                  <a:gd name="T46" fmla="*/ 51 w 58"/>
                  <a:gd name="T47" fmla="*/ 37 h 160"/>
                  <a:gd name="T48" fmla="*/ 45 w 58"/>
                  <a:gd name="T49" fmla="*/ 42 h 160"/>
                  <a:gd name="T50" fmla="*/ 41 w 58"/>
                  <a:gd name="T51" fmla="*/ 152 h 160"/>
                  <a:gd name="T52" fmla="*/ 40 w 58"/>
                  <a:gd name="T53" fmla="*/ 155 h 160"/>
                  <a:gd name="T54" fmla="*/ 37 w 58"/>
                  <a:gd name="T55" fmla="*/ 157 h 160"/>
                  <a:gd name="T56" fmla="*/ 33 w 58"/>
                  <a:gd name="T57" fmla="*/ 159 h 160"/>
                  <a:gd name="T58" fmla="*/ 28 w 58"/>
                  <a:gd name="T59" fmla="*/ 159 h 160"/>
                  <a:gd name="T60" fmla="*/ 23 w 58"/>
                  <a:gd name="T61" fmla="*/ 159 h 160"/>
                  <a:gd name="T62" fmla="*/ 19 w 58"/>
                  <a:gd name="T63" fmla="*/ 157 h 160"/>
                  <a:gd name="T64" fmla="*/ 16 w 58"/>
                  <a:gd name="T65" fmla="*/ 155 h 160"/>
                  <a:gd name="T66" fmla="*/ 15 w 58"/>
                  <a:gd name="T67" fmla="*/ 152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160"/>
                  <a:gd name="T104" fmla="*/ 58 w 58"/>
                  <a:gd name="T105" fmla="*/ 160 h 1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160">
                    <a:moveTo>
                      <a:pt x="15" y="44"/>
                    </a:moveTo>
                    <a:lnTo>
                      <a:pt x="12" y="41"/>
                    </a:lnTo>
                    <a:lnTo>
                      <a:pt x="9" y="39"/>
                    </a:lnTo>
                    <a:lnTo>
                      <a:pt x="6" y="36"/>
                    </a:lnTo>
                    <a:lnTo>
                      <a:pt x="4" y="33"/>
                    </a:lnTo>
                    <a:lnTo>
                      <a:pt x="2" y="30"/>
                    </a:lnTo>
                    <a:lnTo>
                      <a:pt x="1" y="27"/>
                    </a:lnTo>
                    <a:lnTo>
                      <a:pt x="1" y="24"/>
                    </a:lnTo>
                    <a:lnTo>
                      <a:pt x="0" y="21"/>
                    </a:lnTo>
                    <a:lnTo>
                      <a:pt x="1" y="18"/>
                    </a:lnTo>
                    <a:lnTo>
                      <a:pt x="1" y="15"/>
                    </a:lnTo>
                    <a:lnTo>
                      <a:pt x="3" y="12"/>
                    </a:lnTo>
                    <a:lnTo>
                      <a:pt x="5" y="9"/>
                    </a:lnTo>
                    <a:lnTo>
                      <a:pt x="7" y="6"/>
                    </a:lnTo>
                    <a:lnTo>
                      <a:pt x="9" y="4"/>
                    </a:lnTo>
                    <a:lnTo>
                      <a:pt x="12" y="2"/>
                    </a:lnTo>
                    <a:lnTo>
                      <a:pt x="15" y="0"/>
                    </a:lnTo>
                    <a:lnTo>
                      <a:pt x="15" y="22"/>
                    </a:lnTo>
                    <a:lnTo>
                      <a:pt x="16" y="24"/>
                    </a:lnTo>
                    <a:lnTo>
                      <a:pt x="17" y="25"/>
                    </a:lnTo>
                    <a:lnTo>
                      <a:pt x="18" y="27"/>
                    </a:lnTo>
                    <a:lnTo>
                      <a:pt x="20" y="28"/>
                    </a:lnTo>
                    <a:lnTo>
                      <a:pt x="21" y="29"/>
                    </a:lnTo>
                    <a:lnTo>
                      <a:pt x="23" y="30"/>
                    </a:lnTo>
                    <a:lnTo>
                      <a:pt x="25" y="30"/>
                    </a:lnTo>
                    <a:lnTo>
                      <a:pt x="27" y="31"/>
                    </a:lnTo>
                    <a:lnTo>
                      <a:pt x="29" y="31"/>
                    </a:lnTo>
                    <a:lnTo>
                      <a:pt x="31" y="30"/>
                    </a:lnTo>
                    <a:lnTo>
                      <a:pt x="33" y="30"/>
                    </a:lnTo>
                    <a:lnTo>
                      <a:pt x="34" y="29"/>
                    </a:lnTo>
                    <a:lnTo>
                      <a:pt x="36" y="28"/>
                    </a:lnTo>
                    <a:lnTo>
                      <a:pt x="38" y="27"/>
                    </a:lnTo>
                    <a:lnTo>
                      <a:pt x="40" y="25"/>
                    </a:lnTo>
                    <a:lnTo>
                      <a:pt x="41" y="23"/>
                    </a:lnTo>
                    <a:lnTo>
                      <a:pt x="41" y="0"/>
                    </a:lnTo>
                    <a:lnTo>
                      <a:pt x="44" y="1"/>
                    </a:lnTo>
                    <a:lnTo>
                      <a:pt x="47" y="3"/>
                    </a:lnTo>
                    <a:lnTo>
                      <a:pt x="50" y="6"/>
                    </a:lnTo>
                    <a:lnTo>
                      <a:pt x="52" y="8"/>
                    </a:lnTo>
                    <a:lnTo>
                      <a:pt x="54" y="11"/>
                    </a:lnTo>
                    <a:lnTo>
                      <a:pt x="55" y="14"/>
                    </a:lnTo>
                    <a:lnTo>
                      <a:pt x="56" y="18"/>
                    </a:lnTo>
                    <a:lnTo>
                      <a:pt x="57" y="21"/>
                    </a:lnTo>
                    <a:lnTo>
                      <a:pt x="57" y="24"/>
                    </a:lnTo>
                    <a:lnTo>
                      <a:pt x="56" y="28"/>
                    </a:lnTo>
                    <a:lnTo>
                      <a:pt x="55" y="31"/>
                    </a:lnTo>
                    <a:lnTo>
                      <a:pt x="54" y="34"/>
                    </a:lnTo>
                    <a:lnTo>
                      <a:pt x="51" y="37"/>
                    </a:lnTo>
                    <a:lnTo>
                      <a:pt x="48" y="40"/>
                    </a:lnTo>
                    <a:lnTo>
                      <a:pt x="45" y="42"/>
                    </a:lnTo>
                    <a:lnTo>
                      <a:pt x="41" y="44"/>
                    </a:lnTo>
                    <a:lnTo>
                      <a:pt x="41" y="152"/>
                    </a:lnTo>
                    <a:lnTo>
                      <a:pt x="41" y="154"/>
                    </a:lnTo>
                    <a:lnTo>
                      <a:pt x="40" y="155"/>
                    </a:lnTo>
                    <a:lnTo>
                      <a:pt x="38" y="156"/>
                    </a:lnTo>
                    <a:lnTo>
                      <a:pt x="37" y="157"/>
                    </a:lnTo>
                    <a:lnTo>
                      <a:pt x="35" y="158"/>
                    </a:lnTo>
                    <a:lnTo>
                      <a:pt x="33" y="159"/>
                    </a:lnTo>
                    <a:lnTo>
                      <a:pt x="30" y="159"/>
                    </a:lnTo>
                    <a:lnTo>
                      <a:pt x="28" y="159"/>
                    </a:lnTo>
                    <a:lnTo>
                      <a:pt x="26" y="159"/>
                    </a:lnTo>
                    <a:lnTo>
                      <a:pt x="23" y="159"/>
                    </a:lnTo>
                    <a:lnTo>
                      <a:pt x="21" y="158"/>
                    </a:lnTo>
                    <a:lnTo>
                      <a:pt x="19" y="157"/>
                    </a:lnTo>
                    <a:lnTo>
                      <a:pt x="18" y="157"/>
                    </a:lnTo>
                    <a:lnTo>
                      <a:pt x="16" y="155"/>
                    </a:lnTo>
                    <a:lnTo>
                      <a:pt x="16" y="154"/>
                    </a:lnTo>
                    <a:lnTo>
                      <a:pt x="15" y="152"/>
                    </a:lnTo>
                    <a:lnTo>
                      <a:pt x="15" y="44"/>
                    </a:lnTo>
                  </a:path>
                </a:pathLst>
              </a:custGeom>
              <a:noFill/>
              <a:ln w="1270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MX"/>
              </a:p>
            </p:txBody>
          </p:sp>
        </p:grpSp>
        <p:pic>
          <p:nvPicPr>
            <p:cNvPr id="38" name="Picture 46"/>
            <p:cNvPicPr>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301" y="1707"/>
              <a:ext cx="106" cy="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39" name="Picture 47"/>
            <p:cNvPicPr>
              <a:picLocks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4016" y="1694"/>
              <a:ext cx="106" cy="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0" name="Text Box 48"/>
            <p:cNvSpPr txBox="1">
              <a:spLocks noChangeArrowheads="1"/>
            </p:cNvSpPr>
            <p:nvPr/>
          </p:nvSpPr>
          <p:spPr bwMode="auto">
            <a:xfrm>
              <a:off x="3243" y="837"/>
              <a:ext cx="1658"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a:latin typeface="+mn-lt"/>
                </a:rPr>
                <a:t>CLASIFICACIÓN Y AGRUPACIÓN</a:t>
              </a:r>
            </a:p>
            <a:p>
              <a:r>
                <a:rPr lang="es-ES_tradnl" sz="1200">
                  <a:latin typeface="+mn-lt"/>
                </a:rPr>
                <a:t>DE DISTINTOS ELEMENTOS PARA</a:t>
              </a:r>
            </a:p>
            <a:p>
              <a:r>
                <a:rPr lang="es-ES_tradnl" sz="1200">
                  <a:latin typeface="+mn-lt"/>
                </a:rPr>
                <a:t>CONSTRUIR UNIDADES HOMOGÉNEAS</a:t>
              </a:r>
            </a:p>
          </p:txBody>
        </p:sp>
        <p:pic>
          <p:nvPicPr>
            <p:cNvPr id="41"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 y="1389"/>
              <a:ext cx="360" cy="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9" name="Group 168"/>
          <p:cNvGrpSpPr>
            <a:grpSpLocks/>
          </p:cNvGrpSpPr>
          <p:nvPr/>
        </p:nvGrpSpPr>
        <p:grpSpPr bwMode="auto">
          <a:xfrm>
            <a:off x="6197551" y="4141142"/>
            <a:ext cx="2314575" cy="2446338"/>
            <a:chOff x="4071" y="2262"/>
            <a:chExt cx="1458" cy="1541"/>
          </a:xfrm>
        </p:grpSpPr>
        <p:sp>
          <p:nvSpPr>
            <p:cNvPr id="60" name="Rectangle 157"/>
            <p:cNvSpPr>
              <a:spLocks noChangeArrowheads="1"/>
            </p:cNvSpPr>
            <p:nvPr/>
          </p:nvSpPr>
          <p:spPr bwMode="auto">
            <a:xfrm>
              <a:off x="4071" y="2262"/>
              <a:ext cx="1448" cy="1541"/>
            </a:xfrm>
            <a:prstGeom prst="rect">
              <a:avLst/>
            </a:prstGeom>
            <a:solidFill>
              <a:schemeClr val="bg1"/>
            </a:solidFill>
            <a:ln w="12700">
              <a:solidFill>
                <a:schemeClr val="tx1"/>
              </a:solidFill>
              <a:miter lim="800000"/>
              <a:headEnd/>
              <a:tailEnd/>
            </a:ln>
          </p:spPr>
          <p:txBody>
            <a:bodyPr wrap="none" anchor="ctr"/>
            <a:lstStyle/>
            <a:p>
              <a:endParaRPr lang="es-MX" sz="1800" b="0"/>
            </a:p>
          </p:txBody>
        </p:sp>
        <p:sp>
          <p:nvSpPr>
            <p:cNvPr id="61" name="Rectangle 158"/>
            <p:cNvSpPr>
              <a:spLocks noChangeArrowheads="1"/>
            </p:cNvSpPr>
            <p:nvPr/>
          </p:nvSpPr>
          <p:spPr bwMode="auto">
            <a:xfrm>
              <a:off x="4094" y="2273"/>
              <a:ext cx="96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t>DECLARACIÓN</a:t>
              </a:r>
            </a:p>
          </p:txBody>
        </p:sp>
        <p:sp>
          <p:nvSpPr>
            <p:cNvPr id="62" name="Text Box 160"/>
            <p:cNvSpPr txBox="1">
              <a:spLocks noChangeArrowheads="1"/>
            </p:cNvSpPr>
            <p:nvPr/>
          </p:nvSpPr>
          <p:spPr bwMode="auto">
            <a:xfrm>
              <a:off x="4084" y="2472"/>
              <a:ext cx="790"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a:latin typeface="+mn-lt"/>
                </a:rPr>
                <a:t>MANIFESTACIÓN</a:t>
              </a:r>
            </a:p>
            <a:p>
              <a:r>
                <a:rPr lang="es-ES_tradnl" sz="1200">
                  <a:latin typeface="+mn-lt"/>
                </a:rPr>
                <a:t>POR ESCRITO</a:t>
              </a:r>
            </a:p>
            <a:p>
              <a:r>
                <a:rPr lang="es-ES_tradnl" sz="1200">
                  <a:latin typeface="+mn-lt"/>
                </a:rPr>
                <a:t>SOBRE EL</a:t>
              </a:r>
            </a:p>
            <a:p>
              <a:r>
                <a:rPr lang="es-ES_tradnl" sz="1200">
                  <a:latin typeface="+mn-lt"/>
                </a:rPr>
                <a:t>RESULTADO</a:t>
              </a:r>
            </a:p>
            <a:p>
              <a:r>
                <a:rPr lang="es-ES_tradnl" sz="1200">
                  <a:latin typeface="+mn-lt"/>
                </a:rPr>
                <a:t>DE LAS</a:t>
              </a:r>
            </a:p>
            <a:p>
              <a:r>
                <a:rPr lang="es-ES_tradnl" sz="1200">
                  <a:latin typeface="+mn-lt"/>
                </a:rPr>
                <a:t>INVESTIGACIO-</a:t>
              </a:r>
            </a:p>
            <a:p>
              <a:r>
                <a:rPr lang="es-ES_tradnl" sz="1200">
                  <a:latin typeface="+mn-lt"/>
                </a:rPr>
                <a:t>NES CON</a:t>
              </a:r>
            </a:p>
            <a:p>
              <a:r>
                <a:rPr lang="es-ES_tradnl" sz="1200">
                  <a:latin typeface="+mn-lt"/>
                </a:rPr>
                <a:t>FIRMA DE LOS</a:t>
              </a:r>
            </a:p>
            <a:p>
              <a:r>
                <a:rPr lang="es-ES_tradnl" sz="1200">
                  <a:latin typeface="+mn-lt"/>
                </a:rPr>
                <a:t>INTERESADOS</a:t>
              </a:r>
            </a:p>
          </p:txBody>
        </p:sp>
        <p:pic>
          <p:nvPicPr>
            <p:cNvPr id="63" name="Picture 1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2" y="2840"/>
              <a:ext cx="423" cy="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 name="Picture 167"/>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284" y="2886"/>
              <a:ext cx="245" cy="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65" name="Group 170"/>
          <p:cNvGrpSpPr>
            <a:grpSpLocks/>
          </p:cNvGrpSpPr>
          <p:nvPr/>
        </p:nvGrpSpPr>
        <p:grpSpPr bwMode="auto">
          <a:xfrm>
            <a:off x="3563888" y="4149080"/>
            <a:ext cx="2327275" cy="2446337"/>
            <a:chOff x="2412" y="2267"/>
            <a:chExt cx="1466" cy="1541"/>
          </a:xfrm>
        </p:grpSpPr>
        <p:sp>
          <p:nvSpPr>
            <p:cNvPr id="66" name="Rectangle 58"/>
            <p:cNvSpPr>
              <a:spLocks noChangeArrowheads="1"/>
            </p:cNvSpPr>
            <p:nvPr/>
          </p:nvSpPr>
          <p:spPr bwMode="auto">
            <a:xfrm>
              <a:off x="2430" y="2267"/>
              <a:ext cx="1448" cy="1541"/>
            </a:xfrm>
            <a:prstGeom prst="rect">
              <a:avLst/>
            </a:prstGeom>
            <a:solidFill>
              <a:schemeClr val="bg1"/>
            </a:solidFill>
            <a:ln w="12700">
              <a:solidFill>
                <a:schemeClr val="tx1"/>
              </a:solidFill>
              <a:miter lim="800000"/>
              <a:headEnd/>
              <a:tailEnd/>
            </a:ln>
          </p:spPr>
          <p:txBody>
            <a:bodyPr wrap="none" anchor="ctr"/>
            <a:lstStyle/>
            <a:p>
              <a:endParaRPr lang="es-MX" sz="1800" b="0"/>
            </a:p>
          </p:txBody>
        </p:sp>
        <p:sp>
          <p:nvSpPr>
            <p:cNvPr id="67" name="Rectangle 59"/>
            <p:cNvSpPr>
              <a:spLocks noChangeArrowheads="1"/>
            </p:cNvSpPr>
            <p:nvPr/>
          </p:nvSpPr>
          <p:spPr bwMode="auto">
            <a:xfrm>
              <a:off x="2412" y="2306"/>
              <a:ext cx="1049"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800"/>
                <a:t>INVESTIGACIÓN</a:t>
              </a:r>
            </a:p>
          </p:txBody>
        </p:sp>
        <p:sp>
          <p:nvSpPr>
            <p:cNvPr id="68" name="Freeform 60"/>
            <p:cNvSpPr>
              <a:spLocks/>
            </p:cNvSpPr>
            <p:nvPr/>
          </p:nvSpPr>
          <p:spPr bwMode="auto">
            <a:xfrm>
              <a:off x="2504" y="3560"/>
              <a:ext cx="1312" cy="170"/>
            </a:xfrm>
            <a:custGeom>
              <a:avLst/>
              <a:gdLst>
                <a:gd name="T0" fmla="*/ 0 w 1428"/>
                <a:gd name="T1" fmla="*/ 0 h 185"/>
                <a:gd name="T2" fmla="*/ 75 w 1428"/>
                <a:gd name="T3" fmla="*/ 169 h 185"/>
                <a:gd name="T4" fmla="*/ 1311 w 1428"/>
                <a:gd name="T5" fmla="*/ 169 h 185"/>
                <a:gd name="T6" fmla="*/ 1092 w 1428"/>
                <a:gd name="T7" fmla="*/ 2 h 185"/>
                <a:gd name="T8" fmla="*/ 0 w 1428"/>
                <a:gd name="T9" fmla="*/ 0 h 185"/>
                <a:gd name="T10" fmla="*/ 0 60000 65536"/>
                <a:gd name="T11" fmla="*/ 0 60000 65536"/>
                <a:gd name="T12" fmla="*/ 0 60000 65536"/>
                <a:gd name="T13" fmla="*/ 0 60000 65536"/>
                <a:gd name="T14" fmla="*/ 0 60000 65536"/>
                <a:gd name="T15" fmla="*/ 0 w 1428"/>
                <a:gd name="T16" fmla="*/ 0 h 185"/>
                <a:gd name="T17" fmla="*/ 1428 w 1428"/>
                <a:gd name="T18" fmla="*/ 185 h 185"/>
              </a:gdLst>
              <a:ahLst/>
              <a:cxnLst>
                <a:cxn ang="T10">
                  <a:pos x="T0" y="T1"/>
                </a:cxn>
                <a:cxn ang="T11">
                  <a:pos x="T2" y="T3"/>
                </a:cxn>
                <a:cxn ang="T12">
                  <a:pos x="T4" y="T5"/>
                </a:cxn>
                <a:cxn ang="T13">
                  <a:pos x="T6" y="T7"/>
                </a:cxn>
                <a:cxn ang="T14">
                  <a:pos x="T8" y="T9"/>
                </a:cxn>
              </a:cxnLst>
              <a:rect l="T15" t="T16" r="T17" b="T18"/>
              <a:pathLst>
                <a:path w="1428" h="185">
                  <a:moveTo>
                    <a:pt x="0" y="0"/>
                  </a:moveTo>
                  <a:lnTo>
                    <a:pt x="82" y="184"/>
                  </a:lnTo>
                  <a:lnTo>
                    <a:pt x="1427" y="184"/>
                  </a:lnTo>
                  <a:lnTo>
                    <a:pt x="1189" y="2"/>
                  </a:lnTo>
                  <a:lnTo>
                    <a:pt x="0" y="0"/>
                  </a:lnTo>
                </a:path>
              </a:pathLst>
            </a:custGeom>
            <a:gradFill rotWithShape="1">
              <a:gsLst>
                <a:gs pos="0">
                  <a:srgbClr val="800000"/>
                </a:gs>
                <a:gs pos="50000">
                  <a:srgbClr val="3B0000"/>
                </a:gs>
                <a:gs pos="100000">
                  <a:srgbClr val="800000"/>
                </a:gs>
              </a:gsLst>
              <a:lin ang="5400000" scaled="1"/>
            </a:gradFill>
            <a:ln w="12700" cap="rnd">
              <a:solidFill>
                <a:srgbClr val="993300"/>
              </a:solidFill>
              <a:round/>
              <a:headEnd/>
              <a:tailEnd/>
            </a:ln>
          </p:spPr>
          <p:txBody>
            <a:bodyPr/>
            <a:lstStyle/>
            <a:p>
              <a:endParaRPr lang="es-MX"/>
            </a:p>
          </p:txBody>
        </p:sp>
        <p:sp>
          <p:nvSpPr>
            <p:cNvPr id="69" name="Rectangle 61"/>
            <p:cNvSpPr>
              <a:spLocks noChangeArrowheads="1"/>
            </p:cNvSpPr>
            <p:nvPr/>
          </p:nvSpPr>
          <p:spPr bwMode="auto">
            <a:xfrm>
              <a:off x="2590" y="3729"/>
              <a:ext cx="1223" cy="39"/>
            </a:xfrm>
            <a:prstGeom prst="rect">
              <a:avLst/>
            </a:prstGeom>
            <a:solidFill>
              <a:srgbClr val="AD6900"/>
            </a:solidFill>
            <a:ln w="12700">
              <a:solidFill>
                <a:srgbClr val="000000"/>
              </a:solidFill>
              <a:miter lim="800000"/>
              <a:headEnd/>
              <a:tailEnd/>
            </a:ln>
          </p:spPr>
          <p:txBody>
            <a:bodyPr wrap="none" anchor="ctr"/>
            <a:lstStyle/>
            <a:p>
              <a:endParaRPr lang="es-MX" sz="1800" b="0"/>
            </a:p>
          </p:txBody>
        </p:sp>
        <p:sp>
          <p:nvSpPr>
            <p:cNvPr id="70" name="Freeform 62"/>
            <p:cNvSpPr>
              <a:spLocks/>
            </p:cNvSpPr>
            <p:nvPr/>
          </p:nvSpPr>
          <p:spPr bwMode="auto">
            <a:xfrm>
              <a:off x="2504" y="3562"/>
              <a:ext cx="75" cy="221"/>
            </a:xfrm>
            <a:custGeom>
              <a:avLst/>
              <a:gdLst>
                <a:gd name="T0" fmla="*/ 74 w 82"/>
                <a:gd name="T1" fmla="*/ 220 h 241"/>
                <a:gd name="T2" fmla="*/ 74 w 82"/>
                <a:gd name="T3" fmla="*/ 167 h 241"/>
                <a:gd name="T4" fmla="*/ 0 w 82"/>
                <a:gd name="T5" fmla="*/ 0 h 241"/>
                <a:gd name="T6" fmla="*/ 0 w 82"/>
                <a:gd name="T7" fmla="*/ 49 h 241"/>
                <a:gd name="T8" fmla="*/ 74 w 82"/>
                <a:gd name="T9" fmla="*/ 220 h 241"/>
                <a:gd name="T10" fmla="*/ 0 60000 65536"/>
                <a:gd name="T11" fmla="*/ 0 60000 65536"/>
                <a:gd name="T12" fmla="*/ 0 60000 65536"/>
                <a:gd name="T13" fmla="*/ 0 60000 65536"/>
                <a:gd name="T14" fmla="*/ 0 60000 65536"/>
                <a:gd name="T15" fmla="*/ 0 w 82"/>
                <a:gd name="T16" fmla="*/ 0 h 241"/>
                <a:gd name="T17" fmla="*/ 82 w 82"/>
                <a:gd name="T18" fmla="*/ 241 h 241"/>
              </a:gdLst>
              <a:ahLst/>
              <a:cxnLst>
                <a:cxn ang="T10">
                  <a:pos x="T0" y="T1"/>
                </a:cxn>
                <a:cxn ang="T11">
                  <a:pos x="T2" y="T3"/>
                </a:cxn>
                <a:cxn ang="T12">
                  <a:pos x="T4" y="T5"/>
                </a:cxn>
                <a:cxn ang="T13">
                  <a:pos x="T6" y="T7"/>
                </a:cxn>
                <a:cxn ang="T14">
                  <a:pos x="T8" y="T9"/>
                </a:cxn>
              </a:cxnLst>
              <a:rect l="T15" t="T16" r="T17" b="T18"/>
              <a:pathLst>
                <a:path w="82" h="241">
                  <a:moveTo>
                    <a:pt x="81" y="240"/>
                  </a:moveTo>
                  <a:lnTo>
                    <a:pt x="81" y="182"/>
                  </a:lnTo>
                  <a:lnTo>
                    <a:pt x="0" y="0"/>
                  </a:lnTo>
                  <a:lnTo>
                    <a:pt x="0" y="53"/>
                  </a:lnTo>
                  <a:lnTo>
                    <a:pt x="81" y="240"/>
                  </a:lnTo>
                </a:path>
              </a:pathLst>
            </a:custGeom>
            <a:solidFill>
              <a:srgbClr val="AD6900"/>
            </a:solidFill>
            <a:ln w="12700" cap="rnd">
              <a:solidFill>
                <a:srgbClr val="000000"/>
              </a:solidFill>
              <a:round/>
              <a:headEnd/>
              <a:tailEnd/>
            </a:ln>
          </p:spPr>
          <p:txBody>
            <a:bodyPr/>
            <a:lstStyle/>
            <a:p>
              <a:endParaRPr lang="es-MX"/>
            </a:p>
          </p:txBody>
        </p:sp>
        <p:sp>
          <p:nvSpPr>
            <p:cNvPr id="71" name="Freeform 63"/>
            <p:cNvSpPr>
              <a:spLocks/>
            </p:cNvSpPr>
            <p:nvPr/>
          </p:nvSpPr>
          <p:spPr bwMode="auto">
            <a:xfrm>
              <a:off x="3113" y="3568"/>
              <a:ext cx="219" cy="80"/>
            </a:xfrm>
            <a:custGeom>
              <a:avLst/>
              <a:gdLst>
                <a:gd name="T0" fmla="*/ 140 w 239"/>
                <a:gd name="T1" fmla="*/ 3 h 87"/>
                <a:gd name="T2" fmla="*/ 0 w 239"/>
                <a:gd name="T3" fmla="*/ 0 h 87"/>
                <a:gd name="T4" fmla="*/ 52 w 239"/>
                <a:gd name="T5" fmla="*/ 79 h 87"/>
                <a:gd name="T6" fmla="*/ 218 w 239"/>
                <a:gd name="T7" fmla="*/ 72 h 87"/>
                <a:gd name="T8" fmla="*/ 140 w 239"/>
                <a:gd name="T9" fmla="*/ 3 h 87"/>
                <a:gd name="T10" fmla="*/ 0 60000 65536"/>
                <a:gd name="T11" fmla="*/ 0 60000 65536"/>
                <a:gd name="T12" fmla="*/ 0 60000 65536"/>
                <a:gd name="T13" fmla="*/ 0 60000 65536"/>
                <a:gd name="T14" fmla="*/ 0 60000 65536"/>
                <a:gd name="T15" fmla="*/ 0 w 239"/>
                <a:gd name="T16" fmla="*/ 0 h 87"/>
                <a:gd name="T17" fmla="*/ 239 w 239"/>
                <a:gd name="T18" fmla="*/ 87 h 87"/>
              </a:gdLst>
              <a:ahLst/>
              <a:cxnLst>
                <a:cxn ang="T10">
                  <a:pos x="T0" y="T1"/>
                </a:cxn>
                <a:cxn ang="T11">
                  <a:pos x="T2" y="T3"/>
                </a:cxn>
                <a:cxn ang="T12">
                  <a:pos x="T4" y="T5"/>
                </a:cxn>
                <a:cxn ang="T13">
                  <a:pos x="T6" y="T7"/>
                </a:cxn>
                <a:cxn ang="T14">
                  <a:pos x="T8" y="T9"/>
                </a:cxn>
              </a:cxnLst>
              <a:rect l="T15" t="T16" r="T17" b="T18"/>
              <a:pathLst>
                <a:path w="239" h="87">
                  <a:moveTo>
                    <a:pt x="153" y="3"/>
                  </a:moveTo>
                  <a:lnTo>
                    <a:pt x="0" y="0"/>
                  </a:lnTo>
                  <a:lnTo>
                    <a:pt x="57" y="86"/>
                  </a:lnTo>
                  <a:lnTo>
                    <a:pt x="238" y="78"/>
                  </a:lnTo>
                  <a:lnTo>
                    <a:pt x="153" y="3"/>
                  </a:lnTo>
                </a:path>
              </a:pathLst>
            </a:custGeom>
            <a:solidFill>
              <a:srgbClr val="FFFFFF"/>
            </a:solidFill>
            <a:ln w="12700" cap="rnd">
              <a:solidFill>
                <a:srgbClr val="000000"/>
              </a:solidFill>
              <a:round/>
              <a:headEnd/>
              <a:tailEnd/>
            </a:ln>
          </p:spPr>
          <p:txBody>
            <a:bodyPr/>
            <a:lstStyle/>
            <a:p>
              <a:endParaRPr lang="es-MX"/>
            </a:p>
          </p:txBody>
        </p:sp>
        <p:sp>
          <p:nvSpPr>
            <p:cNvPr id="72" name="Freeform 64"/>
            <p:cNvSpPr>
              <a:spLocks/>
            </p:cNvSpPr>
            <p:nvPr/>
          </p:nvSpPr>
          <p:spPr bwMode="auto">
            <a:xfrm>
              <a:off x="3005" y="3565"/>
              <a:ext cx="280" cy="104"/>
            </a:xfrm>
            <a:custGeom>
              <a:avLst/>
              <a:gdLst>
                <a:gd name="T0" fmla="*/ 147 w 304"/>
                <a:gd name="T1" fmla="*/ 0 h 113"/>
                <a:gd name="T2" fmla="*/ 0 w 304"/>
                <a:gd name="T3" fmla="*/ 67 h 113"/>
                <a:gd name="T4" fmla="*/ 141 w 304"/>
                <a:gd name="T5" fmla="*/ 103 h 113"/>
                <a:gd name="T6" fmla="*/ 279 w 304"/>
                <a:gd name="T7" fmla="*/ 38 h 113"/>
                <a:gd name="T8" fmla="*/ 147 w 304"/>
                <a:gd name="T9" fmla="*/ 0 h 113"/>
                <a:gd name="T10" fmla="*/ 0 60000 65536"/>
                <a:gd name="T11" fmla="*/ 0 60000 65536"/>
                <a:gd name="T12" fmla="*/ 0 60000 65536"/>
                <a:gd name="T13" fmla="*/ 0 60000 65536"/>
                <a:gd name="T14" fmla="*/ 0 60000 65536"/>
                <a:gd name="T15" fmla="*/ 0 w 304"/>
                <a:gd name="T16" fmla="*/ 0 h 113"/>
                <a:gd name="T17" fmla="*/ 304 w 304"/>
                <a:gd name="T18" fmla="*/ 113 h 113"/>
              </a:gdLst>
              <a:ahLst/>
              <a:cxnLst>
                <a:cxn ang="T10">
                  <a:pos x="T0" y="T1"/>
                </a:cxn>
                <a:cxn ang="T11">
                  <a:pos x="T2" y="T3"/>
                </a:cxn>
                <a:cxn ang="T12">
                  <a:pos x="T4" y="T5"/>
                </a:cxn>
                <a:cxn ang="T13">
                  <a:pos x="T6" y="T7"/>
                </a:cxn>
                <a:cxn ang="T14">
                  <a:pos x="T8" y="T9"/>
                </a:cxn>
              </a:cxnLst>
              <a:rect l="T15" t="T16" r="T17" b="T18"/>
              <a:pathLst>
                <a:path w="304" h="113">
                  <a:moveTo>
                    <a:pt x="160" y="0"/>
                  </a:moveTo>
                  <a:lnTo>
                    <a:pt x="0" y="73"/>
                  </a:lnTo>
                  <a:lnTo>
                    <a:pt x="153" y="112"/>
                  </a:lnTo>
                  <a:lnTo>
                    <a:pt x="303" y="41"/>
                  </a:lnTo>
                  <a:lnTo>
                    <a:pt x="160" y="0"/>
                  </a:lnTo>
                </a:path>
              </a:pathLst>
            </a:custGeom>
            <a:solidFill>
              <a:srgbClr val="FFFFFF"/>
            </a:solidFill>
            <a:ln w="12700" cap="rnd">
              <a:solidFill>
                <a:srgbClr val="000000"/>
              </a:solidFill>
              <a:round/>
              <a:headEnd/>
              <a:tailEnd/>
            </a:ln>
          </p:spPr>
          <p:txBody>
            <a:bodyPr/>
            <a:lstStyle/>
            <a:p>
              <a:endParaRPr lang="es-MX"/>
            </a:p>
          </p:txBody>
        </p:sp>
        <p:grpSp>
          <p:nvGrpSpPr>
            <p:cNvPr id="73" name="Group 65"/>
            <p:cNvGrpSpPr>
              <a:grpSpLocks/>
            </p:cNvGrpSpPr>
            <p:nvPr/>
          </p:nvGrpSpPr>
          <p:grpSpPr bwMode="auto">
            <a:xfrm>
              <a:off x="3452" y="3614"/>
              <a:ext cx="219" cy="117"/>
              <a:chOff x="3192" y="3611"/>
              <a:chExt cx="239" cy="127"/>
            </a:xfrm>
          </p:grpSpPr>
          <p:sp>
            <p:nvSpPr>
              <p:cNvPr id="107" name="Freeform 66"/>
              <p:cNvSpPr>
                <a:spLocks/>
              </p:cNvSpPr>
              <p:nvPr/>
            </p:nvSpPr>
            <p:spPr bwMode="auto">
              <a:xfrm>
                <a:off x="3192" y="3611"/>
                <a:ext cx="239" cy="127"/>
              </a:xfrm>
              <a:custGeom>
                <a:avLst/>
                <a:gdLst>
                  <a:gd name="T0" fmla="*/ 95 w 239"/>
                  <a:gd name="T1" fmla="*/ 0 h 127"/>
                  <a:gd name="T2" fmla="*/ 0 w 239"/>
                  <a:gd name="T3" fmla="*/ 64 h 127"/>
                  <a:gd name="T4" fmla="*/ 0 w 239"/>
                  <a:gd name="T5" fmla="*/ 109 h 127"/>
                  <a:gd name="T6" fmla="*/ 194 w 239"/>
                  <a:gd name="T7" fmla="*/ 126 h 127"/>
                  <a:gd name="T8" fmla="*/ 238 w 239"/>
                  <a:gd name="T9" fmla="*/ 31 h 127"/>
                  <a:gd name="T10" fmla="*/ 234 w 239"/>
                  <a:gd name="T11" fmla="*/ 31 h 127"/>
                  <a:gd name="T12" fmla="*/ 234 w 239"/>
                  <a:gd name="T13" fmla="*/ 9 h 127"/>
                  <a:gd name="T14" fmla="*/ 238 w 239"/>
                  <a:gd name="T15" fmla="*/ 3 h 127"/>
                  <a:gd name="T16" fmla="*/ 95 w 239"/>
                  <a:gd name="T17" fmla="*/ 0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127"/>
                  <a:gd name="T29" fmla="*/ 239 w 239"/>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127">
                    <a:moveTo>
                      <a:pt x="95" y="0"/>
                    </a:moveTo>
                    <a:lnTo>
                      <a:pt x="0" y="64"/>
                    </a:lnTo>
                    <a:lnTo>
                      <a:pt x="0" y="109"/>
                    </a:lnTo>
                    <a:lnTo>
                      <a:pt x="194" y="126"/>
                    </a:lnTo>
                    <a:lnTo>
                      <a:pt x="238" y="31"/>
                    </a:lnTo>
                    <a:lnTo>
                      <a:pt x="234" y="31"/>
                    </a:lnTo>
                    <a:lnTo>
                      <a:pt x="234" y="9"/>
                    </a:lnTo>
                    <a:lnTo>
                      <a:pt x="238" y="3"/>
                    </a:lnTo>
                    <a:lnTo>
                      <a:pt x="95" y="0"/>
                    </a:lnTo>
                  </a:path>
                </a:pathLst>
              </a:custGeom>
              <a:solidFill>
                <a:srgbClr val="400000"/>
              </a:solidFill>
              <a:ln w="12700" cap="rnd">
                <a:solidFill>
                  <a:srgbClr val="000000"/>
                </a:solidFill>
                <a:round/>
                <a:headEnd/>
                <a:tailEnd/>
              </a:ln>
            </p:spPr>
            <p:txBody>
              <a:bodyPr/>
              <a:lstStyle/>
              <a:p>
                <a:endParaRPr lang="es-MX"/>
              </a:p>
            </p:txBody>
          </p:sp>
          <p:sp>
            <p:nvSpPr>
              <p:cNvPr id="108" name="Freeform 67"/>
              <p:cNvSpPr>
                <a:spLocks/>
              </p:cNvSpPr>
              <p:nvPr/>
            </p:nvSpPr>
            <p:spPr bwMode="auto">
              <a:xfrm>
                <a:off x="3197" y="3682"/>
                <a:ext cx="178" cy="40"/>
              </a:xfrm>
              <a:custGeom>
                <a:avLst/>
                <a:gdLst>
                  <a:gd name="T0" fmla="*/ 0 w 178"/>
                  <a:gd name="T1" fmla="*/ 0 h 40"/>
                  <a:gd name="T2" fmla="*/ 0 w 178"/>
                  <a:gd name="T3" fmla="*/ 28 h 40"/>
                  <a:gd name="T4" fmla="*/ 177 w 178"/>
                  <a:gd name="T5" fmla="*/ 39 h 40"/>
                  <a:gd name="T6" fmla="*/ 177 w 178"/>
                  <a:gd name="T7" fmla="*/ 10 h 40"/>
                  <a:gd name="T8" fmla="*/ 0 w 178"/>
                  <a:gd name="T9" fmla="*/ 0 h 40"/>
                  <a:gd name="T10" fmla="*/ 0 60000 65536"/>
                  <a:gd name="T11" fmla="*/ 0 60000 65536"/>
                  <a:gd name="T12" fmla="*/ 0 60000 65536"/>
                  <a:gd name="T13" fmla="*/ 0 60000 65536"/>
                  <a:gd name="T14" fmla="*/ 0 60000 65536"/>
                  <a:gd name="T15" fmla="*/ 0 w 178"/>
                  <a:gd name="T16" fmla="*/ 0 h 40"/>
                  <a:gd name="T17" fmla="*/ 178 w 178"/>
                  <a:gd name="T18" fmla="*/ 40 h 40"/>
                </a:gdLst>
                <a:ahLst/>
                <a:cxnLst>
                  <a:cxn ang="T10">
                    <a:pos x="T0" y="T1"/>
                  </a:cxn>
                  <a:cxn ang="T11">
                    <a:pos x="T2" y="T3"/>
                  </a:cxn>
                  <a:cxn ang="T12">
                    <a:pos x="T4" y="T5"/>
                  </a:cxn>
                  <a:cxn ang="T13">
                    <a:pos x="T6" y="T7"/>
                  </a:cxn>
                  <a:cxn ang="T14">
                    <a:pos x="T8" y="T9"/>
                  </a:cxn>
                </a:cxnLst>
                <a:rect l="T15" t="T16" r="T17" b="T18"/>
                <a:pathLst>
                  <a:path w="178" h="40">
                    <a:moveTo>
                      <a:pt x="0" y="0"/>
                    </a:moveTo>
                    <a:lnTo>
                      <a:pt x="0" y="28"/>
                    </a:lnTo>
                    <a:lnTo>
                      <a:pt x="177" y="39"/>
                    </a:lnTo>
                    <a:lnTo>
                      <a:pt x="177" y="10"/>
                    </a:lnTo>
                    <a:lnTo>
                      <a:pt x="0" y="0"/>
                    </a:lnTo>
                  </a:path>
                </a:pathLst>
              </a:custGeom>
              <a:solidFill>
                <a:srgbClr val="E0E0E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s-MX"/>
              </a:p>
            </p:txBody>
          </p:sp>
          <p:sp>
            <p:nvSpPr>
              <p:cNvPr id="109" name="Freeform 68"/>
              <p:cNvSpPr>
                <a:spLocks/>
              </p:cNvSpPr>
              <p:nvPr/>
            </p:nvSpPr>
            <p:spPr bwMode="auto">
              <a:xfrm>
                <a:off x="3384" y="3621"/>
                <a:ext cx="31" cy="101"/>
              </a:xfrm>
              <a:custGeom>
                <a:avLst/>
                <a:gdLst>
                  <a:gd name="T0" fmla="*/ 0 w 31"/>
                  <a:gd name="T1" fmla="*/ 66 h 101"/>
                  <a:gd name="T2" fmla="*/ 0 w 31"/>
                  <a:gd name="T3" fmla="*/ 100 h 101"/>
                  <a:gd name="T4" fmla="*/ 30 w 31"/>
                  <a:gd name="T5" fmla="*/ 20 h 101"/>
                  <a:gd name="T6" fmla="*/ 30 w 31"/>
                  <a:gd name="T7" fmla="*/ 0 h 101"/>
                  <a:gd name="T8" fmla="*/ 0 w 31"/>
                  <a:gd name="T9" fmla="*/ 66 h 101"/>
                  <a:gd name="T10" fmla="*/ 0 60000 65536"/>
                  <a:gd name="T11" fmla="*/ 0 60000 65536"/>
                  <a:gd name="T12" fmla="*/ 0 60000 65536"/>
                  <a:gd name="T13" fmla="*/ 0 60000 65536"/>
                  <a:gd name="T14" fmla="*/ 0 60000 65536"/>
                  <a:gd name="T15" fmla="*/ 0 w 31"/>
                  <a:gd name="T16" fmla="*/ 0 h 101"/>
                  <a:gd name="T17" fmla="*/ 31 w 31"/>
                  <a:gd name="T18" fmla="*/ 101 h 101"/>
                </a:gdLst>
                <a:ahLst/>
                <a:cxnLst>
                  <a:cxn ang="T10">
                    <a:pos x="T0" y="T1"/>
                  </a:cxn>
                  <a:cxn ang="T11">
                    <a:pos x="T2" y="T3"/>
                  </a:cxn>
                  <a:cxn ang="T12">
                    <a:pos x="T4" y="T5"/>
                  </a:cxn>
                  <a:cxn ang="T13">
                    <a:pos x="T6" y="T7"/>
                  </a:cxn>
                  <a:cxn ang="T14">
                    <a:pos x="T8" y="T9"/>
                  </a:cxn>
                </a:cxnLst>
                <a:rect l="T15" t="T16" r="T17" b="T18"/>
                <a:pathLst>
                  <a:path w="31" h="101">
                    <a:moveTo>
                      <a:pt x="0" y="66"/>
                    </a:moveTo>
                    <a:lnTo>
                      <a:pt x="0" y="100"/>
                    </a:lnTo>
                    <a:lnTo>
                      <a:pt x="30" y="20"/>
                    </a:lnTo>
                    <a:lnTo>
                      <a:pt x="30" y="0"/>
                    </a:lnTo>
                    <a:lnTo>
                      <a:pt x="0" y="66"/>
                    </a:lnTo>
                  </a:path>
                </a:pathLst>
              </a:custGeom>
              <a:solidFill>
                <a:srgbClr val="A0A0A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s-MX"/>
              </a:p>
            </p:txBody>
          </p:sp>
          <p:sp>
            <p:nvSpPr>
              <p:cNvPr id="110" name="Freeform 69"/>
              <p:cNvSpPr>
                <a:spLocks/>
              </p:cNvSpPr>
              <p:nvPr/>
            </p:nvSpPr>
            <p:spPr bwMode="auto">
              <a:xfrm>
                <a:off x="3199" y="3615"/>
                <a:ext cx="216" cy="66"/>
              </a:xfrm>
              <a:custGeom>
                <a:avLst/>
                <a:gdLst>
                  <a:gd name="T0" fmla="*/ 0 w 216"/>
                  <a:gd name="T1" fmla="*/ 55 h 66"/>
                  <a:gd name="T2" fmla="*/ 175 w 216"/>
                  <a:gd name="T3" fmla="*/ 65 h 66"/>
                  <a:gd name="T4" fmla="*/ 215 w 216"/>
                  <a:gd name="T5" fmla="*/ 3 h 66"/>
                  <a:gd name="T6" fmla="*/ 86 w 216"/>
                  <a:gd name="T7" fmla="*/ 0 h 66"/>
                  <a:gd name="T8" fmla="*/ 0 w 216"/>
                  <a:gd name="T9" fmla="*/ 55 h 66"/>
                  <a:gd name="T10" fmla="*/ 0 60000 65536"/>
                  <a:gd name="T11" fmla="*/ 0 60000 65536"/>
                  <a:gd name="T12" fmla="*/ 0 60000 65536"/>
                  <a:gd name="T13" fmla="*/ 0 60000 65536"/>
                  <a:gd name="T14" fmla="*/ 0 60000 65536"/>
                  <a:gd name="T15" fmla="*/ 0 w 216"/>
                  <a:gd name="T16" fmla="*/ 0 h 66"/>
                  <a:gd name="T17" fmla="*/ 216 w 216"/>
                  <a:gd name="T18" fmla="*/ 66 h 66"/>
                </a:gdLst>
                <a:ahLst/>
                <a:cxnLst>
                  <a:cxn ang="T10">
                    <a:pos x="T0" y="T1"/>
                  </a:cxn>
                  <a:cxn ang="T11">
                    <a:pos x="T2" y="T3"/>
                  </a:cxn>
                  <a:cxn ang="T12">
                    <a:pos x="T4" y="T5"/>
                  </a:cxn>
                  <a:cxn ang="T13">
                    <a:pos x="T6" y="T7"/>
                  </a:cxn>
                  <a:cxn ang="T14">
                    <a:pos x="T8" y="T9"/>
                  </a:cxn>
                </a:cxnLst>
                <a:rect l="T15" t="T16" r="T17" b="T18"/>
                <a:pathLst>
                  <a:path w="216" h="66">
                    <a:moveTo>
                      <a:pt x="0" y="55"/>
                    </a:moveTo>
                    <a:lnTo>
                      <a:pt x="175" y="65"/>
                    </a:lnTo>
                    <a:lnTo>
                      <a:pt x="215" y="3"/>
                    </a:lnTo>
                    <a:lnTo>
                      <a:pt x="86" y="0"/>
                    </a:lnTo>
                    <a:lnTo>
                      <a:pt x="0" y="55"/>
                    </a:lnTo>
                  </a:path>
                </a:pathLst>
              </a:custGeom>
              <a:solidFill>
                <a:srgbClr val="6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s-MX"/>
              </a:p>
            </p:txBody>
          </p:sp>
        </p:grpSp>
        <p:grpSp>
          <p:nvGrpSpPr>
            <p:cNvPr id="74" name="Group 124"/>
            <p:cNvGrpSpPr>
              <a:grpSpLocks/>
            </p:cNvGrpSpPr>
            <p:nvPr/>
          </p:nvGrpSpPr>
          <p:grpSpPr bwMode="auto">
            <a:xfrm>
              <a:off x="3454" y="3568"/>
              <a:ext cx="219" cy="117"/>
              <a:chOff x="3194" y="3561"/>
              <a:chExt cx="239" cy="127"/>
            </a:xfrm>
          </p:grpSpPr>
          <p:sp>
            <p:nvSpPr>
              <p:cNvPr id="103" name="Freeform 125"/>
              <p:cNvSpPr>
                <a:spLocks/>
              </p:cNvSpPr>
              <p:nvPr/>
            </p:nvSpPr>
            <p:spPr bwMode="auto">
              <a:xfrm>
                <a:off x="3194" y="3561"/>
                <a:ext cx="239" cy="127"/>
              </a:xfrm>
              <a:custGeom>
                <a:avLst/>
                <a:gdLst>
                  <a:gd name="T0" fmla="*/ 95 w 239"/>
                  <a:gd name="T1" fmla="*/ 0 h 127"/>
                  <a:gd name="T2" fmla="*/ 0 w 239"/>
                  <a:gd name="T3" fmla="*/ 64 h 127"/>
                  <a:gd name="T4" fmla="*/ 0 w 239"/>
                  <a:gd name="T5" fmla="*/ 109 h 127"/>
                  <a:gd name="T6" fmla="*/ 194 w 239"/>
                  <a:gd name="T7" fmla="*/ 126 h 127"/>
                  <a:gd name="T8" fmla="*/ 238 w 239"/>
                  <a:gd name="T9" fmla="*/ 31 h 127"/>
                  <a:gd name="T10" fmla="*/ 234 w 239"/>
                  <a:gd name="T11" fmla="*/ 31 h 127"/>
                  <a:gd name="T12" fmla="*/ 234 w 239"/>
                  <a:gd name="T13" fmla="*/ 9 h 127"/>
                  <a:gd name="T14" fmla="*/ 238 w 239"/>
                  <a:gd name="T15" fmla="*/ 3 h 127"/>
                  <a:gd name="T16" fmla="*/ 95 w 239"/>
                  <a:gd name="T17" fmla="*/ 0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127"/>
                  <a:gd name="T29" fmla="*/ 239 w 239"/>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127">
                    <a:moveTo>
                      <a:pt x="95" y="0"/>
                    </a:moveTo>
                    <a:lnTo>
                      <a:pt x="0" y="64"/>
                    </a:lnTo>
                    <a:lnTo>
                      <a:pt x="0" y="109"/>
                    </a:lnTo>
                    <a:lnTo>
                      <a:pt x="194" y="126"/>
                    </a:lnTo>
                    <a:lnTo>
                      <a:pt x="238" y="31"/>
                    </a:lnTo>
                    <a:lnTo>
                      <a:pt x="234" y="31"/>
                    </a:lnTo>
                    <a:lnTo>
                      <a:pt x="234" y="9"/>
                    </a:lnTo>
                    <a:lnTo>
                      <a:pt x="238" y="3"/>
                    </a:lnTo>
                    <a:lnTo>
                      <a:pt x="95" y="0"/>
                    </a:lnTo>
                  </a:path>
                </a:pathLst>
              </a:custGeom>
              <a:solidFill>
                <a:srgbClr val="400000"/>
              </a:solidFill>
              <a:ln w="12700" cap="rnd">
                <a:solidFill>
                  <a:srgbClr val="000000"/>
                </a:solidFill>
                <a:round/>
                <a:headEnd/>
                <a:tailEnd/>
              </a:ln>
            </p:spPr>
            <p:txBody>
              <a:bodyPr/>
              <a:lstStyle/>
              <a:p>
                <a:endParaRPr lang="es-MX"/>
              </a:p>
            </p:txBody>
          </p:sp>
          <p:sp>
            <p:nvSpPr>
              <p:cNvPr id="104" name="Freeform 126"/>
              <p:cNvSpPr>
                <a:spLocks/>
              </p:cNvSpPr>
              <p:nvPr/>
            </p:nvSpPr>
            <p:spPr bwMode="auto">
              <a:xfrm>
                <a:off x="3199" y="3632"/>
                <a:ext cx="178" cy="40"/>
              </a:xfrm>
              <a:custGeom>
                <a:avLst/>
                <a:gdLst>
                  <a:gd name="T0" fmla="*/ 0 w 178"/>
                  <a:gd name="T1" fmla="*/ 0 h 40"/>
                  <a:gd name="T2" fmla="*/ 0 w 178"/>
                  <a:gd name="T3" fmla="*/ 28 h 40"/>
                  <a:gd name="T4" fmla="*/ 177 w 178"/>
                  <a:gd name="T5" fmla="*/ 39 h 40"/>
                  <a:gd name="T6" fmla="*/ 177 w 178"/>
                  <a:gd name="T7" fmla="*/ 10 h 40"/>
                  <a:gd name="T8" fmla="*/ 0 w 178"/>
                  <a:gd name="T9" fmla="*/ 0 h 40"/>
                  <a:gd name="T10" fmla="*/ 0 60000 65536"/>
                  <a:gd name="T11" fmla="*/ 0 60000 65536"/>
                  <a:gd name="T12" fmla="*/ 0 60000 65536"/>
                  <a:gd name="T13" fmla="*/ 0 60000 65536"/>
                  <a:gd name="T14" fmla="*/ 0 60000 65536"/>
                  <a:gd name="T15" fmla="*/ 0 w 178"/>
                  <a:gd name="T16" fmla="*/ 0 h 40"/>
                  <a:gd name="T17" fmla="*/ 178 w 178"/>
                  <a:gd name="T18" fmla="*/ 40 h 40"/>
                </a:gdLst>
                <a:ahLst/>
                <a:cxnLst>
                  <a:cxn ang="T10">
                    <a:pos x="T0" y="T1"/>
                  </a:cxn>
                  <a:cxn ang="T11">
                    <a:pos x="T2" y="T3"/>
                  </a:cxn>
                  <a:cxn ang="T12">
                    <a:pos x="T4" y="T5"/>
                  </a:cxn>
                  <a:cxn ang="T13">
                    <a:pos x="T6" y="T7"/>
                  </a:cxn>
                  <a:cxn ang="T14">
                    <a:pos x="T8" y="T9"/>
                  </a:cxn>
                </a:cxnLst>
                <a:rect l="T15" t="T16" r="T17" b="T18"/>
                <a:pathLst>
                  <a:path w="178" h="40">
                    <a:moveTo>
                      <a:pt x="0" y="0"/>
                    </a:moveTo>
                    <a:lnTo>
                      <a:pt x="0" y="28"/>
                    </a:lnTo>
                    <a:lnTo>
                      <a:pt x="177" y="39"/>
                    </a:lnTo>
                    <a:lnTo>
                      <a:pt x="177" y="10"/>
                    </a:lnTo>
                    <a:lnTo>
                      <a:pt x="0" y="0"/>
                    </a:lnTo>
                  </a:path>
                </a:pathLst>
              </a:custGeom>
              <a:solidFill>
                <a:srgbClr val="E0E0E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s-MX"/>
              </a:p>
            </p:txBody>
          </p:sp>
          <p:sp>
            <p:nvSpPr>
              <p:cNvPr id="105" name="Freeform 127"/>
              <p:cNvSpPr>
                <a:spLocks/>
              </p:cNvSpPr>
              <p:nvPr/>
            </p:nvSpPr>
            <p:spPr bwMode="auto">
              <a:xfrm>
                <a:off x="3386" y="3571"/>
                <a:ext cx="31" cy="101"/>
              </a:xfrm>
              <a:custGeom>
                <a:avLst/>
                <a:gdLst>
                  <a:gd name="T0" fmla="*/ 0 w 31"/>
                  <a:gd name="T1" fmla="*/ 66 h 101"/>
                  <a:gd name="T2" fmla="*/ 0 w 31"/>
                  <a:gd name="T3" fmla="*/ 100 h 101"/>
                  <a:gd name="T4" fmla="*/ 30 w 31"/>
                  <a:gd name="T5" fmla="*/ 20 h 101"/>
                  <a:gd name="T6" fmla="*/ 30 w 31"/>
                  <a:gd name="T7" fmla="*/ 0 h 101"/>
                  <a:gd name="T8" fmla="*/ 0 w 31"/>
                  <a:gd name="T9" fmla="*/ 66 h 101"/>
                  <a:gd name="T10" fmla="*/ 0 60000 65536"/>
                  <a:gd name="T11" fmla="*/ 0 60000 65536"/>
                  <a:gd name="T12" fmla="*/ 0 60000 65536"/>
                  <a:gd name="T13" fmla="*/ 0 60000 65536"/>
                  <a:gd name="T14" fmla="*/ 0 60000 65536"/>
                  <a:gd name="T15" fmla="*/ 0 w 31"/>
                  <a:gd name="T16" fmla="*/ 0 h 101"/>
                  <a:gd name="T17" fmla="*/ 31 w 31"/>
                  <a:gd name="T18" fmla="*/ 101 h 101"/>
                </a:gdLst>
                <a:ahLst/>
                <a:cxnLst>
                  <a:cxn ang="T10">
                    <a:pos x="T0" y="T1"/>
                  </a:cxn>
                  <a:cxn ang="T11">
                    <a:pos x="T2" y="T3"/>
                  </a:cxn>
                  <a:cxn ang="T12">
                    <a:pos x="T4" y="T5"/>
                  </a:cxn>
                  <a:cxn ang="T13">
                    <a:pos x="T6" y="T7"/>
                  </a:cxn>
                  <a:cxn ang="T14">
                    <a:pos x="T8" y="T9"/>
                  </a:cxn>
                </a:cxnLst>
                <a:rect l="T15" t="T16" r="T17" b="T18"/>
                <a:pathLst>
                  <a:path w="31" h="101">
                    <a:moveTo>
                      <a:pt x="0" y="66"/>
                    </a:moveTo>
                    <a:lnTo>
                      <a:pt x="0" y="100"/>
                    </a:lnTo>
                    <a:lnTo>
                      <a:pt x="30" y="20"/>
                    </a:lnTo>
                    <a:lnTo>
                      <a:pt x="30" y="0"/>
                    </a:lnTo>
                    <a:lnTo>
                      <a:pt x="0" y="66"/>
                    </a:lnTo>
                  </a:path>
                </a:pathLst>
              </a:custGeom>
              <a:solidFill>
                <a:srgbClr val="A0A0A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s-MX"/>
              </a:p>
            </p:txBody>
          </p:sp>
          <p:sp>
            <p:nvSpPr>
              <p:cNvPr id="106" name="Freeform 128"/>
              <p:cNvSpPr>
                <a:spLocks/>
              </p:cNvSpPr>
              <p:nvPr/>
            </p:nvSpPr>
            <p:spPr bwMode="auto">
              <a:xfrm>
                <a:off x="3201" y="3565"/>
                <a:ext cx="216" cy="66"/>
              </a:xfrm>
              <a:custGeom>
                <a:avLst/>
                <a:gdLst>
                  <a:gd name="T0" fmla="*/ 0 w 216"/>
                  <a:gd name="T1" fmla="*/ 55 h 66"/>
                  <a:gd name="T2" fmla="*/ 175 w 216"/>
                  <a:gd name="T3" fmla="*/ 65 h 66"/>
                  <a:gd name="T4" fmla="*/ 215 w 216"/>
                  <a:gd name="T5" fmla="*/ 3 h 66"/>
                  <a:gd name="T6" fmla="*/ 86 w 216"/>
                  <a:gd name="T7" fmla="*/ 0 h 66"/>
                  <a:gd name="T8" fmla="*/ 0 w 216"/>
                  <a:gd name="T9" fmla="*/ 55 h 66"/>
                  <a:gd name="T10" fmla="*/ 0 60000 65536"/>
                  <a:gd name="T11" fmla="*/ 0 60000 65536"/>
                  <a:gd name="T12" fmla="*/ 0 60000 65536"/>
                  <a:gd name="T13" fmla="*/ 0 60000 65536"/>
                  <a:gd name="T14" fmla="*/ 0 60000 65536"/>
                  <a:gd name="T15" fmla="*/ 0 w 216"/>
                  <a:gd name="T16" fmla="*/ 0 h 66"/>
                  <a:gd name="T17" fmla="*/ 216 w 216"/>
                  <a:gd name="T18" fmla="*/ 66 h 66"/>
                </a:gdLst>
                <a:ahLst/>
                <a:cxnLst>
                  <a:cxn ang="T10">
                    <a:pos x="T0" y="T1"/>
                  </a:cxn>
                  <a:cxn ang="T11">
                    <a:pos x="T2" y="T3"/>
                  </a:cxn>
                  <a:cxn ang="T12">
                    <a:pos x="T4" y="T5"/>
                  </a:cxn>
                  <a:cxn ang="T13">
                    <a:pos x="T6" y="T7"/>
                  </a:cxn>
                  <a:cxn ang="T14">
                    <a:pos x="T8" y="T9"/>
                  </a:cxn>
                </a:cxnLst>
                <a:rect l="T15" t="T16" r="T17" b="T18"/>
                <a:pathLst>
                  <a:path w="216" h="66">
                    <a:moveTo>
                      <a:pt x="0" y="55"/>
                    </a:moveTo>
                    <a:lnTo>
                      <a:pt x="175" y="65"/>
                    </a:lnTo>
                    <a:lnTo>
                      <a:pt x="215" y="3"/>
                    </a:lnTo>
                    <a:lnTo>
                      <a:pt x="86" y="0"/>
                    </a:lnTo>
                    <a:lnTo>
                      <a:pt x="0" y="55"/>
                    </a:lnTo>
                  </a:path>
                </a:pathLst>
              </a:custGeom>
              <a:solidFill>
                <a:srgbClr val="6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s-MX"/>
              </a:p>
            </p:txBody>
          </p:sp>
        </p:grpSp>
        <p:grpSp>
          <p:nvGrpSpPr>
            <p:cNvPr id="75" name="Group 129"/>
            <p:cNvGrpSpPr>
              <a:grpSpLocks/>
            </p:cNvGrpSpPr>
            <p:nvPr/>
          </p:nvGrpSpPr>
          <p:grpSpPr bwMode="auto">
            <a:xfrm>
              <a:off x="3455" y="3522"/>
              <a:ext cx="220" cy="117"/>
              <a:chOff x="3196" y="3511"/>
              <a:chExt cx="239" cy="127"/>
            </a:xfrm>
          </p:grpSpPr>
          <p:sp>
            <p:nvSpPr>
              <p:cNvPr id="99" name="Freeform 130"/>
              <p:cNvSpPr>
                <a:spLocks/>
              </p:cNvSpPr>
              <p:nvPr/>
            </p:nvSpPr>
            <p:spPr bwMode="auto">
              <a:xfrm>
                <a:off x="3196" y="3511"/>
                <a:ext cx="239" cy="127"/>
              </a:xfrm>
              <a:custGeom>
                <a:avLst/>
                <a:gdLst>
                  <a:gd name="T0" fmla="*/ 95 w 239"/>
                  <a:gd name="T1" fmla="*/ 0 h 127"/>
                  <a:gd name="T2" fmla="*/ 0 w 239"/>
                  <a:gd name="T3" fmla="*/ 64 h 127"/>
                  <a:gd name="T4" fmla="*/ 0 w 239"/>
                  <a:gd name="T5" fmla="*/ 109 h 127"/>
                  <a:gd name="T6" fmla="*/ 194 w 239"/>
                  <a:gd name="T7" fmla="*/ 126 h 127"/>
                  <a:gd name="T8" fmla="*/ 238 w 239"/>
                  <a:gd name="T9" fmla="*/ 31 h 127"/>
                  <a:gd name="T10" fmla="*/ 234 w 239"/>
                  <a:gd name="T11" fmla="*/ 31 h 127"/>
                  <a:gd name="T12" fmla="*/ 234 w 239"/>
                  <a:gd name="T13" fmla="*/ 9 h 127"/>
                  <a:gd name="T14" fmla="*/ 238 w 239"/>
                  <a:gd name="T15" fmla="*/ 3 h 127"/>
                  <a:gd name="T16" fmla="*/ 95 w 239"/>
                  <a:gd name="T17" fmla="*/ 0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127"/>
                  <a:gd name="T29" fmla="*/ 239 w 239"/>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127">
                    <a:moveTo>
                      <a:pt x="95" y="0"/>
                    </a:moveTo>
                    <a:lnTo>
                      <a:pt x="0" y="64"/>
                    </a:lnTo>
                    <a:lnTo>
                      <a:pt x="0" y="109"/>
                    </a:lnTo>
                    <a:lnTo>
                      <a:pt x="194" y="126"/>
                    </a:lnTo>
                    <a:lnTo>
                      <a:pt x="238" y="31"/>
                    </a:lnTo>
                    <a:lnTo>
                      <a:pt x="234" y="31"/>
                    </a:lnTo>
                    <a:lnTo>
                      <a:pt x="234" y="9"/>
                    </a:lnTo>
                    <a:lnTo>
                      <a:pt x="238" y="3"/>
                    </a:lnTo>
                    <a:lnTo>
                      <a:pt x="95" y="0"/>
                    </a:lnTo>
                  </a:path>
                </a:pathLst>
              </a:custGeom>
              <a:solidFill>
                <a:srgbClr val="400000"/>
              </a:solidFill>
              <a:ln w="12700" cap="rnd">
                <a:solidFill>
                  <a:srgbClr val="000000"/>
                </a:solidFill>
                <a:round/>
                <a:headEnd/>
                <a:tailEnd/>
              </a:ln>
            </p:spPr>
            <p:txBody>
              <a:bodyPr/>
              <a:lstStyle/>
              <a:p>
                <a:endParaRPr lang="es-MX"/>
              </a:p>
            </p:txBody>
          </p:sp>
          <p:sp>
            <p:nvSpPr>
              <p:cNvPr id="100" name="Freeform 131"/>
              <p:cNvSpPr>
                <a:spLocks/>
              </p:cNvSpPr>
              <p:nvPr/>
            </p:nvSpPr>
            <p:spPr bwMode="auto">
              <a:xfrm>
                <a:off x="3201" y="3582"/>
                <a:ext cx="178" cy="40"/>
              </a:xfrm>
              <a:custGeom>
                <a:avLst/>
                <a:gdLst>
                  <a:gd name="T0" fmla="*/ 0 w 178"/>
                  <a:gd name="T1" fmla="*/ 0 h 40"/>
                  <a:gd name="T2" fmla="*/ 0 w 178"/>
                  <a:gd name="T3" fmla="*/ 28 h 40"/>
                  <a:gd name="T4" fmla="*/ 177 w 178"/>
                  <a:gd name="T5" fmla="*/ 39 h 40"/>
                  <a:gd name="T6" fmla="*/ 177 w 178"/>
                  <a:gd name="T7" fmla="*/ 10 h 40"/>
                  <a:gd name="T8" fmla="*/ 0 w 178"/>
                  <a:gd name="T9" fmla="*/ 0 h 40"/>
                  <a:gd name="T10" fmla="*/ 0 60000 65536"/>
                  <a:gd name="T11" fmla="*/ 0 60000 65536"/>
                  <a:gd name="T12" fmla="*/ 0 60000 65536"/>
                  <a:gd name="T13" fmla="*/ 0 60000 65536"/>
                  <a:gd name="T14" fmla="*/ 0 60000 65536"/>
                  <a:gd name="T15" fmla="*/ 0 w 178"/>
                  <a:gd name="T16" fmla="*/ 0 h 40"/>
                  <a:gd name="T17" fmla="*/ 178 w 178"/>
                  <a:gd name="T18" fmla="*/ 40 h 40"/>
                </a:gdLst>
                <a:ahLst/>
                <a:cxnLst>
                  <a:cxn ang="T10">
                    <a:pos x="T0" y="T1"/>
                  </a:cxn>
                  <a:cxn ang="T11">
                    <a:pos x="T2" y="T3"/>
                  </a:cxn>
                  <a:cxn ang="T12">
                    <a:pos x="T4" y="T5"/>
                  </a:cxn>
                  <a:cxn ang="T13">
                    <a:pos x="T6" y="T7"/>
                  </a:cxn>
                  <a:cxn ang="T14">
                    <a:pos x="T8" y="T9"/>
                  </a:cxn>
                </a:cxnLst>
                <a:rect l="T15" t="T16" r="T17" b="T18"/>
                <a:pathLst>
                  <a:path w="178" h="40">
                    <a:moveTo>
                      <a:pt x="0" y="0"/>
                    </a:moveTo>
                    <a:lnTo>
                      <a:pt x="0" y="28"/>
                    </a:lnTo>
                    <a:lnTo>
                      <a:pt x="177" y="39"/>
                    </a:lnTo>
                    <a:lnTo>
                      <a:pt x="177" y="10"/>
                    </a:lnTo>
                    <a:lnTo>
                      <a:pt x="0" y="0"/>
                    </a:lnTo>
                  </a:path>
                </a:pathLst>
              </a:custGeom>
              <a:solidFill>
                <a:srgbClr val="E0E0E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s-MX"/>
              </a:p>
            </p:txBody>
          </p:sp>
          <p:sp>
            <p:nvSpPr>
              <p:cNvPr id="101" name="Freeform 132"/>
              <p:cNvSpPr>
                <a:spLocks/>
              </p:cNvSpPr>
              <p:nvPr/>
            </p:nvSpPr>
            <p:spPr bwMode="auto">
              <a:xfrm>
                <a:off x="3388" y="3521"/>
                <a:ext cx="31" cy="101"/>
              </a:xfrm>
              <a:custGeom>
                <a:avLst/>
                <a:gdLst>
                  <a:gd name="T0" fmla="*/ 0 w 31"/>
                  <a:gd name="T1" fmla="*/ 66 h 101"/>
                  <a:gd name="T2" fmla="*/ 0 w 31"/>
                  <a:gd name="T3" fmla="*/ 100 h 101"/>
                  <a:gd name="T4" fmla="*/ 30 w 31"/>
                  <a:gd name="T5" fmla="*/ 20 h 101"/>
                  <a:gd name="T6" fmla="*/ 30 w 31"/>
                  <a:gd name="T7" fmla="*/ 0 h 101"/>
                  <a:gd name="T8" fmla="*/ 0 w 31"/>
                  <a:gd name="T9" fmla="*/ 66 h 101"/>
                  <a:gd name="T10" fmla="*/ 0 60000 65536"/>
                  <a:gd name="T11" fmla="*/ 0 60000 65536"/>
                  <a:gd name="T12" fmla="*/ 0 60000 65536"/>
                  <a:gd name="T13" fmla="*/ 0 60000 65536"/>
                  <a:gd name="T14" fmla="*/ 0 60000 65536"/>
                  <a:gd name="T15" fmla="*/ 0 w 31"/>
                  <a:gd name="T16" fmla="*/ 0 h 101"/>
                  <a:gd name="T17" fmla="*/ 31 w 31"/>
                  <a:gd name="T18" fmla="*/ 101 h 101"/>
                </a:gdLst>
                <a:ahLst/>
                <a:cxnLst>
                  <a:cxn ang="T10">
                    <a:pos x="T0" y="T1"/>
                  </a:cxn>
                  <a:cxn ang="T11">
                    <a:pos x="T2" y="T3"/>
                  </a:cxn>
                  <a:cxn ang="T12">
                    <a:pos x="T4" y="T5"/>
                  </a:cxn>
                  <a:cxn ang="T13">
                    <a:pos x="T6" y="T7"/>
                  </a:cxn>
                  <a:cxn ang="T14">
                    <a:pos x="T8" y="T9"/>
                  </a:cxn>
                </a:cxnLst>
                <a:rect l="T15" t="T16" r="T17" b="T18"/>
                <a:pathLst>
                  <a:path w="31" h="101">
                    <a:moveTo>
                      <a:pt x="0" y="66"/>
                    </a:moveTo>
                    <a:lnTo>
                      <a:pt x="0" y="100"/>
                    </a:lnTo>
                    <a:lnTo>
                      <a:pt x="30" y="20"/>
                    </a:lnTo>
                    <a:lnTo>
                      <a:pt x="30" y="0"/>
                    </a:lnTo>
                    <a:lnTo>
                      <a:pt x="0" y="66"/>
                    </a:lnTo>
                  </a:path>
                </a:pathLst>
              </a:custGeom>
              <a:solidFill>
                <a:srgbClr val="A0A0A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s-MX"/>
              </a:p>
            </p:txBody>
          </p:sp>
          <p:sp>
            <p:nvSpPr>
              <p:cNvPr id="102" name="Freeform 133"/>
              <p:cNvSpPr>
                <a:spLocks/>
              </p:cNvSpPr>
              <p:nvPr/>
            </p:nvSpPr>
            <p:spPr bwMode="auto">
              <a:xfrm>
                <a:off x="3203" y="3515"/>
                <a:ext cx="216" cy="66"/>
              </a:xfrm>
              <a:custGeom>
                <a:avLst/>
                <a:gdLst>
                  <a:gd name="T0" fmla="*/ 0 w 216"/>
                  <a:gd name="T1" fmla="*/ 55 h 66"/>
                  <a:gd name="T2" fmla="*/ 175 w 216"/>
                  <a:gd name="T3" fmla="*/ 65 h 66"/>
                  <a:gd name="T4" fmla="*/ 215 w 216"/>
                  <a:gd name="T5" fmla="*/ 3 h 66"/>
                  <a:gd name="T6" fmla="*/ 86 w 216"/>
                  <a:gd name="T7" fmla="*/ 0 h 66"/>
                  <a:gd name="T8" fmla="*/ 0 w 216"/>
                  <a:gd name="T9" fmla="*/ 55 h 66"/>
                  <a:gd name="T10" fmla="*/ 0 60000 65536"/>
                  <a:gd name="T11" fmla="*/ 0 60000 65536"/>
                  <a:gd name="T12" fmla="*/ 0 60000 65536"/>
                  <a:gd name="T13" fmla="*/ 0 60000 65536"/>
                  <a:gd name="T14" fmla="*/ 0 60000 65536"/>
                  <a:gd name="T15" fmla="*/ 0 w 216"/>
                  <a:gd name="T16" fmla="*/ 0 h 66"/>
                  <a:gd name="T17" fmla="*/ 216 w 216"/>
                  <a:gd name="T18" fmla="*/ 66 h 66"/>
                </a:gdLst>
                <a:ahLst/>
                <a:cxnLst>
                  <a:cxn ang="T10">
                    <a:pos x="T0" y="T1"/>
                  </a:cxn>
                  <a:cxn ang="T11">
                    <a:pos x="T2" y="T3"/>
                  </a:cxn>
                  <a:cxn ang="T12">
                    <a:pos x="T4" y="T5"/>
                  </a:cxn>
                  <a:cxn ang="T13">
                    <a:pos x="T6" y="T7"/>
                  </a:cxn>
                  <a:cxn ang="T14">
                    <a:pos x="T8" y="T9"/>
                  </a:cxn>
                </a:cxnLst>
                <a:rect l="T15" t="T16" r="T17" b="T18"/>
                <a:pathLst>
                  <a:path w="216" h="66">
                    <a:moveTo>
                      <a:pt x="0" y="55"/>
                    </a:moveTo>
                    <a:lnTo>
                      <a:pt x="175" y="65"/>
                    </a:lnTo>
                    <a:lnTo>
                      <a:pt x="215" y="3"/>
                    </a:lnTo>
                    <a:lnTo>
                      <a:pt x="86" y="0"/>
                    </a:lnTo>
                    <a:lnTo>
                      <a:pt x="0" y="55"/>
                    </a:lnTo>
                  </a:path>
                </a:pathLst>
              </a:custGeom>
              <a:solidFill>
                <a:srgbClr val="6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s-MX"/>
              </a:p>
            </p:txBody>
          </p:sp>
        </p:grpSp>
        <p:sp>
          <p:nvSpPr>
            <p:cNvPr id="76" name="Rectangle 134"/>
            <p:cNvSpPr>
              <a:spLocks noChangeArrowheads="1"/>
            </p:cNvSpPr>
            <p:nvPr/>
          </p:nvSpPr>
          <p:spPr bwMode="auto">
            <a:xfrm rot="60000">
              <a:off x="3427" y="3581"/>
              <a:ext cx="222"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defTabSz="762000" eaLnBrk="0" hangingPunct="0"/>
              <a:r>
                <a:rPr lang="es-ES_tradnl" sz="300"/>
                <a:t>POLITICAS</a:t>
              </a:r>
            </a:p>
          </p:txBody>
        </p:sp>
        <p:sp>
          <p:nvSpPr>
            <p:cNvPr id="77" name="Rectangle 135"/>
            <p:cNvSpPr>
              <a:spLocks noChangeArrowheads="1"/>
            </p:cNvSpPr>
            <p:nvPr/>
          </p:nvSpPr>
          <p:spPr bwMode="auto">
            <a:xfrm rot="60000">
              <a:off x="3425" y="3627"/>
              <a:ext cx="235"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defTabSz="762000" eaLnBrk="0" hangingPunct="0"/>
              <a:r>
                <a:rPr lang="es-ES_tradnl" sz="300"/>
                <a:t>MANUALES</a:t>
              </a:r>
            </a:p>
          </p:txBody>
        </p:sp>
        <p:sp>
          <p:nvSpPr>
            <p:cNvPr id="78" name="Rectangle 136"/>
            <p:cNvSpPr>
              <a:spLocks noChangeArrowheads="1"/>
            </p:cNvSpPr>
            <p:nvPr/>
          </p:nvSpPr>
          <p:spPr bwMode="auto">
            <a:xfrm rot="240000">
              <a:off x="3401" y="3673"/>
              <a:ext cx="33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defTabSz="762000" eaLnBrk="0" hangingPunct="0"/>
              <a:r>
                <a:rPr lang="es-ES_tradnl" sz="300"/>
                <a:t>PROCEDIMIENTOS</a:t>
              </a:r>
            </a:p>
          </p:txBody>
        </p:sp>
        <p:grpSp>
          <p:nvGrpSpPr>
            <p:cNvPr id="79" name="Group 137"/>
            <p:cNvGrpSpPr>
              <a:grpSpLocks/>
            </p:cNvGrpSpPr>
            <p:nvPr/>
          </p:nvGrpSpPr>
          <p:grpSpPr bwMode="auto">
            <a:xfrm>
              <a:off x="3264" y="2927"/>
              <a:ext cx="286" cy="291"/>
              <a:chOff x="2983" y="2863"/>
              <a:chExt cx="311" cy="317"/>
            </a:xfrm>
          </p:grpSpPr>
          <p:sp>
            <p:nvSpPr>
              <p:cNvPr id="94" name="Rectangle 138"/>
              <p:cNvSpPr>
                <a:spLocks noChangeArrowheads="1"/>
              </p:cNvSpPr>
              <p:nvPr/>
            </p:nvSpPr>
            <p:spPr bwMode="auto">
              <a:xfrm>
                <a:off x="3025" y="2863"/>
                <a:ext cx="226" cy="309"/>
              </a:xfrm>
              <a:prstGeom prst="rect">
                <a:avLst/>
              </a:prstGeom>
              <a:solidFill>
                <a:schemeClr val="bg1"/>
              </a:solidFill>
              <a:ln w="12700">
                <a:solidFill>
                  <a:schemeClr val="tx1"/>
                </a:solidFill>
                <a:miter lim="800000"/>
                <a:headEnd/>
                <a:tailEnd/>
              </a:ln>
            </p:spPr>
            <p:txBody>
              <a:bodyPr wrap="none" anchor="ctr"/>
              <a:lstStyle/>
              <a:p>
                <a:endParaRPr lang="es-MX" sz="1800" b="0"/>
              </a:p>
            </p:txBody>
          </p:sp>
          <p:sp>
            <p:nvSpPr>
              <p:cNvPr id="95" name="Rectangle 139"/>
              <p:cNvSpPr>
                <a:spLocks noChangeArrowheads="1"/>
              </p:cNvSpPr>
              <p:nvPr/>
            </p:nvSpPr>
            <p:spPr bwMode="auto">
              <a:xfrm>
                <a:off x="3020" y="2875"/>
                <a:ext cx="232" cy="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s-MX" sz="1800" b="0"/>
              </a:p>
            </p:txBody>
          </p:sp>
          <p:sp>
            <p:nvSpPr>
              <p:cNvPr id="96" name="Rectangle 140"/>
              <p:cNvSpPr>
                <a:spLocks noChangeArrowheads="1"/>
              </p:cNvSpPr>
              <p:nvPr/>
            </p:nvSpPr>
            <p:spPr bwMode="auto">
              <a:xfrm>
                <a:off x="2984" y="2971"/>
                <a:ext cx="310"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defTabSz="762000" eaLnBrk="0" hangingPunct="0">
                  <a:spcBef>
                    <a:spcPct val="50000"/>
                  </a:spcBef>
                </a:pPr>
                <a:r>
                  <a:rPr lang="es-ES_tradnl" sz="100"/>
                  <a:t>DJKFHASÑLGKHAÑSLDKGJAÑLDKGJASÑLDKGJASÑLDKGJAÑLDKGJAÑLKDGJAÑSLDKGJAÑLDKGJAÑLDKJGAÑLKDJASLKDGASÑLDKJGAÑSLKDGJASÑLDKJÑSALDKJASÑLDKJGDFLAKSDJGASÑDLKGJAÑLKDGJÑALKDJGÑALSKDJGÑALKJGÑASLKDJAÑSLDKJASÑLDKJAÑSLKDGJAÑSLDKJGAÑSLDKGJAÑSLKDGJAÑSLDKGJAÑSLKDJGAÑSLKDGJASÑLKDGJASÑLDKGJAÑSLKDJGASÑLKDGJASÑLKDGJASÑLDKJGAÑSLKDJGAÑSLKDJGAÑSLDKJGAÑSLDKJGASÑLDKGJASÑLDKGJASÑLDKJGASÑLDKGJASÑLDKJGASÑDLKGJASÑLDKGJASÑDLKGJAÑLSDKJGAÑSLDKGJLÑSGDKJLJHGLJHGJKHGKJHGKJHGKJHGKJHGKJHGKJHGKJHGKJHGKJHGKJHGKJHGKJHGKJHGKJHGKJHGKJHGKJHGKJHGKJHGKJHGKJHGKJHGKJHGKJHG</a:t>
                </a:r>
              </a:p>
            </p:txBody>
          </p:sp>
          <p:sp>
            <p:nvSpPr>
              <p:cNvPr id="97" name="Rectangle 141"/>
              <p:cNvSpPr>
                <a:spLocks noChangeArrowheads="1"/>
              </p:cNvSpPr>
              <p:nvPr/>
            </p:nvSpPr>
            <p:spPr bwMode="auto">
              <a:xfrm>
                <a:off x="2986" y="2909"/>
                <a:ext cx="300"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s-MX" sz="1800" b="0"/>
              </a:p>
            </p:txBody>
          </p:sp>
          <p:sp>
            <p:nvSpPr>
              <p:cNvPr id="98" name="Rectangle 142"/>
              <p:cNvSpPr>
                <a:spLocks noChangeArrowheads="1"/>
              </p:cNvSpPr>
              <p:nvPr/>
            </p:nvSpPr>
            <p:spPr bwMode="auto">
              <a:xfrm>
                <a:off x="2983" y="2867"/>
                <a:ext cx="287" cy="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00"/>
                  <a:t>KJHGKJHGKJHGKJHGJHGJHGKJHGKJHGKJKJH</a:t>
                </a:r>
              </a:p>
              <a:p>
                <a:pPr defTabSz="762000" eaLnBrk="0" hangingPunct="0"/>
                <a:r>
                  <a:rPr lang="es-ES_tradnl" sz="100"/>
                  <a:t>                        KJHGKJHGKJHGKJHG</a:t>
                </a:r>
              </a:p>
            </p:txBody>
          </p:sp>
        </p:grpSp>
        <p:grpSp>
          <p:nvGrpSpPr>
            <p:cNvPr id="80" name="Group 143"/>
            <p:cNvGrpSpPr>
              <a:grpSpLocks/>
            </p:cNvGrpSpPr>
            <p:nvPr/>
          </p:nvGrpSpPr>
          <p:grpSpPr bwMode="auto">
            <a:xfrm>
              <a:off x="3319" y="2966"/>
              <a:ext cx="287" cy="291"/>
              <a:chOff x="3043" y="2905"/>
              <a:chExt cx="312" cy="316"/>
            </a:xfrm>
          </p:grpSpPr>
          <p:sp>
            <p:nvSpPr>
              <p:cNvPr id="89" name="Rectangle 144"/>
              <p:cNvSpPr>
                <a:spLocks noChangeArrowheads="1"/>
              </p:cNvSpPr>
              <p:nvPr/>
            </p:nvSpPr>
            <p:spPr bwMode="auto">
              <a:xfrm>
                <a:off x="3085" y="2905"/>
                <a:ext cx="226" cy="309"/>
              </a:xfrm>
              <a:prstGeom prst="rect">
                <a:avLst/>
              </a:prstGeom>
              <a:solidFill>
                <a:schemeClr val="bg1"/>
              </a:solidFill>
              <a:ln w="12700">
                <a:solidFill>
                  <a:schemeClr val="tx1"/>
                </a:solidFill>
                <a:miter lim="800000"/>
                <a:headEnd/>
                <a:tailEnd/>
              </a:ln>
            </p:spPr>
            <p:txBody>
              <a:bodyPr wrap="none" anchor="ctr"/>
              <a:lstStyle/>
              <a:p>
                <a:endParaRPr lang="es-MX" sz="1800" b="0"/>
              </a:p>
            </p:txBody>
          </p:sp>
          <p:sp>
            <p:nvSpPr>
              <p:cNvPr id="90" name="Rectangle 145"/>
              <p:cNvSpPr>
                <a:spLocks noChangeArrowheads="1"/>
              </p:cNvSpPr>
              <p:nvPr/>
            </p:nvSpPr>
            <p:spPr bwMode="auto">
              <a:xfrm>
                <a:off x="3080" y="2917"/>
                <a:ext cx="232" cy="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s-MX" sz="1800" b="0"/>
              </a:p>
            </p:txBody>
          </p:sp>
          <p:sp>
            <p:nvSpPr>
              <p:cNvPr id="91" name="Rectangle 146"/>
              <p:cNvSpPr>
                <a:spLocks noChangeArrowheads="1"/>
              </p:cNvSpPr>
              <p:nvPr/>
            </p:nvSpPr>
            <p:spPr bwMode="auto">
              <a:xfrm>
                <a:off x="3045" y="3012"/>
                <a:ext cx="310"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defTabSz="762000" eaLnBrk="0" hangingPunct="0">
                  <a:spcBef>
                    <a:spcPct val="50000"/>
                  </a:spcBef>
                </a:pPr>
                <a:r>
                  <a:rPr lang="es-ES_tradnl" sz="100"/>
                  <a:t>DJKFHASÑLGKHAÑSLDKGJAÑLDKGJASÑLDKGJASÑLDKGJAÑLDKGJAÑLKDGJAÑSLDKGJAÑLDKGJAÑLDKJGAÑLKDJASLKDGASÑLDKJGAÑSLKDGJASÑLDKJÑSALDKJASÑLDKJGDFLAKSDJGASÑDLKGJAÑLKDGJÑALKDJGÑALSKDJGÑALKJGÑASLKDJAÑSLDKJASÑLDKJAÑSLKDGJAÑSLDKJGAÑSLDKGJAÑSLKDGJAÑSLDKGJAÑSLKDJGAÑSLKDGJASÑLKDGJASÑLDKGJAÑSLKDJGASÑLKDGJASÑLKDGJASÑLDKJGAÑSLKDJGAÑSLKDJGAÑSLDKJGAÑSLDKJGASÑLDKGJASÑLDKGJASÑLDKJGASÑLDKGJASÑLDKJGASÑDLKGJASÑLDKGJASÑDLKGJAÑLSDKJGAÑSLDKGJLÑSGDKJLJHGLJHGJKHGKJHGKJHGKJHGKJHGKJHGKJHGKJHGKJHGKJHGKJHGKJHGKJHGKJHGKJHGKJHGKJHGKJHGKJHGKJHGKJHGKJHGKJHGKJHGKJHG</a:t>
                </a:r>
              </a:p>
            </p:txBody>
          </p:sp>
          <p:sp>
            <p:nvSpPr>
              <p:cNvPr id="92" name="Rectangle 147"/>
              <p:cNvSpPr>
                <a:spLocks noChangeArrowheads="1"/>
              </p:cNvSpPr>
              <p:nvPr/>
            </p:nvSpPr>
            <p:spPr bwMode="auto">
              <a:xfrm>
                <a:off x="3046" y="2951"/>
                <a:ext cx="300"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s-MX" sz="1800" b="0"/>
              </a:p>
            </p:txBody>
          </p:sp>
          <p:sp>
            <p:nvSpPr>
              <p:cNvPr id="93" name="Rectangle 148"/>
              <p:cNvSpPr>
                <a:spLocks noChangeArrowheads="1"/>
              </p:cNvSpPr>
              <p:nvPr/>
            </p:nvSpPr>
            <p:spPr bwMode="auto">
              <a:xfrm>
                <a:off x="3043" y="2909"/>
                <a:ext cx="287"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00"/>
                  <a:t>KJHGKJHGKJHGKJHGJHGJHGKJHGKJHGKJKJH</a:t>
                </a:r>
              </a:p>
              <a:p>
                <a:pPr defTabSz="762000" eaLnBrk="0" hangingPunct="0"/>
                <a:r>
                  <a:rPr lang="es-ES_tradnl" sz="100"/>
                  <a:t>                        KJHGKJHGKJHGKJHG</a:t>
                </a:r>
              </a:p>
            </p:txBody>
          </p:sp>
        </p:grpSp>
        <p:grpSp>
          <p:nvGrpSpPr>
            <p:cNvPr id="81" name="Group 149"/>
            <p:cNvGrpSpPr>
              <a:grpSpLocks/>
            </p:cNvGrpSpPr>
            <p:nvPr/>
          </p:nvGrpSpPr>
          <p:grpSpPr bwMode="auto">
            <a:xfrm>
              <a:off x="3373" y="3004"/>
              <a:ext cx="285" cy="290"/>
              <a:chOff x="3104" y="2947"/>
              <a:chExt cx="310" cy="316"/>
            </a:xfrm>
          </p:grpSpPr>
          <p:sp>
            <p:nvSpPr>
              <p:cNvPr id="84" name="Rectangle 150"/>
              <p:cNvSpPr>
                <a:spLocks noChangeArrowheads="1"/>
              </p:cNvSpPr>
              <p:nvPr/>
            </p:nvSpPr>
            <p:spPr bwMode="auto">
              <a:xfrm>
                <a:off x="3145" y="2947"/>
                <a:ext cx="226" cy="309"/>
              </a:xfrm>
              <a:prstGeom prst="rect">
                <a:avLst/>
              </a:prstGeom>
              <a:solidFill>
                <a:schemeClr val="bg1"/>
              </a:solidFill>
              <a:ln w="12700">
                <a:solidFill>
                  <a:schemeClr val="tx1"/>
                </a:solidFill>
                <a:miter lim="800000"/>
                <a:headEnd/>
                <a:tailEnd/>
              </a:ln>
            </p:spPr>
            <p:txBody>
              <a:bodyPr wrap="none" anchor="ctr"/>
              <a:lstStyle/>
              <a:p>
                <a:endParaRPr lang="es-MX" sz="1800" b="0"/>
              </a:p>
            </p:txBody>
          </p:sp>
          <p:sp>
            <p:nvSpPr>
              <p:cNvPr id="85" name="Rectangle 151"/>
              <p:cNvSpPr>
                <a:spLocks noChangeArrowheads="1"/>
              </p:cNvSpPr>
              <p:nvPr/>
            </p:nvSpPr>
            <p:spPr bwMode="auto">
              <a:xfrm>
                <a:off x="3140" y="2959"/>
                <a:ext cx="232" cy="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s-MX" sz="1800" b="0"/>
              </a:p>
            </p:txBody>
          </p:sp>
          <p:sp>
            <p:nvSpPr>
              <p:cNvPr id="86" name="Rectangle 152"/>
              <p:cNvSpPr>
                <a:spLocks noChangeArrowheads="1"/>
              </p:cNvSpPr>
              <p:nvPr/>
            </p:nvSpPr>
            <p:spPr bwMode="auto">
              <a:xfrm>
                <a:off x="3104" y="3054"/>
                <a:ext cx="310"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defTabSz="762000" eaLnBrk="0" hangingPunct="0">
                  <a:spcBef>
                    <a:spcPct val="50000"/>
                  </a:spcBef>
                </a:pPr>
                <a:r>
                  <a:rPr lang="es-ES_tradnl" sz="100"/>
                  <a:t>DJKFHASÑLGKHAÑSLDKGJAÑLDKGJASÑLDKGJASÑLDKGJAÑLDKGJAÑLKDGJAÑSLDKGJAÑLDKGJAÑLDKJGAÑLKDJASLKDGASÑLDKJGAÑSLKDGJASÑLDKJÑSALDKJASÑLDKJGDFLAKSDJGASÑDLKGJAÑLKDGJÑALKDJGÑALSKDJGÑALKJGÑASLKDJAÑSLDKJASÑLDKJAÑSLKDGJAÑSLDKJGAÑSLDKGJAÑSLKDGJAÑSLDKGJAÑSLKDJGAÑSLKDGJASÑLKDGJASÑLDKGJAÑSLKDJGASÑLKDGJASÑLKDGJASÑLDKJGAÑSLKDJGAÑSLKDJGAÑSLDKJGAÑSLDKJGASÑLDKGJASÑLDKGJASÑLDKJGASÑLDKGJASÑLDKJGASÑDLKGJASÑLDKGJASÑDLKGJAÑLSDKJGAÑSLDKGJLÑSGDKJLJHGLJHGJKHGKJHGKJHGKJHGKJHGKJHGKJHGKJHGKJHGKJHGKJHGKJHGKJHGKJHGKJHGKJHGKJHGKJHGKJHGKJHGKJHGKJHGKJHGKJHGKJHG</a:t>
                </a:r>
              </a:p>
            </p:txBody>
          </p:sp>
          <p:sp>
            <p:nvSpPr>
              <p:cNvPr id="87" name="Rectangle 153"/>
              <p:cNvSpPr>
                <a:spLocks noChangeArrowheads="1"/>
              </p:cNvSpPr>
              <p:nvPr/>
            </p:nvSpPr>
            <p:spPr bwMode="auto">
              <a:xfrm>
                <a:off x="3104" y="2994"/>
                <a:ext cx="291" cy="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300"/>
                  <a:t>AUTORIZACION</a:t>
                </a:r>
              </a:p>
            </p:txBody>
          </p:sp>
          <p:sp>
            <p:nvSpPr>
              <p:cNvPr id="88" name="Rectangle 154"/>
              <p:cNvSpPr>
                <a:spLocks noChangeArrowheads="1"/>
              </p:cNvSpPr>
              <p:nvPr/>
            </p:nvSpPr>
            <p:spPr bwMode="auto">
              <a:xfrm>
                <a:off x="3104" y="2950"/>
                <a:ext cx="287" cy="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sz="100"/>
                  <a:t>KJHGKJHGKJHGKJHGJHGJHGKJHGKJHGKJKJH</a:t>
                </a:r>
              </a:p>
              <a:p>
                <a:pPr defTabSz="762000" eaLnBrk="0" hangingPunct="0"/>
                <a:r>
                  <a:rPr lang="es-ES_tradnl" sz="100"/>
                  <a:t>                        KJHGKJHGKJHGKJHG</a:t>
                </a:r>
              </a:p>
            </p:txBody>
          </p:sp>
        </p:grpSp>
        <p:sp>
          <p:nvSpPr>
            <p:cNvPr id="82" name="Text Box 155"/>
            <p:cNvSpPr txBox="1">
              <a:spLocks noChangeArrowheads="1"/>
            </p:cNvSpPr>
            <p:nvPr/>
          </p:nvSpPr>
          <p:spPr bwMode="auto">
            <a:xfrm>
              <a:off x="2488" y="2499"/>
              <a:ext cx="1034"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r>
                <a:rPr lang="es-ES_tradnl" sz="1200">
                  <a:latin typeface="+mn-lt"/>
                </a:rPr>
                <a:t>OBTENCIÓN DE</a:t>
              </a:r>
            </a:p>
            <a:p>
              <a:r>
                <a:rPr lang="es-ES_tradnl" sz="1200">
                  <a:latin typeface="+mn-lt"/>
                </a:rPr>
                <a:t>INFORMACIÓN, DATOS</a:t>
              </a:r>
            </a:p>
            <a:p>
              <a:r>
                <a:rPr lang="es-ES_tradnl" sz="1200">
                  <a:latin typeface="+mn-lt"/>
                </a:rPr>
                <a:t>Y COMENTARIOS</a:t>
              </a:r>
            </a:p>
          </p:txBody>
        </p:sp>
        <p:pic>
          <p:nvPicPr>
            <p:cNvPr id="83" name="Picture 16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678" y="3105"/>
              <a:ext cx="656" cy="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1" name="Text Box 196"/>
          <p:cNvSpPr txBox="1">
            <a:spLocks noChangeArrowheads="1"/>
          </p:cNvSpPr>
          <p:nvPr/>
        </p:nvSpPr>
        <p:spPr bwMode="auto">
          <a:xfrm>
            <a:off x="2581821" y="761558"/>
            <a:ext cx="6481762" cy="457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MX" dirty="0"/>
              <a:t>TECNICAS DE AUDITORIA</a:t>
            </a:r>
            <a:endParaRPr lang="es-ES" dirty="0"/>
          </a:p>
        </p:txBody>
      </p:sp>
    </p:spTree>
    <p:extLst>
      <p:ext uri="{BB962C8B-B14F-4D97-AF65-F5344CB8AC3E}">
        <p14:creationId xmlns:p14="http://schemas.microsoft.com/office/powerpoint/2010/main" val="379915157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31</a:t>
            </a:fld>
            <a:endParaRPr lang="en-US"/>
          </a:p>
        </p:txBody>
      </p:sp>
      <p:sp>
        <p:nvSpPr>
          <p:cNvPr id="4102" name="Rectangle 6"/>
          <p:cNvSpPr>
            <a:spLocks noGrp="1" noChangeArrowheads="1"/>
          </p:cNvSpPr>
          <p:nvPr>
            <p:ph type="ctrTitle"/>
          </p:nvPr>
        </p:nvSpPr>
        <p:spPr>
          <a:xfrm>
            <a:off x="533400" y="107442"/>
            <a:ext cx="7924800" cy="513246"/>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5"/>
          <p:cNvSpPr txBox="1">
            <a:spLocks noChangeArrowheads="1"/>
          </p:cNvSpPr>
          <p:nvPr/>
        </p:nvSpPr>
        <p:spPr bwMode="auto">
          <a:xfrm>
            <a:off x="1979712" y="4437112"/>
            <a:ext cx="5473700" cy="204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257300" indent="-3429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lvl="2" algn="l" eaLnBrk="1" hangingPunct="1">
              <a:buFontTx/>
              <a:buAutoNum type="alphaUcPeriod"/>
            </a:pPr>
            <a:r>
              <a:rPr lang="es-MX" b="0" dirty="0">
                <a:solidFill>
                  <a:srgbClr val="FF0000"/>
                </a:solidFill>
                <a:latin typeface="+mn-lt"/>
              </a:rPr>
              <a:t> </a:t>
            </a:r>
            <a:r>
              <a:rPr lang="es-MX" sz="1800" b="0" dirty="0">
                <a:solidFill>
                  <a:srgbClr val="FF0000"/>
                </a:solidFill>
                <a:latin typeface="+mn-lt"/>
              </a:rPr>
              <a:t>RECOPILACIÓN DE DATOS</a:t>
            </a:r>
          </a:p>
          <a:p>
            <a:pPr lvl="2" algn="l" eaLnBrk="1" hangingPunct="1">
              <a:buFontTx/>
              <a:buAutoNum type="alphaUcPeriod"/>
            </a:pPr>
            <a:endParaRPr lang="es-MX" sz="1800" b="0" dirty="0">
              <a:solidFill>
                <a:srgbClr val="FF0000"/>
              </a:solidFill>
              <a:latin typeface="+mn-lt"/>
            </a:endParaRPr>
          </a:p>
          <a:p>
            <a:pPr lvl="2" algn="l" eaLnBrk="1" hangingPunct="1">
              <a:buFontTx/>
              <a:buAutoNum type="alphaUcPeriod"/>
            </a:pPr>
            <a:r>
              <a:rPr lang="es-MX" sz="1800" b="0" dirty="0">
                <a:solidFill>
                  <a:srgbClr val="FF0000"/>
                </a:solidFill>
                <a:latin typeface="+mn-lt"/>
              </a:rPr>
              <a:t> REGISTRO DE DATOS</a:t>
            </a:r>
          </a:p>
          <a:p>
            <a:pPr lvl="2" algn="l" eaLnBrk="1" hangingPunct="1">
              <a:buFontTx/>
              <a:buAutoNum type="alphaUcPeriod"/>
            </a:pPr>
            <a:endParaRPr lang="es-MX" sz="1800" b="0" dirty="0">
              <a:solidFill>
                <a:srgbClr val="FF0000"/>
              </a:solidFill>
              <a:latin typeface="+mn-lt"/>
            </a:endParaRPr>
          </a:p>
          <a:p>
            <a:pPr lvl="2" algn="l" eaLnBrk="1" hangingPunct="1">
              <a:buFontTx/>
              <a:buAutoNum type="alphaUcPeriod"/>
            </a:pPr>
            <a:r>
              <a:rPr lang="es-MX" sz="1800" b="0" dirty="0">
                <a:solidFill>
                  <a:srgbClr val="FF0000"/>
                </a:solidFill>
                <a:latin typeface="+mn-lt"/>
              </a:rPr>
              <a:t> ANÁLISIS DE LA INFORMACIÓN</a:t>
            </a:r>
          </a:p>
          <a:p>
            <a:pPr lvl="2" algn="l" eaLnBrk="1" hangingPunct="1">
              <a:buFontTx/>
              <a:buAutoNum type="alphaUcPeriod"/>
            </a:pPr>
            <a:endParaRPr lang="es-MX" sz="1800" b="0" dirty="0">
              <a:solidFill>
                <a:srgbClr val="FF0000"/>
              </a:solidFill>
              <a:latin typeface="+mn-lt"/>
            </a:endParaRPr>
          </a:p>
          <a:p>
            <a:pPr lvl="2" algn="l" eaLnBrk="1" hangingPunct="1">
              <a:buFontTx/>
              <a:buAutoNum type="alphaUcPeriod"/>
            </a:pPr>
            <a:r>
              <a:rPr lang="es-MX" sz="1800" b="0" dirty="0">
                <a:solidFill>
                  <a:srgbClr val="FF0000"/>
                </a:solidFill>
                <a:latin typeface="+mn-lt"/>
              </a:rPr>
              <a:t> EVALUACIÓN DE LOS RESULTADOS</a:t>
            </a:r>
            <a:endParaRPr lang="es-ES" sz="1800" b="0" dirty="0">
              <a:solidFill>
                <a:srgbClr val="FF0000"/>
              </a:solidFill>
              <a:latin typeface="+mn-lt"/>
            </a:endParaRPr>
          </a:p>
        </p:txBody>
      </p:sp>
      <p:sp>
        <p:nvSpPr>
          <p:cNvPr id="5" name="Text Box 7"/>
          <p:cNvSpPr txBox="1">
            <a:spLocks noChangeArrowheads="1"/>
          </p:cNvSpPr>
          <p:nvPr/>
        </p:nvSpPr>
        <p:spPr bwMode="auto">
          <a:xfrm>
            <a:off x="394921" y="1628800"/>
            <a:ext cx="4968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spcBef>
                <a:spcPct val="50000"/>
              </a:spcBef>
            </a:pPr>
            <a:r>
              <a:rPr lang="es-MX" b="0" dirty="0">
                <a:solidFill>
                  <a:schemeClr val="accent6">
                    <a:lumMod val="50000"/>
                  </a:schemeClr>
                </a:solidFill>
                <a:latin typeface="+mn-lt"/>
              </a:rPr>
              <a:t>FASES DE LA EJECUCIÓN</a:t>
            </a:r>
          </a:p>
        </p:txBody>
      </p:sp>
      <p:sp>
        <p:nvSpPr>
          <p:cNvPr id="7" name="Text Box 8"/>
          <p:cNvSpPr txBox="1">
            <a:spLocks noChangeArrowheads="1"/>
          </p:cNvSpPr>
          <p:nvPr/>
        </p:nvSpPr>
        <p:spPr bwMode="auto">
          <a:xfrm>
            <a:off x="395387" y="2392412"/>
            <a:ext cx="864235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r>
              <a:rPr lang="es-ES" b="0" dirty="0">
                <a:solidFill>
                  <a:schemeClr val="accent6">
                    <a:lumMod val="50000"/>
                  </a:schemeClr>
                </a:solidFill>
                <a:latin typeface="+mn-lt"/>
              </a:rPr>
              <a:t>La ejecución del trabajo de auditoría pública consiste en una serie de actividades que se realizan de manera lógica y sistemática para que el auditor público se allegue de los elementos informativos necesarios y suficientes para cubrir sus pruebas selectivas.</a:t>
            </a:r>
          </a:p>
          <a:p>
            <a:pPr algn="just" eaLnBrk="1" hangingPunct="1"/>
            <a:endParaRPr lang="es-ES" sz="1400" b="0" dirty="0">
              <a:solidFill>
                <a:schemeClr val="accent6">
                  <a:lumMod val="50000"/>
                </a:schemeClr>
              </a:solidFill>
              <a:latin typeface="+mn-lt"/>
            </a:endParaRPr>
          </a:p>
          <a:p>
            <a:pPr algn="just" eaLnBrk="1" hangingPunct="1"/>
            <a:r>
              <a:rPr lang="es-ES" b="0" dirty="0">
                <a:solidFill>
                  <a:schemeClr val="accent6">
                    <a:lumMod val="50000"/>
                  </a:schemeClr>
                </a:solidFill>
                <a:latin typeface="+mn-lt"/>
              </a:rPr>
              <a:t>La ejecución de la auditoría se desarrollara por medio la cuatro fases: </a:t>
            </a:r>
          </a:p>
        </p:txBody>
      </p:sp>
      <p:sp>
        <p:nvSpPr>
          <p:cNvPr id="8" name="Text Box 10"/>
          <p:cNvSpPr txBox="1">
            <a:spLocks noChangeArrowheads="1"/>
          </p:cNvSpPr>
          <p:nvPr/>
        </p:nvSpPr>
        <p:spPr bwMode="auto">
          <a:xfrm>
            <a:off x="2303463" y="844220"/>
            <a:ext cx="6840537" cy="457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MX" dirty="0">
                <a:solidFill>
                  <a:schemeClr val="accent6">
                    <a:lumMod val="50000"/>
                  </a:schemeClr>
                </a:solidFill>
              </a:rPr>
              <a:t>EJECUCIÓN DE LA AUDITORÍA</a:t>
            </a:r>
            <a:endParaRPr lang="es-ES" dirty="0">
              <a:solidFill>
                <a:schemeClr val="accent6">
                  <a:lumMod val="50000"/>
                </a:schemeClr>
              </a:solidFill>
            </a:endParaRPr>
          </a:p>
        </p:txBody>
      </p:sp>
    </p:spTree>
    <p:extLst>
      <p:ext uri="{BB962C8B-B14F-4D97-AF65-F5344CB8AC3E}">
        <p14:creationId xmlns:p14="http://schemas.microsoft.com/office/powerpoint/2010/main" val="28453954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32</a:t>
            </a:fld>
            <a:endParaRPr lang="en-US"/>
          </a:p>
        </p:txBody>
      </p:sp>
      <p:sp>
        <p:nvSpPr>
          <p:cNvPr id="4102" name="Rectangle 6"/>
          <p:cNvSpPr>
            <a:spLocks noGrp="1" noChangeArrowheads="1"/>
          </p:cNvSpPr>
          <p:nvPr>
            <p:ph type="ctrTitle"/>
          </p:nvPr>
        </p:nvSpPr>
        <p:spPr>
          <a:xfrm>
            <a:off x="518247" y="28700"/>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3247474" y="860649"/>
            <a:ext cx="5905500" cy="457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MX" dirty="0"/>
              <a:t>RECOPILACIÓN DE DATOS</a:t>
            </a:r>
            <a:endParaRPr lang="es-ES" dirty="0"/>
          </a:p>
        </p:txBody>
      </p:sp>
      <p:sp>
        <p:nvSpPr>
          <p:cNvPr id="7" name="Text Box 6"/>
          <p:cNvSpPr txBox="1">
            <a:spLocks noChangeArrowheads="1"/>
          </p:cNvSpPr>
          <p:nvPr/>
        </p:nvSpPr>
        <p:spPr bwMode="auto">
          <a:xfrm>
            <a:off x="250825" y="3716338"/>
            <a:ext cx="864235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l" eaLnBrk="1" hangingPunct="1"/>
            <a:r>
              <a:rPr lang="es-MX" sz="2400" b="0" dirty="0">
                <a:solidFill>
                  <a:schemeClr val="accent6">
                    <a:lumMod val="50000"/>
                  </a:schemeClr>
                </a:solidFill>
                <a:latin typeface="+mn-lt"/>
              </a:rPr>
              <a:t>El auditor público se allega de la información y documentación para el análisis del concepto a revisar; debe ser cuidadoso y explicito en la formulación de solicitudes.</a:t>
            </a:r>
          </a:p>
          <a:p>
            <a:pPr algn="l" eaLnBrk="1" hangingPunct="1"/>
            <a:endParaRPr lang="es-MX" sz="2400" b="0" dirty="0">
              <a:solidFill>
                <a:schemeClr val="accent6">
                  <a:lumMod val="50000"/>
                </a:schemeClr>
              </a:solidFill>
              <a:latin typeface="+mn-lt"/>
            </a:endParaRPr>
          </a:p>
          <a:p>
            <a:pPr algn="l" eaLnBrk="1" hangingPunct="1"/>
            <a:r>
              <a:rPr lang="es-MX" sz="2400" b="0" dirty="0">
                <a:solidFill>
                  <a:schemeClr val="accent6">
                    <a:lumMod val="50000"/>
                  </a:schemeClr>
                </a:solidFill>
                <a:latin typeface="+mn-lt"/>
              </a:rPr>
              <a:t>Para ello es importante que el auditor aplique procedimientos y técnicas de auditoría específicos al concepto a revisar.</a:t>
            </a:r>
            <a:endParaRPr lang="es-ES" sz="2400" b="0" dirty="0">
              <a:solidFill>
                <a:schemeClr val="accent6">
                  <a:lumMod val="50000"/>
                </a:schemeClr>
              </a:solidFill>
              <a:latin typeface="+mn-lt"/>
            </a:endParaRPr>
          </a:p>
        </p:txBody>
      </p:sp>
      <p:pic>
        <p:nvPicPr>
          <p:cNvPr id="8" name="Picture 8" descr="mifare_14_mediu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489075"/>
            <a:ext cx="2800350"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41333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33</a:t>
            </a:fld>
            <a:endParaRPr lang="en-US"/>
          </a:p>
        </p:txBody>
      </p:sp>
      <p:sp>
        <p:nvSpPr>
          <p:cNvPr id="4102" name="Rectangle 6"/>
          <p:cNvSpPr>
            <a:spLocks noGrp="1" noChangeArrowheads="1"/>
          </p:cNvSpPr>
          <p:nvPr>
            <p:ph type="ctrTitle"/>
          </p:nvPr>
        </p:nvSpPr>
        <p:spPr>
          <a:xfrm>
            <a:off x="533400" y="165212"/>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2699792" y="1052736"/>
            <a:ext cx="6335713" cy="457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MX" dirty="0"/>
              <a:t>REGISTRO DE DATOS</a:t>
            </a:r>
            <a:endParaRPr lang="es-ES" dirty="0"/>
          </a:p>
        </p:txBody>
      </p:sp>
      <p:sp>
        <p:nvSpPr>
          <p:cNvPr id="5" name="Text Box 5"/>
          <p:cNvSpPr txBox="1">
            <a:spLocks noChangeArrowheads="1"/>
          </p:cNvSpPr>
          <p:nvPr/>
        </p:nvSpPr>
        <p:spPr bwMode="auto">
          <a:xfrm>
            <a:off x="533400" y="1844824"/>
            <a:ext cx="80645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spcBef>
                <a:spcPct val="50000"/>
              </a:spcBef>
            </a:pPr>
            <a:r>
              <a:rPr lang="es-MX" b="0" dirty="0">
                <a:solidFill>
                  <a:schemeClr val="accent6">
                    <a:lumMod val="50000"/>
                  </a:schemeClr>
                </a:solidFill>
                <a:latin typeface="+mn-lt"/>
              </a:rPr>
              <a:t>Se llevan a cabo en cédulas de trabajo, en las que se asientan los datos referentes al análisis, comprobación y conclusión sobre los conceptos a revisar.</a:t>
            </a:r>
            <a:endParaRPr lang="es-ES" b="0" dirty="0">
              <a:solidFill>
                <a:schemeClr val="accent6">
                  <a:lumMod val="50000"/>
                </a:schemeClr>
              </a:solidFill>
              <a:latin typeface="+mn-lt"/>
            </a:endParaRPr>
          </a:p>
        </p:txBody>
      </p:sp>
    </p:spTree>
    <p:extLst>
      <p:ext uri="{BB962C8B-B14F-4D97-AF65-F5344CB8AC3E}">
        <p14:creationId xmlns:p14="http://schemas.microsoft.com/office/powerpoint/2010/main" val="54145292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34</a:t>
            </a:fld>
            <a:endParaRPr lang="en-US"/>
          </a:p>
        </p:txBody>
      </p:sp>
      <p:sp>
        <p:nvSpPr>
          <p:cNvPr id="4102" name="Rectangle 6"/>
          <p:cNvSpPr>
            <a:spLocks noGrp="1" noChangeArrowheads="1"/>
          </p:cNvSpPr>
          <p:nvPr>
            <p:ph type="ctrTitle"/>
          </p:nvPr>
        </p:nvSpPr>
        <p:spPr>
          <a:xfrm>
            <a:off x="533400" y="0"/>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2"/>
          <p:cNvSpPr txBox="1">
            <a:spLocks noChangeArrowheads="1"/>
          </p:cNvSpPr>
          <p:nvPr/>
        </p:nvSpPr>
        <p:spPr bwMode="auto">
          <a:xfrm>
            <a:off x="2374900" y="1067231"/>
            <a:ext cx="6769100" cy="457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MX" dirty="0"/>
              <a:t>ANÁLISIS DE LA INFORMACIÓN</a:t>
            </a:r>
            <a:endParaRPr lang="es-ES" dirty="0"/>
          </a:p>
        </p:txBody>
      </p:sp>
      <p:pic>
        <p:nvPicPr>
          <p:cNvPr id="5" name="Picture 3" descr="mapa%2520color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916832"/>
            <a:ext cx="2735262"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539552" y="4424065"/>
            <a:ext cx="8135938"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spcBef>
                <a:spcPct val="50000"/>
              </a:spcBef>
            </a:pPr>
            <a:r>
              <a:rPr lang="es-MX" b="0" dirty="0">
                <a:solidFill>
                  <a:schemeClr val="accent6">
                    <a:lumMod val="50000"/>
                  </a:schemeClr>
                </a:solidFill>
                <a:latin typeface="+mn-lt"/>
              </a:rPr>
              <a:t>Consiste en la desagregación de los elementos de un todo para ser examinados en su detalle, y obtener un juicio sobre el todo o sobre cada una de sus partes</a:t>
            </a:r>
            <a:endParaRPr lang="es-ES" b="0" dirty="0">
              <a:solidFill>
                <a:schemeClr val="accent6">
                  <a:lumMod val="50000"/>
                </a:schemeClr>
              </a:solidFill>
              <a:latin typeface="+mn-lt"/>
            </a:endParaRPr>
          </a:p>
        </p:txBody>
      </p:sp>
      <p:sp>
        <p:nvSpPr>
          <p:cNvPr id="8" name="Text Box 5"/>
          <p:cNvSpPr txBox="1">
            <a:spLocks noChangeArrowheads="1"/>
          </p:cNvSpPr>
          <p:nvPr/>
        </p:nvSpPr>
        <p:spPr bwMode="auto">
          <a:xfrm>
            <a:off x="539552" y="5517232"/>
            <a:ext cx="813593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spcBef>
                <a:spcPct val="50000"/>
              </a:spcBef>
            </a:pPr>
            <a:r>
              <a:rPr lang="es-MX" b="0" dirty="0">
                <a:solidFill>
                  <a:schemeClr val="accent6">
                    <a:lumMod val="50000"/>
                  </a:schemeClr>
                </a:solidFill>
                <a:latin typeface="+mn-lt"/>
              </a:rPr>
              <a:t>La profundidad del análisis estará en función del objetivo planteado y en relación directa con el resultado del estudio y evaluación del control interno.</a:t>
            </a:r>
            <a:endParaRPr lang="es-ES" b="0" dirty="0">
              <a:solidFill>
                <a:schemeClr val="accent6">
                  <a:lumMod val="50000"/>
                </a:schemeClr>
              </a:solidFill>
              <a:latin typeface="+mn-lt"/>
            </a:endParaRPr>
          </a:p>
        </p:txBody>
      </p:sp>
    </p:spTree>
    <p:extLst>
      <p:ext uri="{BB962C8B-B14F-4D97-AF65-F5344CB8AC3E}">
        <p14:creationId xmlns:p14="http://schemas.microsoft.com/office/powerpoint/2010/main" val="314937471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35</a:t>
            </a:fld>
            <a:endParaRPr lang="en-US"/>
          </a:p>
        </p:txBody>
      </p:sp>
      <p:sp>
        <p:nvSpPr>
          <p:cNvPr id="4102" name="Rectangle 6"/>
          <p:cNvSpPr>
            <a:spLocks noGrp="1" noChangeArrowheads="1"/>
          </p:cNvSpPr>
          <p:nvPr>
            <p:ph type="ctrTitle"/>
          </p:nvPr>
        </p:nvSpPr>
        <p:spPr>
          <a:xfrm>
            <a:off x="507074" y="58809"/>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2"/>
          <p:cNvSpPr txBox="1">
            <a:spLocks noChangeArrowheads="1"/>
          </p:cNvSpPr>
          <p:nvPr/>
        </p:nvSpPr>
        <p:spPr bwMode="auto">
          <a:xfrm>
            <a:off x="2840522" y="1120748"/>
            <a:ext cx="6335712" cy="457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MX" dirty="0"/>
              <a:t>EVALUACIÓN DE RESULTADOS</a:t>
            </a:r>
            <a:endParaRPr lang="es-ES" dirty="0"/>
          </a:p>
        </p:txBody>
      </p:sp>
      <p:pic>
        <p:nvPicPr>
          <p:cNvPr id="5" name="Picture 3" descr="20060714103622evaluac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706563"/>
            <a:ext cx="3671887"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251618" y="4149080"/>
            <a:ext cx="8569325"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spcBef>
                <a:spcPct val="50000"/>
              </a:spcBef>
            </a:pPr>
            <a:r>
              <a:rPr lang="es-MX" b="0" dirty="0">
                <a:solidFill>
                  <a:schemeClr val="accent6">
                    <a:lumMod val="50000"/>
                  </a:schemeClr>
                </a:solidFill>
                <a:latin typeface="+mn-lt"/>
              </a:rPr>
              <a:t>La evaluación de los resultados sólo es posible si se toman como base todos los elementos de juicio suficientes para poder concluir sobre lo revisado y sustentados con evidencia documental que pueda ser constatada, y no basarse en suposiciones.</a:t>
            </a:r>
            <a:endParaRPr lang="es-ES" b="0" dirty="0">
              <a:solidFill>
                <a:schemeClr val="accent6">
                  <a:lumMod val="50000"/>
                </a:schemeClr>
              </a:solidFill>
              <a:latin typeface="+mn-lt"/>
            </a:endParaRPr>
          </a:p>
        </p:txBody>
      </p:sp>
    </p:spTree>
    <p:extLst>
      <p:ext uri="{BB962C8B-B14F-4D97-AF65-F5344CB8AC3E}">
        <p14:creationId xmlns:p14="http://schemas.microsoft.com/office/powerpoint/2010/main" val="281893583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36</a:t>
            </a:fld>
            <a:endParaRPr lang="en-US"/>
          </a:p>
        </p:txBody>
      </p:sp>
      <p:sp>
        <p:nvSpPr>
          <p:cNvPr id="4102" name="Rectangle 6"/>
          <p:cNvSpPr>
            <a:spLocks noGrp="1" noChangeArrowheads="1"/>
          </p:cNvSpPr>
          <p:nvPr>
            <p:ph type="ctrTitle"/>
          </p:nvPr>
        </p:nvSpPr>
        <p:spPr>
          <a:xfrm>
            <a:off x="468313" y="69044"/>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5004048" y="6309320"/>
            <a:ext cx="371403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400">
                <a:latin typeface="+mn-lt"/>
              </a:rPr>
              <a:t>FUENTE:</a:t>
            </a:r>
            <a:r>
              <a:rPr lang="es-ES_tradnl" sz="1400" b="0">
                <a:latin typeface="+mn-lt"/>
              </a:rPr>
              <a:t> Normas Generales de Auditoría Pública</a:t>
            </a:r>
          </a:p>
        </p:txBody>
      </p:sp>
      <p:sp>
        <p:nvSpPr>
          <p:cNvPr id="5" name="Text Box 6"/>
          <p:cNvSpPr txBox="1">
            <a:spLocks noChangeArrowheads="1"/>
          </p:cNvSpPr>
          <p:nvPr/>
        </p:nvSpPr>
        <p:spPr bwMode="auto">
          <a:xfrm>
            <a:off x="4430713" y="2220913"/>
            <a:ext cx="4389437"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spcBef>
                <a:spcPct val="20000"/>
              </a:spcBef>
            </a:pPr>
            <a:r>
              <a:rPr lang="es-ES_tradnl" sz="2400" b="0" dirty="0">
                <a:solidFill>
                  <a:schemeClr val="accent6">
                    <a:lumMod val="50000"/>
                  </a:schemeClr>
                </a:solidFill>
                <a:latin typeface="+mn-lt"/>
              </a:rPr>
              <a:t>Son registros que conserva el auditor sobre los procedimientos aplicados, las pruebas realizadas, la información obtenida y las conclusiones pertinentes alcanzadas</a:t>
            </a:r>
            <a:endParaRPr lang="es-ES" sz="2400" b="0" dirty="0">
              <a:solidFill>
                <a:schemeClr val="accent6">
                  <a:lumMod val="50000"/>
                </a:schemeClr>
              </a:solidFill>
              <a:latin typeface="+mn-lt"/>
            </a:endParaRPr>
          </a:p>
        </p:txBody>
      </p:sp>
      <p:pic>
        <p:nvPicPr>
          <p:cNvPr id="7" name="Picture 8" descr="MPj031679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349500"/>
            <a:ext cx="3167062" cy="338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2"/>
          <p:cNvSpPr txBox="1">
            <a:spLocks noChangeArrowheads="1"/>
          </p:cNvSpPr>
          <p:nvPr/>
        </p:nvSpPr>
        <p:spPr bwMode="auto">
          <a:xfrm>
            <a:off x="3851275" y="1179624"/>
            <a:ext cx="5143003" cy="457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ES_tradnl" dirty="0"/>
              <a:t>CONCEPTO DE PAPELES DE TRABAJO </a:t>
            </a:r>
          </a:p>
        </p:txBody>
      </p:sp>
    </p:spTree>
    <p:extLst>
      <p:ext uri="{BB962C8B-B14F-4D97-AF65-F5344CB8AC3E}">
        <p14:creationId xmlns:p14="http://schemas.microsoft.com/office/powerpoint/2010/main" val="190561030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37</a:t>
            </a:fld>
            <a:endParaRPr lang="en-US"/>
          </a:p>
        </p:txBody>
      </p:sp>
      <p:sp>
        <p:nvSpPr>
          <p:cNvPr id="4102" name="Rectangle 6"/>
          <p:cNvSpPr>
            <a:spLocks noGrp="1" noChangeArrowheads="1"/>
          </p:cNvSpPr>
          <p:nvPr>
            <p:ph type="ctrTitle"/>
          </p:nvPr>
        </p:nvSpPr>
        <p:spPr>
          <a:xfrm>
            <a:off x="551226" y="143030"/>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pic>
        <p:nvPicPr>
          <p:cNvPr id="4"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1" y="3645074"/>
            <a:ext cx="1081088" cy="971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AutoShape 8"/>
          <p:cNvSpPr>
            <a:spLocks noChangeArrowheads="1"/>
          </p:cNvSpPr>
          <p:nvPr/>
        </p:nvSpPr>
        <p:spPr bwMode="auto">
          <a:xfrm>
            <a:off x="468139" y="3933999"/>
            <a:ext cx="1703387" cy="1063625"/>
          </a:xfrm>
          <a:prstGeom prst="flowChartDocument">
            <a:avLst/>
          </a:prstGeom>
          <a:solidFill>
            <a:schemeClr val="bg1">
              <a:lumMod val="75000"/>
            </a:schemeClr>
          </a:solidFill>
          <a:ln w="9525">
            <a:solidFill>
              <a:schemeClr val="accent2"/>
            </a:solidFill>
            <a:miter lim="800000"/>
            <a:headEnd/>
            <a:tailEnd/>
          </a:ln>
        </p:spPr>
        <p:txBody>
          <a:bodyPr wrap="none" anchor="ctr"/>
          <a:lstStyle/>
          <a:p>
            <a:r>
              <a:rPr lang="es-ES_tradnl" sz="1400"/>
              <a:t>SUMARIAS</a:t>
            </a:r>
          </a:p>
        </p:txBody>
      </p:sp>
      <p:sp>
        <p:nvSpPr>
          <p:cNvPr id="7" name="AutoShape 9"/>
          <p:cNvSpPr>
            <a:spLocks noChangeArrowheads="1"/>
          </p:cNvSpPr>
          <p:nvPr/>
        </p:nvSpPr>
        <p:spPr bwMode="auto">
          <a:xfrm>
            <a:off x="1009476" y="4527724"/>
            <a:ext cx="1708150" cy="1141412"/>
          </a:xfrm>
          <a:prstGeom prst="flowChartDocument">
            <a:avLst/>
          </a:prstGeom>
          <a:solidFill>
            <a:schemeClr val="bg1">
              <a:lumMod val="75000"/>
            </a:schemeClr>
          </a:solidFill>
          <a:ln w="9525">
            <a:solidFill>
              <a:schemeClr val="accent2"/>
            </a:solidFill>
            <a:miter lim="800000"/>
            <a:headEnd/>
            <a:tailEnd/>
          </a:ln>
        </p:spPr>
        <p:txBody>
          <a:bodyPr wrap="none" anchor="ctr"/>
          <a:lstStyle/>
          <a:p>
            <a:r>
              <a:rPr lang="es-ES_tradnl" sz="1400"/>
              <a:t>ANALÍTICAS</a:t>
            </a:r>
          </a:p>
        </p:txBody>
      </p:sp>
      <p:sp>
        <p:nvSpPr>
          <p:cNvPr id="8" name="AutoShape 10"/>
          <p:cNvSpPr>
            <a:spLocks noChangeArrowheads="1"/>
          </p:cNvSpPr>
          <p:nvPr/>
        </p:nvSpPr>
        <p:spPr bwMode="auto">
          <a:xfrm>
            <a:off x="1695276" y="5226224"/>
            <a:ext cx="1905000" cy="1054100"/>
          </a:xfrm>
          <a:prstGeom prst="flowChartDocument">
            <a:avLst/>
          </a:prstGeom>
          <a:solidFill>
            <a:schemeClr val="bg1">
              <a:lumMod val="75000"/>
            </a:schemeClr>
          </a:solidFill>
          <a:ln w="9525">
            <a:solidFill>
              <a:schemeClr val="accent2"/>
            </a:solidFill>
            <a:miter lim="800000"/>
            <a:headEnd/>
            <a:tailEnd/>
          </a:ln>
        </p:spPr>
        <p:txBody>
          <a:bodyPr wrap="none" anchor="ctr"/>
          <a:lstStyle/>
          <a:p>
            <a:r>
              <a:rPr lang="es-ES_tradnl" sz="1400"/>
              <a:t>SUBANALÍTICAS</a:t>
            </a:r>
          </a:p>
        </p:txBody>
      </p:sp>
      <p:pic>
        <p:nvPicPr>
          <p:cNvPr id="9"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653136"/>
            <a:ext cx="3121025" cy="192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 Box 3"/>
          <p:cNvSpPr txBox="1">
            <a:spLocks noChangeArrowheads="1"/>
          </p:cNvSpPr>
          <p:nvPr/>
        </p:nvSpPr>
        <p:spPr bwMode="auto">
          <a:xfrm>
            <a:off x="2714451" y="2421111"/>
            <a:ext cx="37290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800" dirty="0">
                <a:solidFill>
                  <a:srgbClr val="C00000"/>
                </a:solidFill>
                <a:latin typeface="+mn-lt"/>
              </a:rPr>
              <a:t>CÉDULAS Y DOCUMENTOS</a:t>
            </a:r>
          </a:p>
        </p:txBody>
      </p:sp>
      <p:sp>
        <p:nvSpPr>
          <p:cNvPr id="11" name="Text Box 5"/>
          <p:cNvSpPr txBox="1">
            <a:spLocks noChangeArrowheads="1"/>
          </p:cNvSpPr>
          <p:nvPr/>
        </p:nvSpPr>
        <p:spPr bwMode="auto">
          <a:xfrm>
            <a:off x="6803851" y="5229399"/>
            <a:ext cx="2089150" cy="127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spcBef>
                <a:spcPct val="50000"/>
              </a:spcBef>
            </a:pPr>
            <a:r>
              <a:rPr lang="es-ES_tradnl" sz="1400" dirty="0">
                <a:solidFill>
                  <a:srgbClr val="C00000"/>
                </a:solidFill>
                <a:latin typeface="+mn-lt"/>
              </a:rPr>
              <a:t>FACTURAS</a:t>
            </a:r>
          </a:p>
          <a:p>
            <a:pPr eaLnBrk="1" hangingPunct="1">
              <a:spcBef>
                <a:spcPct val="50000"/>
              </a:spcBef>
            </a:pPr>
            <a:r>
              <a:rPr lang="es-ES_tradnl" sz="1400" dirty="0">
                <a:solidFill>
                  <a:srgbClr val="C00000"/>
                </a:solidFill>
                <a:latin typeface="+mn-lt"/>
              </a:rPr>
              <a:t>PÓLIZAS</a:t>
            </a:r>
          </a:p>
          <a:p>
            <a:pPr eaLnBrk="1" hangingPunct="1">
              <a:spcBef>
                <a:spcPct val="50000"/>
              </a:spcBef>
            </a:pPr>
            <a:r>
              <a:rPr lang="es-ES_tradnl" sz="1400" dirty="0">
                <a:solidFill>
                  <a:srgbClr val="C00000"/>
                </a:solidFill>
                <a:latin typeface="+mn-lt"/>
              </a:rPr>
              <a:t>REGISTROS,</a:t>
            </a:r>
          </a:p>
          <a:p>
            <a:pPr eaLnBrk="1" hangingPunct="1">
              <a:spcBef>
                <a:spcPct val="50000"/>
              </a:spcBef>
            </a:pPr>
            <a:r>
              <a:rPr lang="es-ES_tradnl" sz="1400" dirty="0">
                <a:solidFill>
                  <a:srgbClr val="C00000"/>
                </a:solidFill>
                <a:latin typeface="+mn-lt"/>
              </a:rPr>
              <a:t>ENTRE OTROS</a:t>
            </a:r>
          </a:p>
        </p:txBody>
      </p:sp>
      <p:sp>
        <p:nvSpPr>
          <p:cNvPr id="12" name="Text Box 6"/>
          <p:cNvSpPr txBox="1">
            <a:spLocks noChangeArrowheads="1"/>
          </p:cNvSpPr>
          <p:nvPr/>
        </p:nvSpPr>
        <p:spPr bwMode="auto">
          <a:xfrm>
            <a:off x="396701" y="1628949"/>
            <a:ext cx="8351838"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r>
              <a:rPr lang="es-ES_tradnl" sz="2200" b="0" dirty="0">
                <a:solidFill>
                  <a:schemeClr val="accent6">
                    <a:lumMod val="50000"/>
                  </a:schemeClr>
                </a:solidFill>
                <a:latin typeface="+mn-lt"/>
              </a:rPr>
              <a:t>La aplicación de las técnicas y procedimientos de auditoría se  plasma en:</a:t>
            </a:r>
          </a:p>
        </p:txBody>
      </p:sp>
      <p:graphicFrame>
        <p:nvGraphicFramePr>
          <p:cNvPr id="13" name="1 Diagrama"/>
          <p:cNvGraphicFramePr/>
          <p:nvPr>
            <p:extLst>
              <p:ext uri="{D42A27DB-BD31-4B8C-83A1-F6EECF244321}">
                <p14:modId xmlns:p14="http://schemas.microsoft.com/office/powerpoint/2010/main" val="2206745926"/>
              </p:ext>
            </p:extLst>
          </p:nvPr>
        </p:nvGraphicFramePr>
        <p:xfrm>
          <a:off x="5795789" y="3860974"/>
          <a:ext cx="1441450" cy="10795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870494">
            <a:off x="3995564" y="3068811"/>
            <a:ext cx="1800225" cy="145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80114" y="4076874"/>
            <a:ext cx="1173162" cy="98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52424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38</a:t>
            </a:fld>
            <a:endParaRPr lang="en-US"/>
          </a:p>
        </p:txBody>
      </p:sp>
      <p:sp>
        <p:nvSpPr>
          <p:cNvPr id="4102" name="Rectangle 6"/>
          <p:cNvSpPr>
            <a:spLocks noGrp="1" noChangeArrowheads="1"/>
          </p:cNvSpPr>
          <p:nvPr>
            <p:ph type="ctrTitle"/>
          </p:nvPr>
        </p:nvSpPr>
        <p:spPr>
          <a:xfrm>
            <a:off x="533400" y="111659"/>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2"/>
          <p:cNvSpPr txBox="1">
            <a:spLocks noChangeArrowheads="1"/>
          </p:cNvSpPr>
          <p:nvPr/>
        </p:nvSpPr>
        <p:spPr bwMode="auto">
          <a:xfrm>
            <a:off x="3801383" y="966056"/>
            <a:ext cx="5342617" cy="457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defRPr sz="2400" b="1">
                <a:solidFill>
                  <a:schemeClr val="bg1"/>
                </a:solidFill>
                <a:latin typeface="TheSans 7-Bold Caps" panose="02000703000000000003" pitchFamily="50" charset="0"/>
                <a:ea typeface="+mj-ea"/>
                <a:cs typeface="+mj-cs"/>
              </a:defRPr>
            </a:lvl1pPr>
          </a:lstStyle>
          <a:p>
            <a:r>
              <a:rPr lang="es-ES_tradnl" dirty="0"/>
              <a:t>DATOS QUE DEBE CONTENER UNA CÉDULA</a:t>
            </a:r>
          </a:p>
        </p:txBody>
      </p:sp>
      <p:graphicFrame>
        <p:nvGraphicFramePr>
          <p:cNvPr id="5" name="Object 2"/>
          <p:cNvGraphicFramePr>
            <a:graphicFrameLocks noChangeAspect="1"/>
          </p:cNvGraphicFramePr>
          <p:nvPr/>
        </p:nvGraphicFramePr>
        <p:xfrm>
          <a:off x="611560" y="1772816"/>
          <a:ext cx="7632700" cy="4806950"/>
        </p:xfrm>
        <a:graphic>
          <a:graphicData uri="http://schemas.openxmlformats.org/presentationml/2006/ole">
            <mc:AlternateContent xmlns:mc="http://schemas.openxmlformats.org/markup-compatibility/2006">
              <mc:Choice xmlns:v="urn:schemas-microsoft-com:vml" Requires="v">
                <p:oleObj name="Imagen de mapa de bits" r:id="rId3" imgW="5847619" imgH="4153480" progId="Paint.Picture">
                  <p:embed/>
                </p:oleObj>
              </mc:Choice>
              <mc:Fallback>
                <p:oleObj name="Imagen de mapa de bits" r:id="rId3" imgW="5847619" imgH="415348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72816"/>
                        <a:ext cx="7632700" cy="4806950"/>
                      </a:xfrm>
                      <a:prstGeom prst="rect">
                        <a:avLst/>
                      </a:prstGeom>
                      <a:solidFill>
                        <a:schemeClr val="bg1"/>
                      </a:solidFill>
                      <a:ln>
                        <a:noFill/>
                      </a:ln>
                      <a:effectLst/>
                    </p:spPr>
                  </p:pic>
                </p:oleObj>
              </mc:Fallback>
            </mc:AlternateContent>
          </a:graphicData>
        </a:graphic>
      </p:graphicFrame>
      <p:sp>
        <p:nvSpPr>
          <p:cNvPr id="7" name="Text Box 4"/>
          <p:cNvSpPr txBox="1">
            <a:spLocks noChangeArrowheads="1"/>
          </p:cNvSpPr>
          <p:nvPr/>
        </p:nvSpPr>
        <p:spPr bwMode="auto">
          <a:xfrm>
            <a:off x="5991598" y="3144416"/>
            <a:ext cx="5556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MX" sz="1200" b="0">
                <a:latin typeface="Arial" pitchFamily="34" charset="0"/>
              </a:rPr>
              <a:t>fecha</a:t>
            </a:r>
            <a:endParaRPr lang="es-ES" sz="1800" b="0">
              <a:latin typeface="Arial" pitchFamily="34" charset="0"/>
            </a:endParaRPr>
          </a:p>
        </p:txBody>
      </p:sp>
      <p:sp>
        <p:nvSpPr>
          <p:cNvPr id="8" name="Text Box 5"/>
          <p:cNvSpPr txBox="1">
            <a:spLocks noChangeArrowheads="1"/>
          </p:cNvSpPr>
          <p:nvPr/>
        </p:nvSpPr>
        <p:spPr bwMode="auto">
          <a:xfrm>
            <a:off x="4894978" y="6021288"/>
            <a:ext cx="10937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MX" sz="1200" b="0" dirty="0">
                <a:latin typeface="Arial" pitchFamily="34" charset="0"/>
              </a:rPr>
              <a:t>Conclusiones</a:t>
            </a:r>
            <a:endParaRPr lang="es-ES" sz="1200" b="0" dirty="0">
              <a:latin typeface="Arial" pitchFamily="34" charset="0"/>
            </a:endParaRPr>
          </a:p>
        </p:txBody>
      </p:sp>
    </p:spTree>
    <p:extLst>
      <p:ext uri="{BB962C8B-B14F-4D97-AF65-F5344CB8AC3E}">
        <p14:creationId xmlns:p14="http://schemas.microsoft.com/office/powerpoint/2010/main" val="347339705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39</a:t>
            </a:fld>
            <a:endParaRPr lang="en-US"/>
          </a:p>
        </p:txBody>
      </p:sp>
      <p:sp>
        <p:nvSpPr>
          <p:cNvPr id="4102" name="Rectangle 6"/>
          <p:cNvSpPr>
            <a:spLocks noGrp="1" noChangeArrowheads="1"/>
          </p:cNvSpPr>
          <p:nvPr>
            <p:ph type="ctrTitle"/>
          </p:nvPr>
        </p:nvSpPr>
        <p:spPr>
          <a:xfrm>
            <a:off x="533400" y="73868"/>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2"/>
          <p:cNvSpPr txBox="1">
            <a:spLocks noChangeArrowheads="1"/>
          </p:cNvSpPr>
          <p:nvPr/>
        </p:nvSpPr>
        <p:spPr bwMode="auto">
          <a:xfrm>
            <a:off x="5004048" y="805951"/>
            <a:ext cx="3960440" cy="830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rtlCol="0" anchor="ctr">
            <a:spAutoFit/>
            <a:scene3d>
              <a:camera prst="orthographicFront"/>
              <a:lightRig rig="soft" dir="t">
                <a:rot lat="0" lon="0" rev="10800000"/>
              </a:lightRig>
            </a:scene3d>
            <a:sp3d>
              <a:bevelT w="27940" h="12700"/>
              <a:contourClr>
                <a:srgbClr val="DDDDDD"/>
              </a:contourClr>
            </a:sp3d>
          </a:bodyPr>
          <a:lstStyle>
            <a:defPPr>
              <a:defRPr lang="es-MX"/>
            </a:defPPr>
            <a:lvl1pPr indent="324000" defTabSz="913692" eaLnBrk="0" hangingPunct="0">
              <a:defRPr sz="2400" b="1">
                <a:solidFill>
                  <a:schemeClr val="bg1"/>
                </a:solidFill>
                <a:effectLst>
                  <a:outerShdw blurRad="63500" dist="38100" dir="5400000" algn="t" rotWithShape="0">
                    <a:prstClr val="black">
                      <a:alpha val="25000"/>
                    </a:prstClr>
                  </a:outerShdw>
                </a:effectLst>
                <a:latin typeface="TheSans 7-Bold Caps" panose="02000703000000000003" pitchFamily="50" charset="0"/>
                <a:ea typeface="+mj-ea"/>
                <a:cs typeface="+mj-cs"/>
              </a:defRPr>
            </a:lvl1pPr>
          </a:lstStyle>
          <a:p>
            <a:r>
              <a:rPr lang="es-ES_tradnl" dirty="0">
                <a:solidFill>
                  <a:schemeClr val="accent6">
                    <a:lumMod val="50000"/>
                  </a:schemeClr>
                </a:solidFill>
              </a:rPr>
              <a:t>ELABORACIÓN DE LOS PAPELES DE TRABAJO</a:t>
            </a:r>
          </a:p>
        </p:txBody>
      </p:sp>
      <p:grpSp>
        <p:nvGrpSpPr>
          <p:cNvPr id="5" name="Group 17"/>
          <p:cNvGrpSpPr>
            <a:grpSpLocks/>
          </p:cNvGrpSpPr>
          <p:nvPr/>
        </p:nvGrpSpPr>
        <p:grpSpPr bwMode="auto">
          <a:xfrm>
            <a:off x="838448" y="2925961"/>
            <a:ext cx="2859087" cy="3397250"/>
            <a:chOff x="483" y="1616"/>
            <a:chExt cx="1801" cy="2140"/>
          </a:xfrm>
        </p:grpSpPr>
        <p:sp>
          <p:nvSpPr>
            <p:cNvPr id="7" name="AutoShape 3"/>
            <p:cNvSpPr>
              <a:spLocks noChangeArrowheads="1"/>
            </p:cNvSpPr>
            <p:nvPr/>
          </p:nvSpPr>
          <p:spPr bwMode="auto">
            <a:xfrm>
              <a:off x="1509" y="1616"/>
              <a:ext cx="768" cy="960"/>
            </a:xfrm>
            <a:prstGeom prst="flowChartMultidocument">
              <a:avLst/>
            </a:prstGeom>
            <a:gradFill rotWithShape="1">
              <a:gsLst>
                <a:gs pos="0">
                  <a:schemeClr val="accent2"/>
                </a:gs>
                <a:gs pos="100000">
                  <a:srgbClr val="E2E2E2"/>
                </a:gs>
              </a:gsLst>
              <a:lin ang="2700000" scaled="1"/>
            </a:gradFill>
            <a:ln w="9525">
              <a:solidFill>
                <a:schemeClr val="accent2"/>
              </a:solidFill>
              <a:miter lim="800000"/>
              <a:headEnd/>
              <a:tailEnd/>
            </a:ln>
            <a:effectLst>
              <a:outerShdw dist="107763" dir="2700000" algn="ctr" rotWithShape="0">
                <a:srgbClr val="808080">
                  <a:alpha val="50000"/>
                </a:srgbClr>
              </a:outerShdw>
            </a:effectLst>
          </p:spPr>
          <p:txBody>
            <a:bodyPr wrap="none" anchor="ctr"/>
            <a:lstStyle/>
            <a:p>
              <a:endParaRPr lang="es-MX" sz="1400" b="0">
                <a:solidFill>
                  <a:schemeClr val="accent6">
                    <a:lumMod val="50000"/>
                  </a:schemeClr>
                </a:solidFill>
              </a:endParaRPr>
            </a:p>
          </p:txBody>
        </p:sp>
        <p:sp>
          <p:nvSpPr>
            <p:cNvPr id="8" name="AutoShape 4"/>
            <p:cNvSpPr>
              <a:spLocks noChangeArrowheads="1"/>
            </p:cNvSpPr>
            <p:nvPr/>
          </p:nvSpPr>
          <p:spPr bwMode="auto">
            <a:xfrm>
              <a:off x="522" y="2796"/>
              <a:ext cx="768" cy="960"/>
            </a:xfrm>
            <a:prstGeom prst="flowChartMultidocument">
              <a:avLst/>
            </a:prstGeom>
            <a:gradFill rotWithShape="1">
              <a:gsLst>
                <a:gs pos="0">
                  <a:schemeClr val="accent2"/>
                </a:gs>
                <a:gs pos="100000">
                  <a:srgbClr val="E2E2E2"/>
                </a:gs>
              </a:gsLst>
              <a:lin ang="2700000" scaled="1"/>
            </a:gradFill>
            <a:ln w="9525">
              <a:solidFill>
                <a:schemeClr val="accent2"/>
              </a:solidFill>
              <a:miter lim="800000"/>
              <a:headEnd/>
              <a:tailEnd/>
            </a:ln>
            <a:effectLst>
              <a:outerShdw dist="107763" dir="2700000" algn="ctr" rotWithShape="0">
                <a:srgbClr val="808080">
                  <a:alpha val="50000"/>
                </a:srgbClr>
              </a:outerShdw>
            </a:effectLst>
          </p:spPr>
          <p:txBody>
            <a:bodyPr wrap="none" anchor="ctr"/>
            <a:lstStyle/>
            <a:p>
              <a:endParaRPr lang="es-MX" sz="1400" b="0">
                <a:solidFill>
                  <a:schemeClr val="accent6">
                    <a:lumMod val="50000"/>
                  </a:schemeClr>
                </a:solidFill>
              </a:endParaRPr>
            </a:p>
          </p:txBody>
        </p:sp>
        <p:sp>
          <p:nvSpPr>
            <p:cNvPr id="9" name="AutoShape 5"/>
            <p:cNvSpPr>
              <a:spLocks noChangeArrowheads="1"/>
            </p:cNvSpPr>
            <p:nvPr/>
          </p:nvSpPr>
          <p:spPr bwMode="auto">
            <a:xfrm>
              <a:off x="1516" y="2796"/>
              <a:ext cx="768" cy="960"/>
            </a:xfrm>
            <a:prstGeom prst="flowChartMultidocument">
              <a:avLst/>
            </a:prstGeom>
            <a:gradFill rotWithShape="1">
              <a:gsLst>
                <a:gs pos="0">
                  <a:schemeClr val="accent2"/>
                </a:gs>
                <a:gs pos="100000">
                  <a:srgbClr val="E2E2E2"/>
                </a:gs>
              </a:gsLst>
              <a:lin ang="2700000" scaled="1"/>
            </a:gradFill>
            <a:ln w="9525">
              <a:solidFill>
                <a:schemeClr val="accent2"/>
              </a:solidFill>
              <a:miter lim="800000"/>
              <a:headEnd/>
              <a:tailEnd/>
            </a:ln>
            <a:effectLst>
              <a:outerShdw dist="107763" dir="2700000" algn="ctr" rotWithShape="0">
                <a:srgbClr val="808080">
                  <a:alpha val="50000"/>
                </a:srgbClr>
              </a:outerShdw>
            </a:effectLst>
          </p:spPr>
          <p:txBody>
            <a:bodyPr wrap="none" anchor="ctr"/>
            <a:lstStyle/>
            <a:p>
              <a:endParaRPr lang="es-MX" sz="1400" b="0">
                <a:solidFill>
                  <a:schemeClr val="accent6">
                    <a:lumMod val="50000"/>
                  </a:schemeClr>
                </a:solidFill>
              </a:endParaRPr>
            </a:p>
          </p:txBody>
        </p:sp>
        <p:sp>
          <p:nvSpPr>
            <p:cNvPr id="10" name="AutoShape 6"/>
            <p:cNvSpPr>
              <a:spLocks noChangeArrowheads="1"/>
            </p:cNvSpPr>
            <p:nvPr/>
          </p:nvSpPr>
          <p:spPr bwMode="auto">
            <a:xfrm>
              <a:off x="564" y="1650"/>
              <a:ext cx="768" cy="960"/>
            </a:xfrm>
            <a:prstGeom prst="flowChartMultidocument">
              <a:avLst/>
            </a:prstGeom>
            <a:gradFill rotWithShape="1">
              <a:gsLst>
                <a:gs pos="0">
                  <a:schemeClr val="accent2"/>
                </a:gs>
                <a:gs pos="100000">
                  <a:srgbClr val="E2E2E2"/>
                </a:gs>
              </a:gsLst>
              <a:lin ang="2700000" scaled="1"/>
            </a:gradFill>
            <a:ln w="9525">
              <a:solidFill>
                <a:schemeClr val="accent2"/>
              </a:solidFill>
              <a:miter lim="800000"/>
              <a:headEnd/>
              <a:tailEnd/>
            </a:ln>
            <a:effectLst>
              <a:outerShdw dist="107763" dir="2700000" algn="ctr" rotWithShape="0">
                <a:srgbClr val="808080">
                  <a:alpha val="50000"/>
                </a:srgbClr>
              </a:outerShdw>
            </a:effectLst>
          </p:spPr>
          <p:txBody>
            <a:bodyPr wrap="none" anchor="ctr"/>
            <a:lstStyle/>
            <a:p>
              <a:endParaRPr lang="es-ES_tradnl" sz="1400" b="0">
                <a:solidFill>
                  <a:schemeClr val="accent6">
                    <a:lumMod val="50000"/>
                  </a:schemeClr>
                </a:solidFill>
              </a:endParaRPr>
            </a:p>
          </p:txBody>
        </p:sp>
        <p:sp>
          <p:nvSpPr>
            <p:cNvPr id="11" name="Text Box 7"/>
            <p:cNvSpPr txBox="1">
              <a:spLocks noChangeArrowheads="1"/>
            </p:cNvSpPr>
            <p:nvPr/>
          </p:nvSpPr>
          <p:spPr bwMode="auto">
            <a:xfrm>
              <a:off x="643" y="1902"/>
              <a:ext cx="558" cy="291"/>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200" b="0">
                  <a:solidFill>
                    <a:schemeClr val="accent6">
                      <a:lumMod val="50000"/>
                    </a:schemeClr>
                  </a:solidFill>
                  <a:latin typeface="+mn-lt"/>
                </a:rPr>
                <a:t>CÉDULA </a:t>
              </a:r>
            </a:p>
            <a:p>
              <a:pPr eaLnBrk="1" hangingPunct="1"/>
              <a:r>
                <a:rPr lang="es-ES_tradnl" sz="1200" b="0">
                  <a:solidFill>
                    <a:schemeClr val="accent6">
                      <a:lumMod val="50000"/>
                    </a:schemeClr>
                  </a:solidFill>
                  <a:latin typeface="+mn-lt"/>
                </a:rPr>
                <a:t>SUMARIA</a:t>
              </a:r>
            </a:p>
          </p:txBody>
        </p:sp>
        <p:sp>
          <p:nvSpPr>
            <p:cNvPr id="12" name="Text Box 8"/>
            <p:cNvSpPr txBox="1">
              <a:spLocks noChangeArrowheads="1"/>
            </p:cNvSpPr>
            <p:nvPr/>
          </p:nvSpPr>
          <p:spPr bwMode="auto">
            <a:xfrm>
              <a:off x="1544" y="1905"/>
              <a:ext cx="617" cy="291"/>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200" b="0">
                  <a:solidFill>
                    <a:schemeClr val="accent6">
                      <a:lumMod val="50000"/>
                    </a:schemeClr>
                  </a:solidFill>
                  <a:latin typeface="+mn-lt"/>
                </a:rPr>
                <a:t>CÉDULA </a:t>
              </a:r>
            </a:p>
            <a:p>
              <a:pPr eaLnBrk="1" hangingPunct="1"/>
              <a:r>
                <a:rPr lang="es-ES_tradnl" sz="1200" b="0">
                  <a:solidFill>
                    <a:schemeClr val="accent6">
                      <a:lumMod val="50000"/>
                    </a:schemeClr>
                  </a:solidFill>
                  <a:latin typeface="+mn-lt"/>
                </a:rPr>
                <a:t>ANALÍTICA</a:t>
              </a:r>
            </a:p>
          </p:txBody>
        </p:sp>
        <p:sp>
          <p:nvSpPr>
            <p:cNvPr id="13" name="Text Box 9"/>
            <p:cNvSpPr txBox="1">
              <a:spLocks noChangeArrowheads="1"/>
            </p:cNvSpPr>
            <p:nvPr/>
          </p:nvSpPr>
          <p:spPr bwMode="auto">
            <a:xfrm>
              <a:off x="483" y="3125"/>
              <a:ext cx="816" cy="291"/>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200" b="0">
                  <a:solidFill>
                    <a:schemeClr val="accent6">
                      <a:lumMod val="50000"/>
                    </a:schemeClr>
                  </a:solidFill>
                  <a:latin typeface="+mn-lt"/>
                </a:rPr>
                <a:t>CÉDULA </a:t>
              </a:r>
            </a:p>
            <a:p>
              <a:pPr eaLnBrk="1" hangingPunct="1"/>
              <a:r>
                <a:rPr lang="es-ES_tradnl" sz="1200" b="0">
                  <a:solidFill>
                    <a:schemeClr val="accent6">
                      <a:lumMod val="50000"/>
                    </a:schemeClr>
                  </a:solidFill>
                  <a:latin typeface="+mn-lt"/>
                </a:rPr>
                <a:t>SUBANALÍTICA</a:t>
              </a:r>
            </a:p>
          </p:txBody>
        </p:sp>
        <p:sp>
          <p:nvSpPr>
            <p:cNvPr id="14" name="Text Box 10"/>
            <p:cNvSpPr txBox="1">
              <a:spLocks noChangeArrowheads="1"/>
            </p:cNvSpPr>
            <p:nvPr/>
          </p:nvSpPr>
          <p:spPr bwMode="auto">
            <a:xfrm>
              <a:off x="1474" y="3107"/>
              <a:ext cx="720" cy="407"/>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200" b="0">
                  <a:solidFill>
                    <a:schemeClr val="accent6">
                      <a:lumMod val="50000"/>
                    </a:schemeClr>
                  </a:solidFill>
                  <a:latin typeface="+mn-lt"/>
                </a:rPr>
                <a:t>  CÉDULA </a:t>
              </a:r>
            </a:p>
            <a:p>
              <a:pPr eaLnBrk="1" hangingPunct="1"/>
              <a:r>
                <a:rPr lang="es-ES_tradnl" sz="1200" b="0">
                  <a:solidFill>
                    <a:schemeClr val="accent6">
                      <a:lumMod val="50000"/>
                    </a:schemeClr>
                  </a:solidFill>
                  <a:latin typeface="+mn-lt"/>
                </a:rPr>
                <a:t>SUBSUBANALÍTICA</a:t>
              </a:r>
            </a:p>
          </p:txBody>
        </p:sp>
      </p:grpSp>
      <p:sp>
        <p:nvSpPr>
          <p:cNvPr id="15" name="Text Box 11"/>
          <p:cNvSpPr txBox="1">
            <a:spLocks noChangeArrowheads="1"/>
          </p:cNvSpPr>
          <p:nvPr/>
        </p:nvSpPr>
        <p:spPr bwMode="auto">
          <a:xfrm>
            <a:off x="322510" y="1636911"/>
            <a:ext cx="8588375"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r>
              <a:rPr lang="es-ES_tradnl" b="0">
                <a:solidFill>
                  <a:schemeClr val="accent6">
                    <a:lumMod val="50000"/>
                  </a:schemeClr>
                </a:solidFill>
                <a:latin typeface="+mn-lt"/>
              </a:rPr>
              <a:t>Para elaborar cédulas de auditoría con profesionalismo, credibilidad y transparencia es necesario que sean completas, fáciles de comprender y rápidas de localizar.</a:t>
            </a:r>
          </a:p>
        </p:txBody>
      </p:sp>
      <p:pic>
        <p:nvPicPr>
          <p:cNvPr id="16" name="Picture 18" descr="1994-29-a-web"/>
          <p:cNvPicPr>
            <a:picLocks noChangeAspect="1" noChangeArrowheads="1"/>
          </p:cNvPicPr>
          <p:nvPr/>
        </p:nvPicPr>
        <p:blipFill>
          <a:blip r:embed="rId3">
            <a:lum bright="6000" contrast="-20000"/>
            <a:extLst>
              <a:ext uri="{28A0092B-C50C-407E-A947-70E740481C1C}">
                <a14:useLocalDpi xmlns:a14="http://schemas.microsoft.com/office/drawing/2010/main" val="0"/>
              </a:ext>
            </a:extLst>
          </a:blip>
          <a:srcRect/>
          <a:stretch>
            <a:fillRect/>
          </a:stretch>
        </p:blipFill>
        <p:spPr bwMode="auto">
          <a:xfrm>
            <a:off x="5004048" y="2852936"/>
            <a:ext cx="3671887" cy="3168650"/>
          </a:xfrm>
          <a:prstGeom prst="rect">
            <a:avLst/>
          </a:prstGeom>
          <a:noFill/>
          <a:ln>
            <a:noFill/>
          </a:ln>
          <a:effectLst>
            <a:outerShdw dist="107763" dir="135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773742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a:t>
            </a:fld>
            <a:endParaRPr lang="en-US"/>
          </a:p>
        </p:txBody>
      </p:sp>
      <p:sp>
        <p:nvSpPr>
          <p:cNvPr id="4102" name="Rectangle 6"/>
          <p:cNvSpPr>
            <a:spLocks noGrp="1" noChangeArrowheads="1"/>
          </p:cNvSpPr>
          <p:nvPr>
            <p:ph type="ctrTitle"/>
          </p:nvPr>
        </p:nvSpPr>
        <p:spPr>
          <a:xfrm>
            <a:off x="510310" y="229202"/>
            <a:ext cx="7924800" cy="720080"/>
          </a:xfrm>
        </p:spPr>
        <p:txBody>
          <a:bodyPr/>
          <a:lstStyle/>
          <a:p>
            <a:r>
              <a:rPr lang="es-MX" sz="1400" dirty="0">
                <a:latin typeface="Arial" panose="020B0604020202020204" pitchFamily="34" charset="0"/>
                <a:cs typeface="Arial" panose="020B0604020202020204" pitchFamily="34" charset="0"/>
              </a:rPr>
              <a:t>UNIDAD ; </a:t>
            </a:r>
            <a:r>
              <a:rPr lang="es-SV" sz="1400" dirty="0">
                <a:solidFill>
                  <a:schemeClr val="accent6">
                    <a:lumMod val="50000"/>
                  </a:schemeClr>
                </a:solidFill>
              </a:rPr>
              <a:t>AUDITORÍA GUBERNAMENTAL. ASPECTOS ESPECÍFICOS E INFORMES</a:t>
            </a:r>
            <a:endParaRPr lang="es-MX" sz="1400" dirty="0">
              <a:latin typeface="Arial" panose="020B0604020202020204" pitchFamily="34" charset="0"/>
              <a:cs typeface="Arial" panose="020B0604020202020204" pitchFamily="34" charset="0"/>
            </a:endParaRPr>
          </a:p>
        </p:txBody>
      </p:sp>
      <p:sp>
        <p:nvSpPr>
          <p:cNvPr id="4" name="Título 1"/>
          <p:cNvSpPr txBox="1">
            <a:spLocks/>
          </p:cNvSpPr>
          <p:nvPr/>
        </p:nvSpPr>
        <p:spPr bwMode="auto">
          <a:xfrm>
            <a:off x="3851920" y="968570"/>
            <a:ext cx="5040560" cy="59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MX" sz="2200" kern="0" dirty="0"/>
              <a:t>Esquema general NPASNF</a:t>
            </a:r>
          </a:p>
        </p:txBody>
      </p:sp>
      <p:sp>
        <p:nvSpPr>
          <p:cNvPr id="5" name="Rectángulo redondeado 4"/>
          <p:cNvSpPr/>
          <p:nvPr/>
        </p:nvSpPr>
        <p:spPr>
          <a:xfrm>
            <a:off x="3972957" y="3674063"/>
            <a:ext cx="1198084" cy="418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t>NPASNF</a:t>
            </a:r>
          </a:p>
        </p:txBody>
      </p:sp>
      <p:sp>
        <p:nvSpPr>
          <p:cNvPr id="7" name="Rectángulo redondeado 6"/>
          <p:cNvSpPr/>
          <p:nvPr/>
        </p:nvSpPr>
        <p:spPr>
          <a:xfrm>
            <a:off x="1058995" y="3744557"/>
            <a:ext cx="853808" cy="246546"/>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FFF00"/>
                </a:solidFill>
              </a:rPr>
              <a:t>NIVEL 1</a:t>
            </a:r>
          </a:p>
        </p:txBody>
      </p:sp>
      <p:sp>
        <p:nvSpPr>
          <p:cNvPr id="8" name="Rectángulo redondeado 7"/>
          <p:cNvSpPr/>
          <p:nvPr/>
        </p:nvSpPr>
        <p:spPr>
          <a:xfrm>
            <a:off x="6877373" y="3744558"/>
            <a:ext cx="862979" cy="272711"/>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FFF00"/>
                </a:solidFill>
              </a:rPr>
              <a:t>NIVEL 2</a:t>
            </a:r>
          </a:p>
        </p:txBody>
      </p:sp>
      <p:sp>
        <p:nvSpPr>
          <p:cNvPr id="9" name="Rectángulo redondeado 8"/>
          <p:cNvSpPr/>
          <p:nvPr/>
        </p:nvSpPr>
        <p:spPr>
          <a:xfrm>
            <a:off x="4118568" y="4654634"/>
            <a:ext cx="906860" cy="272711"/>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FFFF00"/>
                </a:solidFill>
              </a:rPr>
              <a:t>NIVEL 3</a:t>
            </a:r>
          </a:p>
        </p:txBody>
      </p:sp>
      <p:sp>
        <p:nvSpPr>
          <p:cNvPr id="10" name="CuadroTexto 9"/>
          <p:cNvSpPr txBox="1"/>
          <p:nvPr/>
        </p:nvSpPr>
        <p:spPr>
          <a:xfrm>
            <a:off x="398989" y="1662600"/>
            <a:ext cx="2810706" cy="2031325"/>
          </a:xfrm>
          <a:prstGeom prst="rect">
            <a:avLst/>
          </a:prstGeom>
          <a:noFill/>
        </p:spPr>
        <p:txBody>
          <a:bodyPr wrap="none" rtlCol="0">
            <a:spAutoFit/>
          </a:bodyPr>
          <a:lstStyle/>
          <a:p>
            <a:pPr marL="27000" indent="-214313">
              <a:buFont typeface="Arial" panose="020B0604020202020204" pitchFamily="34" charset="0"/>
              <a:buChar char="•"/>
            </a:pPr>
            <a:r>
              <a:rPr lang="es-MX" sz="1400" dirty="0">
                <a:solidFill>
                  <a:srgbClr val="FF0000"/>
                </a:solidFill>
              </a:rPr>
              <a:t>Generalidades</a:t>
            </a:r>
          </a:p>
          <a:p>
            <a:pPr marL="27000" indent="-214313">
              <a:buFont typeface="Arial" panose="020B0604020202020204" pitchFamily="34" charset="0"/>
              <a:buChar char="•"/>
            </a:pPr>
            <a:r>
              <a:rPr lang="es-MX" sz="1400" dirty="0">
                <a:solidFill>
                  <a:srgbClr val="FF0000"/>
                </a:solidFill>
              </a:rPr>
              <a:t>Finalidad</a:t>
            </a:r>
          </a:p>
          <a:p>
            <a:pPr marL="27000" indent="-214313">
              <a:buFont typeface="Arial" panose="020B0604020202020204" pitchFamily="34" charset="0"/>
              <a:buChar char="•"/>
            </a:pPr>
            <a:r>
              <a:rPr lang="es-MX" sz="1400" dirty="0">
                <a:solidFill>
                  <a:srgbClr val="FF0000"/>
                </a:solidFill>
              </a:rPr>
              <a:t>Tipos de auditoría</a:t>
            </a:r>
          </a:p>
          <a:p>
            <a:pPr marL="27000" indent="-214313">
              <a:buFont typeface="Arial" panose="020B0604020202020204" pitchFamily="34" charset="0"/>
              <a:buChar char="•"/>
            </a:pPr>
            <a:r>
              <a:rPr lang="es-MX" sz="1400" dirty="0">
                <a:solidFill>
                  <a:srgbClr val="FF0000"/>
                </a:solidFill>
              </a:rPr>
              <a:t>Autonomía</a:t>
            </a:r>
          </a:p>
          <a:p>
            <a:pPr marL="27000" indent="-214313">
              <a:buFont typeface="Arial" panose="020B0604020202020204" pitchFamily="34" charset="0"/>
              <a:buChar char="•"/>
            </a:pPr>
            <a:r>
              <a:rPr lang="es-MX" sz="1400" dirty="0">
                <a:solidFill>
                  <a:srgbClr val="FF0000"/>
                </a:solidFill>
              </a:rPr>
              <a:t>Relaciones interinstitucionales</a:t>
            </a:r>
          </a:p>
          <a:p>
            <a:pPr marL="27000" indent="-214313">
              <a:buFont typeface="Arial" panose="020B0604020202020204" pitchFamily="34" charset="0"/>
              <a:buChar char="•"/>
            </a:pPr>
            <a:r>
              <a:rPr lang="es-MX" sz="1400" dirty="0">
                <a:solidFill>
                  <a:srgbClr val="FF0000"/>
                </a:solidFill>
              </a:rPr>
              <a:t>Facultades</a:t>
            </a:r>
          </a:p>
          <a:p>
            <a:pPr marL="27000" indent="-214313">
              <a:buFont typeface="Arial" panose="020B0604020202020204" pitchFamily="34" charset="0"/>
              <a:buChar char="•"/>
            </a:pPr>
            <a:r>
              <a:rPr lang="es-MX" sz="1400" dirty="0">
                <a:solidFill>
                  <a:srgbClr val="FF0000"/>
                </a:solidFill>
              </a:rPr>
              <a:t>Metodología</a:t>
            </a:r>
          </a:p>
          <a:p>
            <a:pPr marL="27000" indent="-214313">
              <a:buFont typeface="Arial" panose="020B0604020202020204" pitchFamily="34" charset="0"/>
              <a:buChar char="•"/>
            </a:pPr>
            <a:r>
              <a:rPr lang="es-MX" sz="1400" dirty="0">
                <a:solidFill>
                  <a:srgbClr val="FF0000"/>
                </a:solidFill>
              </a:rPr>
              <a:t>Rendición de cuentas</a:t>
            </a:r>
          </a:p>
          <a:p>
            <a:pPr marL="27000" indent="-214313">
              <a:buFont typeface="Arial" panose="020B0604020202020204" pitchFamily="34" charset="0"/>
              <a:buChar char="•"/>
            </a:pPr>
            <a:r>
              <a:rPr lang="es-MX" sz="1400" dirty="0">
                <a:solidFill>
                  <a:srgbClr val="FF0000"/>
                </a:solidFill>
              </a:rPr>
              <a:t>Facultades y alcances</a:t>
            </a:r>
          </a:p>
        </p:txBody>
      </p:sp>
      <p:cxnSp>
        <p:nvCxnSpPr>
          <p:cNvPr id="11" name="Conector curvado 10"/>
          <p:cNvCxnSpPr>
            <a:stCxn id="5" idx="2"/>
            <a:endCxn id="9" idx="0"/>
          </p:cNvCxnSpPr>
          <p:nvPr/>
        </p:nvCxnSpPr>
        <p:spPr>
          <a:xfrm rot="16200000" flipH="1">
            <a:off x="4298899" y="4365928"/>
            <a:ext cx="546200" cy="1"/>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6267225" y="1776474"/>
            <a:ext cx="2747332" cy="1600438"/>
          </a:xfrm>
          <a:prstGeom prst="rect">
            <a:avLst/>
          </a:prstGeom>
          <a:noFill/>
        </p:spPr>
        <p:txBody>
          <a:bodyPr wrap="square" rtlCol="0">
            <a:spAutoFit/>
          </a:bodyPr>
          <a:lstStyle/>
          <a:p>
            <a:pPr marL="214313" indent="-214313">
              <a:buFont typeface="Arial" panose="020B0604020202020204" pitchFamily="34" charset="0"/>
              <a:buChar char="•"/>
            </a:pPr>
            <a:r>
              <a:rPr lang="es-MX" sz="1400" dirty="0">
                <a:solidFill>
                  <a:srgbClr val="FF0000"/>
                </a:solidFill>
              </a:rPr>
              <a:t>Principios de autonomía</a:t>
            </a:r>
          </a:p>
          <a:p>
            <a:pPr marL="214313" indent="-214313">
              <a:buFont typeface="Arial" panose="020B0604020202020204" pitchFamily="34" charset="0"/>
              <a:buChar char="•"/>
            </a:pPr>
            <a:r>
              <a:rPr lang="es-MX" sz="1400" dirty="0">
                <a:solidFill>
                  <a:srgbClr val="FF0000"/>
                </a:solidFill>
              </a:rPr>
              <a:t>Valor y beneficios de la auditoría en el sector público</a:t>
            </a:r>
          </a:p>
          <a:p>
            <a:pPr marL="214313" indent="-214313">
              <a:buFont typeface="Arial" panose="020B0604020202020204" pitchFamily="34" charset="0"/>
              <a:buChar char="•"/>
            </a:pPr>
            <a:r>
              <a:rPr lang="es-MX" sz="1400" dirty="0">
                <a:solidFill>
                  <a:srgbClr val="FF0000"/>
                </a:solidFill>
              </a:rPr>
              <a:t>Principios de Transparencia y rendición de cuentas</a:t>
            </a:r>
          </a:p>
          <a:p>
            <a:pPr marL="214313" indent="-214313">
              <a:buFont typeface="Arial" panose="020B0604020202020204" pitchFamily="34" charset="0"/>
              <a:buChar char="•"/>
            </a:pPr>
            <a:r>
              <a:rPr lang="es-MX" sz="1400" dirty="0">
                <a:solidFill>
                  <a:srgbClr val="FF0000"/>
                </a:solidFill>
              </a:rPr>
              <a:t>Código de ética</a:t>
            </a:r>
          </a:p>
          <a:p>
            <a:pPr marL="214313" indent="-214313">
              <a:buFont typeface="Arial" panose="020B0604020202020204" pitchFamily="34" charset="0"/>
              <a:buChar char="•"/>
            </a:pPr>
            <a:r>
              <a:rPr lang="es-MX" sz="1400" dirty="0">
                <a:solidFill>
                  <a:srgbClr val="FF0000"/>
                </a:solidFill>
              </a:rPr>
              <a:t>Control de calidad</a:t>
            </a:r>
          </a:p>
        </p:txBody>
      </p:sp>
      <p:sp>
        <p:nvSpPr>
          <p:cNvPr id="13" name="CuadroTexto 12"/>
          <p:cNvSpPr txBox="1"/>
          <p:nvPr/>
        </p:nvSpPr>
        <p:spPr>
          <a:xfrm>
            <a:off x="3137474" y="4914498"/>
            <a:ext cx="3218317" cy="338554"/>
          </a:xfrm>
          <a:prstGeom prst="rect">
            <a:avLst/>
          </a:prstGeom>
          <a:noFill/>
        </p:spPr>
        <p:txBody>
          <a:bodyPr wrap="none" rtlCol="0">
            <a:spAutoFit/>
          </a:bodyPr>
          <a:lstStyle/>
          <a:p>
            <a:r>
              <a:rPr lang="es-MX" sz="1600" dirty="0">
                <a:solidFill>
                  <a:schemeClr val="accent6">
                    <a:lumMod val="50000"/>
                  </a:schemeClr>
                </a:solidFill>
              </a:rPr>
              <a:t>PRINCIPIOS FUNDAMENTALES</a:t>
            </a:r>
          </a:p>
        </p:txBody>
      </p:sp>
      <p:sp>
        <p:nvSpPr>
          <p:cNvPr id="14" name="CuadroTexto 13"/>
          <p:cNvSpPr txBox="1"/>
          <p:nvPr/>
        </p:nvSpPr>
        <p:spPr>
          <a:xfrm>
            <a:off x="398989" y="5239288"/>
            <a:ext cx="2173823" cy="584775"/>
          </a:xfrm>
          <a:prstGeom prst="rect">
            <a:avLst/>
          </a:prstGeom>
          <a:noFill/>
        </p:spPr>
        <p:txBody>
          <a:bodyPr wrap="square" rtlCol="0">
            <a:spAutoFit/>
          </a:bodyPr>
          <a:lstStyle/>
          <a:p>
            <a:r>
              <a:rPr lang="es-MX" sz="1600" dirty="0">
                <a:solidFill>
                  <a:schemeClr val="accent6">
                    <a:lumMod val="50000"/>
                  </a:schemeClr>
                </a:solidFill>
              </a:rPr>
              <a:t>Auditoría del Sector Público</a:t>
            </a:r>
          </a:p>
        </p:txBody>
      </p:sp>
      <p:sp>
        <p:nvSpPr>
          <p:cNvPr id="15" name="CuadroTexto 14"/>
          <p:cNvSpPr txBox="1"/>
          <p:nvPr/>
        </p:nvSpPr>
        <p:spPr>
          <a:xfrm>
            <a:off x="2806985" y="5626021"/>
            <a:ext cx="1511061" cy="584775"/>
          </a:xfrm>
          <a:prstGeom prst="rect">
            <a:avLst/>
          </a:prstGeom>
          <a:noFill/>
        </p:spPr>
        <p:txBody>
          <a:bodyPr wrap="square" rtlCol="0">
            <a:spAutoFit/>
          </a:bodyPr>
          <a:lstStyle/>
          <a:p>
            <a:r>
              <a:rPr lang="es-MX" sz="1600" dirty="0">
                <a:solidFill>
                  <a:schemeClr val="accent6">
                    <a:lumMod val="50000"/>
                  </a:schemeClr>
                </a:solidFill>
              </a:rPr>
              <a:t>Auditoría Financiera</a:t>
            </a:r>
          </a:p>
        </p:txBody>
      </p:sp>
      <p:sp>
        <p:nvSpPr>
          <p:cNvPr id="16" name="CuadroTexto 15"/>
          <p:cNvSpPr txBox="1"/>
          <p:nvPr/>
        </p:nvSpPr>
        <p:spPr>
          <a:xfrm>
            <a:off x="4827171" y="5626021"/>
            <a:ext cx="1896132" cy="584775"/>
          </a:xfrm>
          <a:prstGeom prst="rect">
            <a:avLst/>
          </a:prstGeom>
          <a:noFill/>
        </p:spPr>
        <p:txBody>
          <a:bodyPr wrap="square" rtlCol="0">
            <a:spAutoFit/>
          </a:bodyPr>
          <a:lstStyle/>
          <a:p>
            <a:r>
              <a:rPr lang="es-MX" sz="1600" dirty="0">
                <a:solidFill>
                  <a:schemeClr val="accent6">
                    <a:lumMod val="50000"/>
                  </a:schemeClr>
                </a:solidFill>
              </a:rPr>
              <a:t>Auditoría de Desempeño</a:t>
            </a:r>
          </a:p>
        </p:txBody>
      </p:sp>
      <p:sp>
        <p:nvSpPr>
          <p:cNvPr id="17" name="CuadroTexto 16"/>
          <p:cNvSpPr txBox="1"/>
          <p:nvPr/>
        </p:nvSpPr>
        <p:spPr>
          <a:xfrm>
            <a:off x="6679571" y="5239288"/>
            <a:ext cx="2129197" cy="584775"/>
          </a:xfrm>
          <a:prstGeom prst="rect">
            <a:avLst/>
          </a:prstGeom>
          <a:noFill/>
        </p:spPr>
        <p:txBody>
          <a:bodyPr wrap="square" rtlCol="0">
            <a:spAutoFit/>
          </a:bodyPr>
          <a:lstStyle/>
          <a:p>
            <a:r>
              <a:rPr lang="es-MX" sz="1600" dirty="0">
                <a:solidFill>
                  <a:schemeClr val="accent6">
                    <a:lumMod val="50000"/>
                  </a:schemeClr>
                </a:solidFill>
              </a:rPr>
              <a:t>Auditoría de Cumplimiento</a:t>
            </a:r>
          </a:p>
        </p:txBody>
      </p:sp>
      <p:sp>
        <p:nvSpPr>
          <p:cNvPr id="18" name="Flecha a la derecha con muesca 17"/>
          <p:cNvSpPr/>
          <p:nvPr/>
        </p:nvSpPr>
        <p:spPr>
          <a:xfrm rot="9308792">
            <a:off x="2589755" y="5138978"/>
            <a:ext cx="544517" cy="2006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19" name="Flecha a la derecha con muesca 18"/>
          <p:cNvSpPr/>
          <p:nvPr/>
        </p:nvSpPr>
        <p:spPr>
          <a:xfrm rot="5400000">
            <a:off x="3488391" y="5326103"/>
            <a:ext cx="544517" cy="2006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20" name="Flecha a la derecha con muesca 19"/>
          <p:cNvSpPr/>
          <p:nvPr/>
        </p:nvSpPr>
        <p:spPr>
          <a:xfrm rot="5400000">
            <a:off x="5119166" y="5326103"/>
            <a:ext cx="544517" cy="2006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21" name="Flecha a la derecha con muesca 20"/>
          <p:cNvSpPr/>
          <p:nvPr/>
        </p:nvSpPr>
        <p:spPr>
          <a:xfrm rot="2058464">
            <a:off x="6096898" y="5175325"/>
            <a:ext cx="544517" cy="2006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cxnSp>
        <p:nvCxnSpPr>
          <p:cNvPr id="22" name="Conector recto de flecha 21"/>
          <p:cNvCxnSpPr>
            <a:stCxn id="7" idx="3"/>
            <a:endCxn id="5" idx="1"/>
          </p:cNvCxnSpPr>
          <p:nvPr/>
        </p:nvCxnSpPr>
        <p:spPr>
          <a:xfrm>
            <a:off x="1912803" y="3867831"/>
            <a:ext cx="2060154" cy="15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stCxn id="5" idx="3"/>
            <a:endCxn id="8" idx="1"/>
          </p:cNvCxnSpPr>
          <p:nvPr/>
        </p:nvCxnSpPr>
        <p:spPr>
          <a:xfrm flipV="1">
            <a:off x="5171041" y="3880914"/>
            <a:ext cx="1706332" cy="25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96639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40</a:t>
            </a:fld>
            <a:endParaRPr lang="en-US"/>
          </a:p>
        </p:txBody>
      </p:sp>
      <p:sp>
        <p:nvSpPr>
          <p:cNvPr id="4102" name="Rectangle 6"/>
          <p:cNvSpPr>
            <a:spLocks noGrp="1" noChangeArrowheads="1"/>
          </p:cNvSpPr>
          <p:nvPr>
            <p:ph type="ctrTitle"/>
          </p:nvPr>
        </p:nvSpPr>
        <p:spPr>
          <a:xfrm>
            <a:off x="555029" y="39068"/>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96975"/>
            <a:ext cx="87852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179388" y="836613"/>
            <a:ext cx="8640762"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_tradnl" altLang="es-419" sz="1200" kern="0">
                <a:solidFill>
                  <a:srgbClr val="FF0000"/>
                </a:solidFill>
              </a:rPr>
              <a:t>Ejemplo de Cédula Sumaria: Resume los procedimientos aplicados a un grupo homogéneo de conceptos o datos que están analizados en otras cédulas.</a:t>
            </a:r>
            <a:endParaRPr lang="es-ES" altLang="es-419" sz="1200" kern="0" dirty="0">
              <a:solidFill>
                <a:srgbClr val="FF0000"/>
              </a:solidFill>
            </a:endParaRPr>
          </a:p>
        </p:txBody>
      </p:sp>
    </p:spTree>
    <p:extLst>
      <p:ext uri="{BB962C8B-B14F-4D97-AF65-F5344CB8AC3E}">
        <p14:creationId xmlns:p14="http://schemas.microsoft.com/office/powerpoint/2010/main" val="363378877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41</a:t>
            </a:fld>
            <a:endParaRPr lang="en-US"/>
          </a:p>
        </p:txBody>
      </p:sp>
      <p:sp>
        <p:nvSpPr>
          <p:cNvPr id="4102" name="Rectangle 6"/>
          <p:cNvSpPr>
            <a:spLocks noGrp="1" noChangeArrowheads="1"/>
          </p:cNvSpPr>
          <p:nvPr>
            <p:ph type="ctrTitle"/>
          </p:nvPr>
        </p:nvSpPr>
        <p:spPr>
          <a:xfrm>
            <a:off x="533399" y="116533"/>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06" y="1649642"/>
            <a:ext cx="8713787"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323850" y="836613"/>
            <a:ext cx="8640763"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_tradnl" altLang="es-419" sz="1200" kern="0">
                <a:solidFill>
                  <a:srgbClr val="FF0000"/>
                </a:solidFill>
              </a:rPr>
              <a:t>Ejemplo Cédula Analítica. Desarrolla un procedimiento sobre un concepto u operación o una parte de ellos contenido en las Cédulas Sumarias.</a:t>
            </a:r>
            <a:endParaRPr lang="es-ES" altLang="es-419" sz="1200" kern="0" dirty="0">
              <a:solidFill>
                <a:srgbClr val="FF0000"/>
              </a:solidFill>
            </a:endParaRPr>
          </a:p>
        </p:txBody>
      </p:sp>
    </p:spTree>
    <p:extLst>
      <p:ext uri="{BB962C8B-B14F-4D97-AF65-F5344CB8AC3E}">
        <p14:creationId xmlns:p14="http://schemas.microsoft.com/office/powerpoint/2010/main" val="51105994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42</a:t>
            </a:fld>
            <a:endParaRPr lang="en-US"/>
          </a:p>
        </p:txBody>
      </p:sp>
      <p:sp>
        <p:nvSpPr>
          <p:cNvPr id="4102" name="Rectangle 6"/>
          <p:cNvSpPr>
            <a:spLocks noGrp="1" noChangeArrowheads="1"/>
          </p:cNvSpPr>
          <p:nvPr>
            <p:ph type="ctrTitle"/>
          </p:nvPr>
        </p:nvSpPr>
        <p:spPr>
          <a:xfrm>
            <a:off x="533399" y="116533"/>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06" y="1652588"/>
            <a:ext cx="8713787"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250825" y="836613"/>
            <a:ext cx="8642350"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ES_tradnl" altLang="es-419" sz="1200" kern="0" dirty="0">
                <a:solidFill>
                  <a:srgbClr val="FF0000"/>
                </a:solidFill>
              </a:rPr>
              <a:t>Ejemplo de Cédula </a:t>
            </a:r>
            <a:r>
              <a:rPr lang="es-ES_tradnl" altLang="es-419" sz="1200" kern="0" dirty="0" err="1">
                <a:solidFill>
                  <a:srgbClr val="FF0000"/>
                </a:solidFill>
              </a:rPr>
              <a:t>Subanalítica</a:t>
            </a:r>
            <a:r>
              <a:rPr lang="es-ES_tradnl" altLang="es-419" sz="1200" kern="0" dirty="0">
                <a:solidFill>
                  <a:srgbClr val="FF0000"/>
                </a:solidFill>
              </a:rPr>
              <a:t>: Desarrolla procedimientos adicionales de un concepto, cifra, saldo u operación que están concentrados en la Cédula Analítica.</a:t>
            </a:r>
            <a:endParaRPr lang="es-ES" altLang="es-419" sz="1200" kern="0" dirty="0">
              <a:solidFill>
                <a:srgbClr val="FF0000"/>
              </a:solidFill>
            </a:endParaRPr>
          </a:p>
        </p:txBody>
      </p:sp>
    </p:spTree>
    <p:extLst>
      <p:ext uri="{BB962C8B-B14F-4D97-AF65-F5344CB8AC3E}">
        <p14:creationId xmlns:p14="http://schemas.microsoft.com/office/powerpoint/2010/main" val="89950355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43</a:t>
            </a:fld>
            <a:endParaRPr lang="en-US"/>
          </a:p>
        </p:txBody>
      </p:sp>
      <p:sp>
        <p:nvSpPr>
          <p:cNvPr id="4102" name="Rectangle 6"/>
          <p:cNvSpPr>
            <a:spLocks noGrp="1" noChangeArrowheads="1"/>
          </p:cNvSpPr>
          <p:nvPr>
            <p:ph type="ctrTitle"/>
          </p:nvPr>
        </p:nvSpPr>
        <p:spPr>
          <a:xfrm>
            <a:off x="533400" y="91480"/>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3"/>
          <p:cNvSpPr txBox="1">
            <a:spLocks noChangeArrowheads="1"/>
          </p:cNvSpPr>
          <p:nvPr/>
        </p:nvSpPr>
        <p:spPr bwMode="auto">
          <a:xfrm>
            <a:off x="3968754" y="1293043"/>
            <a:ext cx="5168891" cy="457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ES_tradnl" dirty="0"/>
              <a:t>IMPORTANCIA DE LOS PAPELES DE TRABAJO</a:t>
            </a:r>
          </a:p>
        </p:txBody>
      </p:sp>
      <p:sp>
        <p:nvSpPr>
          <p:cNvPr id="5" name="Text Box 4"/>
          <p:cNvSpPr txBox="1">
            <a:spLocks noChangeArrowheads="1"/>
          </p:cNvSpPr>
          <p:nvPr/>
        </p:nvSpPr>
        <p:spPr bwMode="auto">
          <a:xfrm>
            <a:off x="3131840" y="2204864"/>
            <a:ext cx="5832475" cy="374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66700" eaLnBrk="0" hangingPunct="0">
              <a:tabLst>
                <a:tab pos="177800" algn="l"/>
                <a:tab pos="266700" algn="l"/>
              </a:tabLst>
              <a:defRPr sz="2000" b="1">
                <a:solidFill>
                  <a:schemeClr val="tx1"/>
                </a:solidFill>
                <a:latin typeface="Tahoma" pitchFamily="34" charset="0"/>
              </a:defRPr>
            </a:lvl1pPr>
            <a:lvl2pPr marL="742950" indent="-285750" eaLnBrk="0" hangingPunct="0">
              <a:tabLst>
                <a:tab pos="177800" algn="l"/>
                <a:tab pos="266700" algn="l"/>
              </a:tabLst>
              <a:defRPr sz="2000" b="1">
                <a:solidFill>
                  <a:schemeClr val="tx1"/>
                </a:solidFill>
                <a:latin typeface="Tahoma" pitchFamily="34" charset="0"/>
              </a:defRPr>
            </a:lvl2pPr>
            <a:lvl3pPr marL="1143000" indent="-228600" eaLnBrk="0" hangingPunct="0">
              <a:tabLst>
                <a:tab pos="177800" algn="l"/>
                <a:tab pos="266700" algn="l"/>
              </a:tabLst>
              <a:defRPr sz="2000" b="1">
                <a:solidFill>
                  <a:schemeClr val="tx1"/>
                </a:solidFill>
                <a:latin typeface="Tahoma" pitchFamily="34" charset="0"/>
              </a:defRPr>
            </a:lvl3pPr>
            <a:lvl4pPr marL="1600200" indent="-228600" eaLnBrk="0" hangingPunct="0">
              <a:tabLst>
                <a:tab pos="177800" algn="l"/>
                <a:tab pos="266700" algn="l"/>
              </a:tabLst>
              <a:defRPr sz="2000" b="1">
                <a:solidFill>
                  <a:schemeClr val="tx1"/>
                </a:solidFill>
                <a:latin typeface="Tahoma" pitchFamily="34" charset="0"/>
              </a:defRPr>
            </a:lvl4pPr>
            <a:lvl5pPr marL="2057400" indent="-228600" eaLnBrk="0" hangingPunct="0">
              <a:tabLst>
                <a:tab pos="177800" algn="l"/>
                <a:tab pos="266700" algn="l"/>
              </a:tabLst>
              <a:defRPr sz="2000" b="1">
                <a:solidFill>
                  <a:schemeClr val="tx1"/>
                </a:solidFill>
                <a:latin typeface="Tahoma" pitchFamily="34" charset="0"/>
              </a:defRPr>
            </a:lvl5pPr>
            <a:lvl6pPr marL="2514600" indent="-228600" algn="ctr" eaLnBrk="0" fontAlgn="base" hangingPunct="0">
              <a:spcBef>
                <a:spcPct val="0"/>
              </a:spcBef>
              <a:spcAft>
                <a:spcPct val="0"/>
              </a:spcAft>
              <a:tabLst>
                <a:tab pos="177800" algn="l"/>
                <a:tab pos="266700" algn="l"/>
              </a:tabLst>
              <a:defRPr sz="2000" b="1">
                <a:solidFill>
                  <a:schemeClr val="tx1"/>
                </a:solidFill>
                <a:latin typeface="Tahoma" pitchFamily="34" charset="0"/>
              </a:defRPr>
            </a:lvl6pPr>
            <a:lvl7pPr marL="2971800" indent="-228600" algn="ctr" eaLnBrk="0" fontAlgn="base" hangingPunct="0">
              <a:spcBef>
                <a:spcPct val="0"/>
              </a:spcBef>
              <a:spcAft>
                <a:spcPct val="0"/>
              </a:spcAft>
              <a:tabLst>
                <a:tab pos="177800" algn="l"/>
                <a:tab pos="266700" algn="l"/>
              </a:tabLst>
              <a:defRPr sz="2000" b="1">
                <a:solidFill>
                  <a:schemeClr val="tx1"/>
                </a:solidFill>
                <a:latin typeface="Tahoma" pitchFamily="34" charset="0"/>
              </a:defRPr>
            </a:lvl7pPr>
            <a:lvl8pPr marL="3429000" indent="-228600" algn="ctr" eaLnBrk="0" fontAlgn="base" hangingPunct="0">
              <a:spcBef>
                <a:spcPct val="0"/>
              </a:spcBef>
              <a:spcAft>
                <a:spcPct val="0"/>
              </a:spcAft>
              <a:tabLst>
                <a:tab pos="177800" algn="l"/>
                <a:tab pos="266700" algn="l"/>
              </a:tabLst>
              <a:defRPr sz="2000" b="1">
                <a:solidFill>
                  <a:schemeClr val="tx1"/>
                </a:solidFill>
                <a:latin typeface="Tahoma" pitchFamily="34" charset="0"/>
              </a:defRPr>
            </a:lvl8pPr>
            <a:lvl9pPr marL="3886200" indent="-228600" algn="ctr" eaLnBrk="0" fontAlgn="base" hangingPunct="0">
              <a:spcBef>
                <a:spcPct val="0"/>
              </a:spcBef>
              <a:spcAft>
                <a:spcPct val="0"/>
              </a:spcAft>
              <a:tabLst>
                <a:tab pos="177800" algn="l"/>
                <a:tab pos="266700" algn="l"/>
              </a:tabLst>
              <a:defRPr sz="2000" b="1">
                <a:solidFill>
                  <a:schemeClr val="tx1"/>
                </a:solidFill>
                <a:latin typeface="Tahoma" pitchFamily="34" charset="0"/>
              </a:defRPr>
            </a:lvl9pPr>
          </a:lstStyle>
          <a:p>
            <a:pPr algn="just" eaLnBrk="1" hangingPunct="1">
              <a:buClr>
                <a:srgbClr val="0066FF"/>
              </a:buClr>
              <a:buFont typeface="Wingdings" pitchFamily="2" charset="2"/>
              <a:buChar char="Ø"/>
            </a:pPr>
            <a:r>
              <a:rPr lang="es-ES_tradnl" b="0" dirty="0">
                <a:solidFill>
                  <a:srgbClr val="C00000"/>
                </a:solidFill>
                <a:latin typeface="+mn-lt"/>
              </a:rPr>
              <a:t> Constituyen la prueba del trabajo realizado por el auditor. </a:t>
            </a:r>
          </a:p>
          <a:p>
            <a:pPr algn="just" eaLnBrk="1" hangingPunct="1">
              <a:buClr>
                <a:srgbClr val="0066FF"/>
              </a:buClr>
              <a:buFont typeface="Wingdings" pitchFamily="2" charset="2"/>
              <a:buChar char="Ø"/>
            </a:pPr>
            <a:endParaRPr lang="es-ES_tradnl" b="0" dirty="0">
              <a:solidFill>
                <a:srgbClr val="C00000"/>
              </a:solidFill>
              <a:latin typeface="+mn-lt"/>
            </a:endParaRPr>
          </a:p>
          <a:p>
            <a:pPr algn="just" eaLnBrk="1" hangingPunct="1">
              <a:buClr>
                <a:srgbClr val="0066FF"/>
              </a:buClr>
              <a:buFont typeface="Wingdings" pitchFamily="2" charset="2"/>
              <a:buChar char="Ø"/>
            </a:pPr>
            <a:r>
              <a:rPr lang="es-ES_tradnl" b="0" dirty="0">
                <a:solidFill>
                  <a:srgbClr val="C00000"/>
                </a:solidFill>
                <a:latin typeface="+mn-lt"/>
              </a:rPr>
              <a:t> Ayudan en la labor de ejecución y supervisión de la auditoría.</a:t>
            </a:r>
          </a:p>
          <a:p>
            <a:pPr algn="just" eaLnBrk="1" hangingPunct="1">
              <a:buClr>
                <a:srgbClr val="0066FF"/>
              </a:buClr>
              <a:buFont typeface="Wingdings" pitchFamily="2" charset="2"/>
              <a:buChar char="Ø"/>
            </a:pPr>
            <a:endParaRPr lang="es-ES_tradnl" b="0" dirty="0">
              <a:solidFill>
                <a:srgbClr val="C00000"/>
              </a:solidFill>
              <a:latin typeface="+mn-lt"/>
            </a:endParaRPr>
          </a:p>
          <a:p>
            <a:pPr algn="just" eaLnBrk="1" hangingPunct="1">
              <a:buClr>
                <a:srgbClr val="0066FF"/>
              </a:buClr>
              <a:buFont typeface="Wingdings" pitchFamily="2" charset="2"/>
              <a:buChar char="Ø"/>
            </a:pPr>
            <a:r>
              <a:rPr lang="es-ES_tradnl" b="0" dirty="0">
                <a:solidFill>
                  <a:srgbClr val="C00000"/>
                </a:solidFill>
                <a:latin typeface="+mn-lt"/>
              </a:rPr>
              <a:t> Dejan evidencia irrefutable para terceros.</a:t>
            </a:r>
          </a:p>
          <a:p>
            <a:pPr algn="just" eaLnBrk="1" hangingPunct="1">
              <a:buClr>
                <a:srgbClr val="0066FF"/>
              </a:buClr>
              <a:buFont typeface="Wingdings" pitchFamily="2" charset="2"/>
              <a:buChar char="Ø"/>
            </a:pPr>
            <a:endParaRPr lang="es-ES_tradnl" b="0" dirty="0">
              <a:solidFill>
                <a:srgbClr val="C00000"/>
              </a:solidFill>
              <a:latin typeface="+mn-lt"/>
            </a:endParaRPr>
          </a:p>
          <a:p>
            <a:pPr algn="just" eaLnBrk="1" hangingPunct="1">
              <a:buClr>
                <a:srgbClr val="0066FF"/>
              </a:buClr>
              <a:buFont typeface="Wingdings" pitchFamily="2" charset="2"/>
              <a:buChar char="Ø"/>
            </a:pPr>
            <a:r>
              <a:rPr lang="es-ES_tradnl" b="0" dirty="0">
                <a:solidFill>
                  <a:srgbClr val="C00000"/>
                </a:solidFill>
                <a:latin typeface="+mn-lt"/>
              </a:rPr>
              <a:t> Sustentan la opinión e informe que emite el   auditor.</a:t>
            </a:r>
          </a:p>
          <a:p>
            <a:pPr algn="just" eaLnBrk="1" hangingPunct="1">
              <a:buClr>
                <a:srgbClr val="0066FF"/>
              </a:buClr>
              <a:buFont typeface="Wingdings" pitchFamily="2" charset="2"/>
              <a:buChar char="Ø"/>
            </a:pPr>
            <a:endParaRPr lang="es-ES_tradnl" b="0" dirty="0">
              <a:solidFill>
                <a:srgbClr val="C00000"/>
              </a:solidFill>
              <a:latin typeface="+mn-lt"/>
            </a:endParaRPr>
          </a:p>
          <a:p>
            <a:pPr algn="just" eaLnBrk="1" hangingPunct="1">
              <a:buClr>
                <a:srgbClr val="0066FF"/>
              </a:buClr>
              <a:buFont typeface="Wingdings" pitchFamily="2" charset="2"/>
              <a:buChar char="Ø"/>
            </a:pPr>
            <a:r>
              <a:rPr lang="es-ES_tradnl" b="0" dirty="0">
                <a:solidFill>
                  <a:srgbClr val="C00000"/>
                </a:solidFill>
                <a:latin typeface="+mn-lt"/>
              </a:rPr>
              <a:t> Soportan auditorías subsecuentes.</a:t>
            </a:r>
            <a:endParaRPr lang="es-ES" b="0" dirty="0">
              <a:solidFill>
                <a:srgbClr val="C00000"/>
              </a:solidFill>
              <a:latin typeface="+mn-lt"/>
            </a:endParaRPr>
          </a:p>
        </p:txBody>
      </p:sp>
      <p:pic>
        <p:nvPicPr>
          <p:cNvPr id="7" name="Picture 5" descr="Image Ref: 04-31-23 - Business Meet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52" y="2447751"/>
            <a:ext cx="2808288" cy="331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6836709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44</a:t>
            </a:fld>
            <a:endParaRPr lang="en-US"/>
          </a:p>
        </p:txBody>
      </p:sp>
      <p:sp>
        <p:nvSpPr>
          <p:cNvPr id="4102" name="Rectangle 6"/>
          <p:cNvSpPr>
            <a:spLocks noGrp="1" noChangeArrowheads="1"/>
          </p:cNvSpPr>
          <p:nvPr>
            <p:ph type="ctrTitle"/>
          </p:nvPr>
        </p:nvSpPr>
        <p:spPr>
          <a:xfrm>
            <a:off x="533400" y="153958"/>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12"/>
          <p:cNvSpPr txBox="1">
            <a:spLocks noChangeArrowheads="1"/>
          </p:cNvSpPr>
          <p:nvPr/>
        </p:nvSpPr>
        <p:spPr bwMode="auto">
          <a:xfrm>
            <a:off x="504825" y="1557486"/>
            <a:ext cx="83518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r>
              <a:rPr lang="es-ES_tradnl" sz="2400" b="0" dirty="0">
                <a:latin typeface="+mn-lt"/>
              </a:rPr>
              <a:t>Indica que los papeles de trabajo deben formularse con:</a:t>
            </a:r>
          </a:p>
        </p:txBody>
      </p:sp>
      <p:sp>
        <p:nvSpPr>
          <p:cNvPr id="5" name="Text Box 13"/>
          <p:cNvSpPr txBox="1">
            <a:spLocks noChangeArrowheads="1"/>
          </p:cNvSpPr>
          <p:nvPr/>
        </p:nvSpPr>
        <p:spPr bwMode="auto">
          <a:xfrm>
            <a:off x="6344796" y="980400"/>
            <a:ext cx="2744469" cy="46166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ES_tradnl" dirty="0"/>
              <a:t>NORMA OCTAVA</a:t>
            </a:r>
            <a:endParaRPr lang="es-ES" dirty="0"/>
          </a:p>
        </p:txBody>
      </p:sp>
      <p:grpSp>
        <p:nvGrpSpPr>
          <p:cNvPr id="7" name="Group 20"/>
          <p:cNvGrpSpPr>
            <a:grpSpLocks/>
          </p:cNvGrpSpPr>
          <p:nvPr/>
        </p:nvGrpSpPr>
        <p:grpSpPr bwMode="auto">
          <a:xfrm>
            <a:off x="1511300" y="2205186"/>
            <a:ext cx="6335713" cy="4464050"/>
            <a:chOff x="1338" y="1162"/>
            <a:chExt cx="3991" cy="2812"/>
          </a:xfrm>
        </p:grpSpPr>
        <p:sp>
          <p:nvSpPr>
            <p:cNvPr id="8" name="Text Box 3"/>
            <p:cNvSpPr txBox="1">
              <a:spLocks noChangeArrowheads="1"/>
            </p:cNvSpPr>
            <p:nvPr/>
          </p:nvSpPr>
          <p:spPr bwMode="auto">
            <a:xfrm>
              <a:off x="3032" y="1389"/>
              <a:ext cx="801"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r" eaLnBrk="1" hangingPunct="1"/>
              <a:r>
                <a:rPr lang="es-ES_tradnl">
                  <a:latin typeface="+mn-lt"/>
                </a:rPr>
                <a:t>CLARIDAD</a:t>
              </a:r>
            </a:p>
          </p:txBody>
        </p:sp>
        <p:sp>
          <p:nvSpPr>
            <p:cNvPr id="9" name="Text Box 4"/>
            <p:cNvSpPr txBox="1">
              <a:spLocks noChangeArrowheads="1"/>
            </p:cNvSpPr>
            <p:nvPr/>
          </p:nvSpPr>
          <p:spPr bwMode="auto">
            <a:xfrm>
              <a:off x="2976" y="2432"/>
              <a:ext cx="881"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r" eaLnBrk="1" hangingPunct="1"/>
              <a:r>
                <a:rPr lang="es-ES_tradnl">
                  <a:latin typeface="+mn-lt"/>
                </a:rPr>
                <a:t>PULCRITUD</a:t>
              </a:r>
            </a:p>
          </p:txBody>
        </p:sp>
        <p:sp>
          <p:nvSpPr>
            <p:cNvPr id="10" name="Text Box 5"/>
            <p:cNvSpPr txBox="1">
              <a:spLocks noChangeArrowheads="1"/>
            </p:cNvSpPr>
            <p:nvPr/>
          </p:nvSpPr>
          <p:spPr bwMode="auto">
            <a:xfrm>
              <a:off x="2956" y="3452"/>
              <a:ext cx="877"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r" eaLnBrk="1" hangingPunct="1"/>
              <a:r>
                <a:rPr lang="es-ES_tradnl">
                  <a:latin typeface="+mn-lt"/>
                </a:rPr>
                <a:t>EXACTITUD</a:t>
              </a:r>
            </a:p>
          </p:txBody>
        </p:sp>
        <p:sp>
          <p:nvSpPr>
            <p:cNvPr id="11" name="AutoShape 6"/>
            <p:cNvSpPr>
              <a:spLocks/>
            </p:cNvSpPr>
            <p:nvPr/>
          </p:nvSpPr>
          <p:spPr bwMode="auto">
            <a:xfrm>
              <a:off x="3923" y="1221"/>
              <a:ext cx="141" cy="576"/>
            </a:xfrm>
            <a:prstGeom prst="leftBrace">
              <a:avLst>
                <a:gd name="adj1" fmla="val 34043"/>
                <a:gd name="adj2" fmla="val 50000"/>
              </a:avLst>
            </a:prstGeom>
            <a:noFill/>
            <a:ln w="28575">
              <a:solidFill>
                <a:schemeClr val="accent6">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s-MX" b="0"/>
            </a:p>
          </p:txBody>
        </p:sp>
        <p:sp>
          <p:nvSpPr>
            <p:cNvPr id="12" name="Text Box 8"/>
            <p:cNvSpPr txBox="1">
              <a:spLocks noChangeArrowheads="1"/>
            </p:cNvSpPr>
            <p:nvPr/>
          </p:nvSpPr>
          <p:spPr bwMode="auto">
            <a:xfrm>
              <a:off x="4150" y="2366"/>
              <a:ext cx="734"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l" eaLnBrk="1" hangingPunct="1"/>
              <a:r>
                <a:rPr lang="es-ES_tradnl" b="0">
                  <a:latin typeface="+mn-lt"/>
                </a:rPr>
                <a:t>ESMERO</a:t>
              </a:r>
            </a:p>
            <a:p>
              <a:pPr algn="l" eaLnBrk="1" hangingPunct="1"/>
              <a:r>
                <a:rPr lang="es-ES_tradnl" b="0">
                  <a:latin typeface="+mn-lt"/>
                </a:rPr>
                <a:t>LIMPIEZA</a:t>
              </a:r>
            </a:p>
          </p:txBody>
        </p:sp>
        <p:sp>
          <p:nvSpPr>
            <p:cNvPr id="13" name="Text Box 10"/>
            <p:cNvSpPr txBox="1">
              <a:spLocks noChangeArrowheads="1"/>
            </p:cNvSpPr>
            <p:nvPr/>
          </p:nvSpPr>
          <p:spPr bwMode="auto">
            <a:xfrm>
              <a:off x="4171" y="3309"/>
              <a:ext cx="115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l" eaLnBrk="1" hangingPunct="1"/>
              <a:r>
                <a:rPr lang="es-ES_tradnl" b="0">
                  <a:latin typeface="+mn-lt"/>
                </a:rPr>
                <a:t>EVIDENCIA DE CALIDAD</a:t>
              </a:r>
            </a:p>
          </p:txBody>
        </p:sp>
        <p:sp>
          <p:nvSpPr>
            <p:cNvPr id="14" name="Text Box 11"/>
            <p:cNvSpPr txBox="1">
              <a:spLocks noChangeArrowheads="1"/>
            </p:cNvSpPr>
            <p:nvPr/>
          </p:nvSpPr>
          <p:spPr bwMode="auto">
            <a:xfrm>
              <a:off x="4163" y="1208"/>
              <a:ext cx="1159" cy="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l" eaLnBrk="1" hangingPunct="1"/>
              <a:r>
                <a:rPr lang="es-ES_tradnl" b="0">
                  <a:latin typeface="+mn-lt"/>
                </a:rPr>
                <a:t>ESTRUCTURA</a:t>
              </a:r>
            </a:p>
            <a:p>
              <a:pPr algn="l" eaLnBrk="1" hangingPunct="1"/>
              <a:r>
                <a:rPr lang="es-ES_tradnl" b="0">
                  <a:latin typeface="+mn-lt"/>
                </a:rPr>
                <a:t>TERMINOLOGÍA</a:t>
              </a:r>
            </a:p>
            <a:p>
              <a:pPr algn="l" eaLnBrk="1" hangingPunct="1"/>
              <a:r>
                <a:rPr lang="es-ES_tradnl" b="0">
                  <a:latin typeface="+mn-lt"/>
                </a:rPr>
                <a:t>REDACCIÓN</a:t>
              </a:r>
            </a:p>
          </p:txBody>
        </p:sp>
        <p:sp>
          <p:nvSpPr>
            <p:cNvPr id="15" name="AutoShape 17"/>
            <p:cNvSpPr>
              <a:spLocks/>
            </p:cNvSpPr>
            <p:nvPr/>
          </p:nvSpPr>
          <p:spPr bwMode="auto">
            <a:xfrm>
              <a:off x="3927" y="2264"/>
              <a:ext cx="141" cy="576"/>
            </a:xfrm>
            <a:prstGeom prst="leftBrace">
              <a:avLst>
                <a:gd name="adj1" fmla="val 34043"/>
                <a:gd name="adj2" fmla="val 50000"/>
              </a:avLst>
            </a:prstGeom>
            <a:noFill/>
            <a:ln w="28575">
              <a:solidFill>
                <a:schemeClr val="accent6">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s-MX" b="0"/>
            </a:p>
          </p:txBody>
        </p:sp>
        <p:sp>
          <p:nvSpPr>
            <p:cNvPr id="16" name="AutoShape 18"/>
            <p:cNvSpPr>
              <a:spLocks/>
            </p:cNvSpPr>
            <p:nvPr/>
          </p:nvSpPr>
          <p:spPr bwMode="auto">
            <a:xfrm>
              <a:off x="3927" y="3262"/>
              <a:ext cx="141" cy="576"/>
            </a:xfrm>
            <a:prstGeom prst="leftBrace">
              <a:avLst>
                <a:gd name="adj1" fmla="val 34043"/>
                <a:gd name="adj2" fmla="val 50000"/>
              </a:avLst>
            </a:prstGeom>
            <a:noFill/>
            <a:ln w="28575">
              <a:solidFill>
                <a:schemeClr val="accent6">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s-MX" b="0"/>
            </a:p>
          </p:txBody>
        </p:sp>
        <p:pic>
          <p:nvPicPr>
            <p:cNvPr id="1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 y="3152"/>
              <a:ext cx="829" cy="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 y="1162"/>
              <a:ext cx="862"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 y="2255"/>
              <a:ext cx="1162" cy="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0" name="Text Box 4"/>
          <p:cNvSpPr txBox="1">
            <a:spLocks noChangeArrowheads="1"/>
          </p:cNvSpPr>
          <p:nvPr/>
        </p:nvSpPr>
        <p:spPr bwMode="auto">
          <a:xfrm>
            <a:off x="5094288" y="6453336"/>
            <a:ext cx="371403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400">
                <a:latin typeface="+mn-lt"/>
              </a:rPr>
              <a:t>FUENTE:</a:t>
            </a:r>
            <a:r>
              <a:rPr lang="es-ES_tradnl" sz="1400" b="0">
                <a:latin typeface="+mn-lt"/>
              </a:rPr>
              <a:t> Normas Generales de Auditoría Pública</a:t>
            </a:r>
          </a:p>
        </p:txBody>
      </p:sp>
    </p:spTree>
    <p:extLst>
      <p:ext uri="{BB962C8B-B14F-4D97-AF65-F5344CB8AC3E}">
        <p14:creationId xmlns:p14="http://schemas.microsoft.com/office/powerpoint/2010/main" val="259230531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45</a:t>
            </a:fld>
            <a:endParaRPr lang="en-US"/>
          </a:p>
        </p:txBody>
      </p:sp>
      <p:sp>
        <p:nvSpPr>
          <p:cNvPr id="4102" name="Rectangle 6"/>
          <p:cNvSpPr>
            <a:spLocks noGrp="1" noChangeArrowheads="1"/>
          </p:cNvSpPr>
          <p:nvPr>
            <p:ph type="ctrTitle"/>
          </p:nvPr>
        </p:nvSpPr>
        <p:spPr>
          <a:xfrm>
            <a:off x="491599" y="35924"/>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172"/>
          <p:cNvSpPr txBox="1">
            <a:spLocks noChangeArrowheads="1"/>
          </p:cNvSpPr>
          <p:nvPr/>
        </p:nvSpPr>
        <p:spPr bwMode="auto">
          <a:xfrm>
            <a:off x="3782717" y="1107069"/>
            <a:ext cx="5413016" cy="457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ES_tradnl" dirty="0">
                <a:solidFill>
                  <a:schemeClr val="accent6">
                    <a:lumMod val="50000"/>
                  </a:schemeClr>
                </a:solidFill>
              </a:rPr>
              <a:t>LOS PAPELES DE TRABAJO DEBEN CONSIGNAR</a:t>
            </a:r>
          </a:p>
        </p:txBody>
      </p:sp>
      <p:grpSp>
        <p:nvGrpSpPr>
          <p:cNvPr id="5" name="Group 173"/>
          <p:cNvGrpSpPr>
            <a:grpSpLocks/>
          </p:cNvGrpSpPr>
          <p:nvPr/>
        </p:nvGrpSpPr>
        <p:grpSpPr bwMode="auto">
          <a:xfrm>
            <a:off x="1259632" y="1772816"/>
            <a:ext cx="7200900" cy="4692650"/>
            <a:chOff x="192" y="662"/>
            <a:chExt cx="5568" cy="3501"/>
          </a:xfrm>
        </p:grpSpPr>
        <p:grpSp>
          <p:nvGrpSpPr>
            <p:cNvPr id="7" name="Group 2"/>
            <p:cNvGrpSpPr>
              <a:grpSpLocks/>
            </p:cNvGrpSpPr>
            <p:nvPr/>
          </p:nvGrpSpPr>
          <p:grpSpPr bwMode="auto">
            <a:xfrm>
              <a:off x="1440" y="1440"/>
              <a:ext cx="3454" cy="2723"/>
              <a:chOff x="482" y="2928"/>
              <a:chExt cx="1450" cy="1187"/>
            </a:xfrm>
          </p:grpSpPr>
          <p:sp>
            <p:nvSpPr>
              <p:cNvPr id="15" name="Rectangle 3"/>
              <p:cNvSpPr>
                <a:spLocks noChangeArrowheads="1"/>
              </p:cNvSpPr>
              <p:nvPr/>
            </p:nvSpPr>
            <p:spPr bwMode="auto">
              <a:xfrm>
                <a:off x="733" y="2956"/>
                <a:ext cx="804" cy="591"/>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MX" sz="1800" b="0">
                  <a:solidFill>
                    <a:srgbClr val="C00000"/>
                  </a:solidFill>
                </a:endParaRPr>
              </a:p>
            </p:txBody>
          </p:sp>
          <p:sp>
            <p:nvSpPr>
              <p:cNvPr id="16" name="Rectangle 4"/>
              <p:cNvSpPr>
                <a:spLocks noChangeArrowheads="1"/>
              </p:cNvSpPr>
              <p:nvPr/>
            </p:nvSpPr>
            <p:spPr bwMode="auto">
              <a:xfrm>
                <a:off x="716" y="2928"/>
                <a:ext cx="839" cy="2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MX" sz="1800" b="0">
                  <a:solidFill>
                    <a:srgbClr val="C00000"/>
                  </a:solidFill>
                </a:endParaRPr>
              </a:p>
            </p:txBody>
          </p:sp>
          <p:sp>
            <p:nvSpPr>
              <p:cNvPr id="17" name="Rectangle 5"/>
              <p:cNvSpPr>
                <a:spLocks noChangeArrowheads="1"/>
              </p:cNvSpPr>
              <p:nvPr/>
            </p:nvSpPr>
            <p:spPr bwMode="auto">
              <a:xfrm>
                <a:off x="754" y="2956"/>
                <a:ext cx="763" cy="56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s-MX" sz="1800" b="0">
                  <a:solidFill>
                    <a:srgbClr val="C00000"/>
                  </a:solidFill>
                </a:endParaRPr>
              </a:p>
            </p:txBody>
          </p:sp>
          <p:sp>
            <p:nvSpPr>
              <p:cNvPr id="18" name="Freeform 6"/>
              <p:cNvSpPr>
                <a:spLocks/>
              </p:cNvSpPr>
              <p:nvPr/>
            </p:nvSpPr>
            <p:spPr bwMode="auto">
              <a:xfrm>
                <a:off x="1308" y="3424"/>
                <a:ext cx="261" cy="583"/>
              </a:xfrm>
              <a:custGeom>
                <a:avLst/>
                <a:gdLst>
                  <a:gd name="T0" fmla="*/ 144 w 523"/>
                  <a:gd name="T1" fmla="*/ 583 h 1164"/>
                  <a:gd name="T2" fmla="*/ 143 w 523"/>
                  <a:gd name="T3" fmla="*/ 567 h 1164"/>
                  <a:gd name="T4" fmla="*/ 143 w 523"/>
                  <a:gd name="T5" fmla="*/ 554 h 1164"/>
                  <a:gd name="T6" fmla="*/ 144 w 523"/>
                  <a:gd name="T7" fmla="*/ 519 h 1164"/>
                  <a:gd name="T8" fmla="*/ 143 w 523"/>
                  <a:gd name="T9" fmla="*/ 465 h 1164"/>
                  <a:gd name="T10" fmla="*/ 138 w 523"/>
                  <a:gd name="T11" fmla="*/ 410 h 1164"/>
                  <a:gd name="T12" fmla="*/ 136 w 523"/>
                  <a:gd name="T13" fmla="*/ 353 h 1164"/>
                  <a:gd name="T14" fmla="*/ 131 w 523"/>
                  <a:gd name="T15" fmla="*/ 310 h 1164"/>
                  <a:gd name="T16" fmla="*/ 129 w 523"/>
                  <a:gd name="T17" fmla="*/ 236 h 1164"/>
                  <a:gd name="T18" fmla="*/ 150 w 523"/>
                  <a:gd name="T19" fmla="*/ 333 h 1164"/>
                  <a:gd name="T20" fmla="*/ 161 w 523"/>
                  <a:gd name="T21" fmla="*/ 404 h 1164"/>
                  <a:gd name="T22" fmla="*/ 161 w 523"/>
                  <a:gd name="T23" fmla="*/ 513 h 1164"/>
                  <a:gd name="T24" fmla="*/ 151 w 523"/>
                  <a:gd name="T25" fmla="*/ 580 h 1164"/>
                  <a:gd name="T26" fmla="*/ 163 w 523"/>
                  <a:gd name="T27" fmla="*/ 582 h 1164"/>
                  <a:gd name="T28" fmla="*/ 194 w 523"/>
                  <a:gd name="T29" fmla="*/ 583 h 1164"/>
                  <a:gd name="T30" fmla="*/ 227 w 523"/>
                  <a:gd name="T31" fmla="*/ 580 h 1164"/>
                  <a:gd name="T32" fmla="*/ 252 w 523"/>
                  <a:gd name="T33" fmla="*/ 572 h 1164"/>
                  <a:gd name="T34" fmla="*/ 249 w 523"/>
                  <a:gd name="T35" fmla="*/ 556 h 1164"/>
                  <a:gd name="T36" fmla="*/ 255 w 523"/>
                  <a:gd name="T37" fmla="*/ 488 h 1164"/>
                  <a:gd name="T38" fmla="*/ 261 w 523"/>
                  <a:gd name="T39" fmla="*/ 392 h 1164"/>
                  <a:gd name="T40" fmla="*/ 252 w 523"/>
                  <a:gd name="T41" fmla="*/ 348 h 1164"/>
                  <a:gd name="T42" fmla="*/ 246 w 523"/>
                  <a:gd name="T43" fmla="*/ 317 h 1164"/>
                  <a:gd name="T44" fmla="*/ 241 w 523"/>
                  <a:gd name="T45" fmla="*/ 288 h 1164"/>
                  <a:gd name="T46" fmla="*/ 239 w 523"/>
                  <a:gd name="T47" fmla="*/ 193 h 1164"/>
                  <a:gd name="T48" fmla="*/ 222 w 523"/>
                  <a:gd name="T49" fmla="*/ 175 h 1164"/>
                  <a:gd name="T50" fmla="*/ 191 w 523"/>
                  <a:gd name="T51" fmla="*/ 178 h 1164"/>
                  <a:gd name="T52" fmla="*/ 157 w 523"/>
                  <a:gd name="T53" fmla="*/ 183 h 1164"/>
                  <a:gd name="T54" fmla="*/ 135 w 523"/>
                  <a:gd name="T55" fmla="*/ 130 h 1164"/>
                  <a:gd name="T56" fmla="*/ 124 w 523"/>
                  <a:gd name="T57" fmla="*/ 19 h 1164"/>
                  <a:gd name="T58" fmla="*/ 79 w 523"/>
                  <a:gd name="T59" fmla="*/ 20 h 1164"/>
                  <a:gd name="T60" fmla="*/ 53 w 523"/>
                  <a:gd name="T61" fmla="*/ 12 h 1164"/>
                  <a:gd name="T62" fmla="*/ 34 w 523"/>
                  <a:gd name="T63" fmla="*/ 4 h 1164"/>
                  <a:gd name="T64" fmla="*/ 22 w 523"/>
                  <a:gd name="T65" fmla="*/ 1 h 1164"/>
                  <a:gd name="T66" fmla="*/ 18 w 523"/>
                  <a:gd name="T67" fmla="*/ 112 h 1164"/>
                  <a:gd name="T68" fmla="*/ 5 w 523"/>
                  <a:gd name="T69" fmla="*/ 117 h 1164"/>
                  <a:gd name="T70" fmla="*/ 11 w 523"/>
                  <a:gd name="T71" fmla="*/ 153 h 1164"/>
                  <a:gd name="T72" fmla="*/ 21 w 523"/>
                  <a:gd name="T73" fmla="*/ 191 h 1164"/>
                  <a:gd name="T74" fmla="*/ 33 w 523"/>
                  <a:gd name="T75" fmla="*/ 240 h 1164"/>
                  <a:gd name="T76" fmla="*/ 41 w 523"/>
                  <a:gd name="T77" fmla="*/ 290 h 1164"/>
                  <a:gd name="T78" fmla="*/ 41 w 523"/>
                  <a:gd name="T79" fmla="*/ 322 h 1164"/>
                  <a:gd name="T80" fmla="*/ 45 w 523"/>
                  <a:gd name="T81" fmla="*/ 339 h 1164"/>
                  <a:gd name="T82" fmla="*/ 48 w 523"/>
                  <a:gd name="T83" fmla="*/ 357 h 1164"/>
                  <a:gd name="T84" fmla="*/ 57 w 523"/>
                  <a:gd name="T85" fmla="*/ 409 h 1164"/>
                  <a:gd name="T86" fmla="*/ 60 w 523"/>
                  <a:gd name="T87" fmla="*/ 462 h 1164"/>
                  <a:gd name="T88" fmla="*/ 61 w 523"/>
                  <a:gd name="T89" fmla="*/ 500 h 1164"/>
                  <a:gd name="T90" fmla="*/ 56 w 523"/>
                  <a:gd name="T91" fmla="*/ 537 h 1164"/>
                  <a:gd name="T92" fmla="*/ 51 w 523"/>
                  <a:gd name="T93" fmla="*/ 547 h 1164"/>
                  <a:gd name="T94" fmla="*/ 41 w 523"/>
                  <a:gd name="T95" fmla="*/ 564 h 1164"/>
                  <a:gd name="T96" fmla="*/ 46 w 523"/>
                  <a:gd name="T97" fmla="*/ 571 h 1164"/>
                  <a:gd name="T98" fmla="*/ 74 w 523"/>
                  <a:gd name="T99" fmla="*/ 575 h 1164"/>
                  <a:gd name="T100" fmla="*/ 107 w 523"/>
                  <a:gd name="T101" fmla="*/ 580 h 1164"/>
                  <a:gd name="T102" fmla="*/ 135 w 523"/>
                  <a:gd name="T103" fmla="*/ 583 h 11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3"/>
                  <a:gd name="T157" fmla="*/ 0 h 1164"/>
                  <a:gd name="T158" fmla="*/ 523 w 523"/>
                  <a:gd name="T159" fmla="*/ 1164 h 11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3" h="1164">
                    <a:moveTo>
                      <a:pt x="279" y="1164"/>
                    </a:moveTo>
                    <a:lnTo>
                      <a:pt x="281" y="1164"/>
                    </a:lnTo>
                    <a:lnTo>
                      <a:pt x="284" y="1164"/>
                    </a:lnTo>
                    <a:lnTo>
                      <a:pt x="286" y="1164"/>
                    </a:lnTo>
                    <a:lnTo>
                      <a:pt x="288" y="1164"/>
                    </a:lnTo>
                    <a:lnTo>
                      <a:pt x="288" y="1158"/>
                    </a:lnTo>
                    <a:lnTo>
                      <a:pt x="289" y="1152"/>
                    </a:lnTo>
                    <a:lnTo>
                      <a:pt x="289" y="1145"/>
                    </a:lnTo>
                    <a:lnTo>
                      <a:pt x="288" y="1139"/>
                    </a:lnTo>
                    <a:lnTo>
                      <a:pt x="287" y="1133"/>
                    </a:lnTo>
                    <a:lnTo>
                      <a:pt x="286" y="1128"/>
                    </a:lnTo>
                    <a:lnTo>
                      <a:pt x="286" y="1123"/>
                    </a:lnTo>
                    <a:lnTo>
                      <a:pt x="287" y="1118"/>
                    </a:lnTo>
                    <a:lnTo>
                      <a:pt x="288" y="1114"/>
                    </a:lnTo>
                    <a:lnTo>
                      <a:pt x="287" y="1107"/>
                    </a:lnTo>
                    <a:lnTo>
                      <a:pt x="286" y="1101"/>
                    </a:lnTo>
                    <a:lnTo>
                      <a:pt x="286" y="1094"/>
                    </a:lnTo>
                    <a:lnTo>
                      <a:pt x="286" y="1082"/>
                    </a:lnTo>
                    <a:lnTo>
                      <a:pt x="287" y="1060"/>
                    </a:lnTo>
                    <a:lnTo>
                      <a:pt x="288" y="1037"/>
                    </a:lnTo>
                    <a:lnTo>
                      <a:pt x="288" y="1019"/>
                    </a:lnTo>
                    <a:lnTo>
                      <a:pt x="287" y="1001"/>
                    </a:lnTo>
                    <a:lnTo>
                      <a:pt x="287" y="976"/>
                    </a:lnTo>
                    <a:lnTo>
                      <a:pt x="287" y="950"/>
                    </a:lnTo>
                    <a:lnTo>
                      <a:pt x="287" y="929"/>
                    </a:lnTo>
                    <a:lnTo>
                      <a:pt x="287" y="910"/>
                    </a:lnTo>
                    <a:lnTo>
                      <a:pt x="285" y="887"/>
                    </a:lnTo>
                    <a:lnTo>
                      <a:pt x="283" y="862"/>
                    </a:lnTo>
                    <a:lnTo>
                      <a:pt x="279" y="840"/>
                    </a:lnTo>
                    <a:lnTo>
                      <a:pt x="277" y="819"/>
                    </a:lnTo>
                    <a:lnTo>
                      <a:pt x="276" y="796"/>
                    </a:lnTo>
                    <a:lnTo>
                      <a:pt x="276" y="774"/>
                    </a:lnTo>
                    <a:lnTo>
                      <a:pt x="276" y="752"/>
                    </a:lnTo>
                    <a:lnTo>
                      <a:pt x="274" y="729"/>
                    </a:lnTo>
                    <a:lnTo>
                      <a:pt x="273" y="704"/>
                    </a:lnTo>
                    <a:lnTo>
                      <a:pt x="271" y="681"/>
                    </a:lnTo>
                    <a:lnTo>
                      <a:pt x="270" y="668"/>
                    </a:lnTo>
                    <a:lnTo>
                      <a:pt x="268" y="656"/>
                    </a:lnTo>
                    <a:lnTo>
                      <a:pt x="265" y="638"/>
                    </a:lnTo>
                    <a:lnTo>
                      <a:pt x="263" y="618"/>
                    </a:lnTo>
                    <a:lnTo>
                      <a:pt x="262" y="601"/>
                    </a:lnTo>
                    <a:lnTo>
                      <a:pt x="262" y="575"/>
                    </a:lnTo>
                    <a:lnTo>
                      <a:pt x="261" y="533"/>
                    </a:lnTo>
                    <a:lnTo>
                      <a:pt x="258" y="493"/>
                    </a:lnTo>
                    <a:lnTo>
                      <a:pt x="258" y="472"/>
                    </a:lnTo>
                    <a:lnTo>
                      <a:pt x="261" y="499"/>
                    </a:lnTo>
                    <a:lnTo>
                      <a:pt x="268" y="534"/>
                    </a:lnTo>
                    <a:lnTo>
                      <a:pt x="278" y="576"/>
                    </a:lnTo>
                    <a:lnTo>
                      <a:pt x="288" y="621"/>
                    </a:lnTo>
                    <a:lnTo>
                      <a:pt x="300" y="665"/>
                    </a:lnTo>
                    <a:lnTo>
                      <a:pt x="309" y="703"/>
                    </a:lnTo>
                    <a:lnTo>
                      <a:pt x="316" y="731"/>
                    </a:lnTo>
                    <a:lnTo>
                      <a:pt x="318" y="749"/>
                    </a:lnTo>
                    <a:lnTo>
                      <a:pt x="319" y="781"/>
                    </a:lnTo>
                    <a:lnTo>
                      <a:pt x="323" y="806"/>
                    </a:lnTo>
                    <a:lnTo>
                      <a:pt x="327" y="827"/>
                    </a:lnTo>
                    <a:lnTo>
                      <a:pt x="331" y="843"/>
                    </a:lnTo>
                    <a:lnTo>
                      <a:pt x="330" y="882"/>
                    </a:lnTo>
                    <a:lnTo>
                      <a:pt x="326" y="954"/>
                    </a:lnTo>
                    <a:lnTo>
                      <a:pt x="322" y="1024"/>
                    </a:lnTo>
                    <a:lnTo>
                      <a:pt x="319" y="1063"/>
                    </a:lnTo>
                    <a:lnTo>
                      <a:pt x="317" y="1080"/>
                    </a:lnTo>
                    <a:lnTo>
                      <a:pt x="311" y="1105"/>
                    </a:lnTo>
                    <a:lnTo>
                      <a:pt x="307" y="1132"/>
                    </a:lnTo>
                    <a:lnTo>
                      <a:pt x="303" y="1159"/>
                    </a:lnTo>
                    <a:lnTo>
                      <a:pt x="306" y="1160"/>
                    </a:lnTo>
                    <a:lnTo>
                      <a:pt x="309" y="1160"/>
                    </a:lnTo>
                    <a:lnTo>
                      <a:pt x="312" y="1161"/>
                    </a:lnTo>
                    <a:lnTo>
                      <a:pt x="317" y="1161"/>
                    </a:lnTo>
                    <a:lnTo>
                      <a:pt x="326" y="1162"/>
                    </a:lnTo>
                    <a:lnTo>
                      <a:pt x="338" y="1163"/>
                    </a:lnTo>
                    <a:lnTo>
                      <a:pt x="349" y="1164"/>
                    </a:lnTo>
                    <a:lnTo>
                      <a:pt x="362" y="1164"/>
                    </a:lnTo>
                    <a:lnTo>
                      <a:pt x="375" y="1164"/>
                    </a:lnTo>
                    <a:lnTo>
                      <a:pt x="389" y="1164"/>
                    </a:lnTo>
                    <a:lnTo>
                      <a:pt x="401" y="1164"/>
                    </a:lnTo>
                    <a:lnTo>
                      <a:pt x="415" y="1163"/>
                    </a:lnTo>
                    <a:lnTo>
                      <a:pt x="429" y="1162"/>
                    </a:lnTo>
                    <a:lnTo>
                      <a:pt x="442" y="1161"/>
                    </a:lnTo>
                    <a:lnTo>
                      <a:pt x="454" y="1159"/>
                    </a:lnTo>
                    <a:lnTo>
                      <a:pt x="467" y="1156"/>
                    </a:lnTo>
                    <a:lnTo>
                      <a:pt x="477" y="1154"/>
                    </a:lnTo>
                    <a:lnTo>
                      <a:pt x="488" y="1151"/>
                    </a:lnTo>
                    <a:lnTo>
                      <a:pt x="497" y="1147"/>
                    </a:lnTo>
                    <a:lnTo>
                      <a:pt x="504" y="1143"/>
                    </a:lnTo>
                    <a:lnTo>
                      <a:pt x="503" y="1138"/>
                    </a:lnTo>
                    <a:lnTo>
                      <a:pt x="501" y="1133"/>
                    </a:lnTo>
                    <a:lnTo>
                      <a:pt x="498" y="1130"/>
                    </a:lnTo>
                    <a:lnTo>
                      <a:pt x="494" y="1126"/>
                    </a:lnTo>
                    <a:lnTo>
                      <a:pt x="499" y="1110"/>
                    </a:lnTo>
                    <a:lnTo>
                      <a:pt x="503" y="1090"/>
                    </a:lnTo>
                    <a:lnTo>
                      <a:pt x="504" y="1069"/>
                    </a:lnTo>
                    <a:lnTo>
                      <a:pt x="504" y="1050"/>
                    </a:lnTo>
                    <a:lnTo>
                      <a:pt x="506" y="1020"/>
                    </a:lnTo>
                    <a:lnTo>
                      <a:pt x="511" y="974"/>
                    </a:lnTo>
                    <a:lnTo>
                      <a:pt x="515" y="928"/>
                    </a:lnTo>
                    <a:lnTo>
                      <a:pt x="519" y="897"/>
                    </a:lnTo>
                    <a:lnTo>
                      <a:pt x="521" y="867"/>
                    </a:lnTo>
                    <a:lnTo>
                      <a:pt x="523" y="825"/>
                    </a:lnTo>
                    <a:lnTo>
                      <a:pt x="523" y="782"/>
                    </a:lnTo>
                    <a:lnTo>
                      <a:pt x="520" y="752"/>
                    </a:lnTo>
                    <a:lnTo>
                      <a:pt x="515" y="735"/>
                    </a:lnTo>
                    <a:lnTo>
                      <a:pt x="511" y="720"/>
                    </a:lnTo>
                    <a:lnTo>
                      <a:pt x="508" y="706"/>
                    </a:lnTo>
                    <a:lnTo>
                      <a:pt x="505" y="694"/>
                    </a:lnTo>
                    <a:lnTo>
                      <a:pt x="501" y="681"/>
                    </a:lnTo>
                    <a:lnTo>
                      <a:pt x="498" y="665"/>
                    </a:lnTo>
                    <a:lnTo>
                      <a:pt x="494" y="651"/>
                    </a:lnTo>
                    <a:lnTo>
                      <a:pt x="493" y="642"/>
                    </a:lnTo>
                    <a:lnTo>
                      <a:pt x="492" y="633"/>
                    </a:lnTo>
                    <a:lnTo>
                      <a:pt x="490" y="621"/>
                    </a:lnTo>
                    <a:lnTo>
                      <a:pt x="486" y="608"/>
                    </a:lnTo>
                    <a:lnTo>
                      <a:pt x="485" y="598"/>
                    </a:lnTo>
                    <a:lnTo>
                      <a:pt x="484" y="587"/>
                    </a:lnTo>
                    <a:lnTo>
                      <a:pt x="482" y="575"/>
                    </a:lnTo>
                    <a:lnTo>
                      <a:pt x="480" y="561"/>
                    </a:lnTo>
                    <a:lnTo>
                      <a:pt x="478" y="549"/>
                    </a:lnTo>
                    <a:lnTo>
                      <a:pt x="478" y="515"/>
                    </a:lnTo>
                    <a:lnTo>
                      <a:pt x="480" y="450"/>
                    </a:lnTo>
                    <a:lnTo>
                      <a:pt x="478" y="385"/>
                    </a:lnTo>
                    <a:lnTo>
                      <a:pt x="477" y="347"/>
                    </a:lnTo>
                    <a:lnTo>
                      <a:pt x="471" y="347"/>
                    </a:lnTo>
                    <a:lnTo>
                      <a:pt x="465" y="348"/>
                    </a:lnTo>
                    <a:lnTo>
                      <a:pt x="455" y="348"/>
                    </a:lnTo>
                    <a:lnTo>
                      <a:pt x="445" y="349"/>
                    </a:lnTo>
                    <a:lnTo>
                      <a:pt x="435" y="349"/>
                    </a:lnTo>
                    <a:lnTo>
                      <a:pt x="422" y="350"/>
                    </a:lnTo>
                    <a:lnTo>
                      <a:pt x="409" y="351"/>
                    </a:lnTo>
                    <a:lnTo>
                      <a:pt x="395" y="352"/>
                    </a:lnTo>
                    <a:lnTo>
                      <a:pt x="382" y="355"/>
                    </a:lnTo>
                    <a:lnTo>
                      <a:pt x="368" y="357"/>
                    </a:lnTo>
                    <a:lnTo>
                      <a:pt x="353" y="358"/>
                    </a:lnTo>
                    <a:lnTo>
                      <a:pt x="340" y="360"/>
                    </a:lnTo>
                    <a:lnTo>
                      <a:pt x="326" y="364"/>
                    </a:lnTo>
                    <a:lnTo>
                      <a:pt x="314" y="366"/>
                    </a:lnTo>
                    <a:lnTo>
                      <a:pt x="302" y="370"/>
                    </a:lnTo>
                    <a:lnTo>
                      <a:pt x="292" y="373"/>
                    </a:lnTo>
                    <a:lnTo>
                      <a:pt x="286" y="345"/>
                    </a:lnTo>
                    <a:lnTo>
                      <a:pt x="279" y="306"/>
                    </a:lnTo>
                    <a:lnTo>
                      <a:pt x="271" y="260"/>
                    </a:lnTo>
                    <a:lnTo>
                      <a:pt x="263" y="211"/>
                    </a:lnTo>
                    <a:lnTo>
                      <a:pt x="256" y="160"/>
                    </a:lnTo>
                    <a:lnTo>
                      <a:pt x="251" y="112"/>
                    </a:lnTo>
                    <a:lnTo>
                      <a:pt x="248" y="70"/>
                    </a:lnTo>
                    <a:lnTo>
                      <a:pt x="248" y="38"/>
                    </a:lnTo>
                    <a:lnTo>
                      <a:pt x="228" y="44"/>
                    </a:lnTo>
                    <a:lnTo>
                      <a:pt x="209" y="46"/>
                    </a:lnTo>
                    <a:lnTo>
                      <a:pt x="190" y="46"/>
                    </a:lnTo>
                    <a:lnTo>
                      <a:pt x="174" y="44"/>
                    </a:lnTo>
                    <a:lnTo>
                      <a:pt x="158" y="40"/>
                    </a:lnTo>
                    <a:lnTo>
                      <a:pt x="144" y="37"/>
                    </a:lnTo>
                    <a:lnTo>
                      <a:pt x="133" y="32"/>
                    </a:lnTo>
                    <a:lnTo>
                      <a:pt x="122" y="29"/>
                    </a:lnTo>
                    <a:lnTo>
                      <a:pt x="114" y="26"/>
                    </a:lnTo>
                    <a:lnTo>
                      <a:pt x="106" y="23"/>
                    </a:lnTo>
                    <a:lnTo>
                      <a:pt x="98" y="21"/>
                    </a:lnTo>
                    <a:lnTo>
                      <a:pt x="91" y="18"/>
                    </a:lnTo>
                    <a:lnTo>
                      <a:pt x="84" y="16"/>
                    </a:lnTo>
                    <a:lnTo>
                      <a:pt x="76" y="13"/>
                    </a:lnTo>
                    <a:lnTo>
                      <a:pt x="68" y="8"/>
                    </a:lnTo>
                    <a:lnTo>
                      <a:pt x="60" y="2"/>
                    </a:lnTo>
                    <a:lnTo>
                      <a:pt x="57" y="1"/>
                    </a:lnTo>
                    <a:lnTo>
                      <a:pt x="53" y="0"/>
                    </a:lnTo>
                    <a:lnTo>
                      <a:pt x="50" y="0"/>
                    </a:lnTo>
                    <a:lnTo>
                      <a:pt x="45" y="1"/>
                    </a:lnTo>
                    <a:lnTo>
                      <a:pt x="44" y="43"/>
                    </a:lnTo>
                    <a:lnTo>
                      <a:pt x="42" y="110"/>
                    </a:lnTo>
                    <a:lnTo>
                      <a:pt x="41" y="178"/>
                    </a:lnTo>
                    <a:lnTo>
                      <a:pt x="41" y="221"/>
                    </a:lnTo>
                    <a:lnTo>
                      <a:pt x="36" y="223"/>
                    </a:lnTo>
                    <a:lnTo>
                      <a:pt x="30" y="226"/>
                    </a:lnTo>
                    <a:lnTo>
                      <a:pt x="26" y="228"/>
                    </a:lnTo>
                    <a:lnTo>
                      <a:pt x="21" y="230"/>
                    </a:lnTo>
                    <a:lnTo>
                      <a:pt x="15" y="233"/>
                    </a:lnTo>
                    <a:lnTo>
                      <a:pt x="11" y="234"/>
                    </a:lnTo>
                    <a:lnTo>
                      <a:pt x="5" y="236"/>
                    </a:lnTo>
                    <a:lnTo>
                      <a:pt x="0" y="238"/>
                    </a:lnTo>
                    <a:lnTo>
                      <a:pt x="8" y="263"/>
                    </a:lnTo>
                    <a:lnTo>
                      <a:pt x="16" y="286"/>
                    </a:lnTo>
                    <a:lnTo>
                      <a:pt x="23" y="305"/>
                    </a:lnTo>
                    <a:lnTo>
                      <a:pt x="27" y="320"/>
                    </a:lnTo>
                    <a:lnTo>
                      <a:pt x="29" y="335"/>
                    </a:lnTo>
                    <a:lnTo>
                      <a:pt x="33" y="354"/>
                    </a:lnTo>
                    <a:lnTo>
                      <a:pt x="37" y="371"/>
                    </a:lnTo>
                    <a:lnTo>
                      <a:pt x="42" y="382"/>
                    </a:lnTo>
                    <a:lnTo>
                      <a:pt x="48" y="397"/>
                    </a:lnTo>
                    <a:lnTo>
                      <a:pt x="54" y="424"/>
                    </a:lnTo>
                    <a:lnTo>
                      <a:pt x="61" y="451"/>
                    </a:lnTo>
                    <a:lnTo>
                      <a:pt x="65" y="466"/>
                    </a:lnTo>
                    <a:lnTo>
                      <a:pt x="66" y="480"/>
                    </a:lnTo>
                    <a:lnTo>
                      <a:pt x="69" y="502"/>
                    </a:lnTo>
                    <a:lnTo>
                      <a:pt x="73" y="527"/>
                    </a:lnTo>
                    <a:lnTo>
                      <a:pt x="76" y="547"/>
                    </a:lnTo>
                    <a:lnTo>
                      <a:pt x="80" y="563"/>
                    </a:lnTo>
                    <a:lnTo>
                      <a:pt x="83" y="580"/>
                    </a:lnTo>
                    <a:lnTo>
                      <a:pt x="84" y="597"/>
                    </a:lnTo>
                    <a:lnTo>
                      <a:pt x="83" y="610"/>
                    </a:lnTo>
                    <a:lnTo>
                      <a:pt x="82" y="622"/>
                    </a:lnTo>
                    <a:lnTo>
                      <a:pt x="82" y="632"/>
                    </a:lnTo>
                    <a:lnTo>
                      <a:pt x="82" y="642"/>
                    </a:lnTo>
                    <a:lnTo>
                      <a:pt x="84" y="648"/>
                    </a:lnTo>
                    <a:lnTo>
                      <a:pt x="87" y="655"/>
                    </a:lnTo>
                    <a:lnTo>
                      <a:pt x="90" y="663"/>
                    </a:lnTo>
                    <a:lnTo>
                      <a:pt x="91" y="670"/>
                    </a:lnTo>
                    <a:lnTo>
                      <a:pt x="91" y="676"/>
                    </a:lnTo>
                    <a:lnTo>
                      <a:pt x="90" y="682"/>
                    </a:lnTo>
                    <a:lnTo>
                      <a:pt x="90" y="691"/>
                    </a:lnTo>
                    <a:lnTo>
                      <a:pt x="90" y="698"/>
                    </a:lnTo>
                    <a:lnTo>
                      <a:pt x="91" y="703"/>
                    </a:lnTo>
                    <a:lnTo>
                      <a:pt x="96" y="713"/>
                    </a:lnTo>
                    <a:lnTo>
                      <a:pt x="102" y="732"/>
                    </a:lnTo>
                    <a:lnTo>
                      <a:pt x="109" y="756"/>
                    </a:lnTo>
                    <a:lnTo>
                      <a:pt x="112" y="773"/>
                    </a:lnTo>
                    <a:lnTo>
                      <a:pt x="113" y="791"/>
                    </a:lnTo>
                    <a:lnTo>
                      <a:pt x="114" y="817"/>
                    </a:lnTo>
                    <a:lnTo>
                      <a:pt x="114" y="844"/>
                    </a:lnTo>
                    <a:lnTo>
                      <a:pt x="117" y="865"/>
                    </a:lnTo>
                    <a:lnTo>
                      <a:pt x="119" y="883"/>
                    </a:lnTo>
                    <a:lnTo>
                      <a:pt x="120" y="903"/>
                    </a:lnTo>
                    <a:lnTo>
                      <a:pt x="121" y="923"/>
                    </a:lnTo>
                    <a:lnTo>
                      <a:pt x="120" y="935"/>
                    </a:lnTo>
                    <a:lnTo>
                      <a:pt x="119" y="949"/>
                    </a:lnTo>
                    <a:lnTo>
                      <a:pt x="120" y="967"/>
                    </a:lnTo>
                    <a:lnTo>
                      <a:pt x="120" y="986"/>
                    </a:lnTo>
                    <a:lnTo>
                      <a:pt x="122" y="999"/>
                    </a:lnTo>
                    <a:lnTo>
                      <a:pt x="124" y="1012"/>
                    </a:lnTo>
                    <a:lnTo>
                      <a:pt x="121" y="1033"/>
                    </a:lnTo>
                    <a:lnTo>
                      <a:pt x="118" y="1054"/>
                    </a:lnTo>
                    <a:lnTo>
                      <a:pt x="114" y="1067"/>
                    </a:lnTo>
                    <a:lnTo>
                      <a:pt x="112" y="1072"/>
                    </a:lnTo>
                    <a:lnTo>
                      <a:pt x="111" y="1078"/>
                    </a:lnTo>
                    <a:lnTo>
                      <a:pt x="110" y="1083"/>
                    </a:lnTo>
                    <a:lnTo>
                      <a:pt x="110" y="1087"/>
                    </a:lnTo>
                    <a:lnTo>
                      <a:pt x="105" y="1090"/>
                    </a:lnTo>
                    <a:lnTo>
                      <a:pt x="102" y="1092"/>
                    </a:lnTo>
                    <a:lnTo>
                      <a:pt x="98" y="1095"/>
                    </a:lnTo>
                    <a:lnTo>
                      <a:pt x="96" y="1098"/>
                    </a:lnTo>
                    <a:lnTo>
                      <a:pt x="94" y="1103"/>
                    </a:lnTo>
                    <a:lnTo>
                      <a:pt x="88" y="1115"/>
                    </a:lnTo>
                    <a:lnTo>
                      <a:pt x="82" y="1126"/>
                    </a:lnTo>
                    <a:lnTo>
                      <a:pt x="79" y="1136"/>
                    </a:lnTo>
                    <a:lnTo>
                      <a:pt x="82" y="1137"/>
                    </a:lnTo>
                    <a:lnTo>
                      <a:pt x="86" y="1138"/>
                    </a:lnTo>
                    <a:lnTo>
                      <a:pt x="89" y="1139"/>
                    </a:lnTo>
                    <a:lnTo>
                      <a:pt x="92" y="1140"/>
                    </a:lnTo>
                    <a:lnTo>
                      <a:pt x="102" y="1143"/>
                    </a:lnTo>
                    <a:lnTo>
                      <a:pt x="112" y="1144"/>
                    </a:lnTo>
                    <a:lnTo>
                      <a:pt x="122" y="1146"/>
                    </a:lnTo>
                    <a:lnTo>
                      <a:pt x="135" y="1148"/>
                    </a:lnTo>
                    <a:lnTo>
                      <a:pt x="148" y="1149"/>
                    </a:lnTo>
                    <a:lnTo>
                      <a:pt x="160" y="1152"/>
                    </a:lnTo>
                    <a:lnTo>
                      <a:pt x="174" y="1154"/>
                    </a:lnTo>
                    <a:lnTo>
                      <a:pt x="188" y="1155"/>
                    </a:lnTo>
                    <a:lnTo>
                      <a:pt x="201" y="1158"/>
                    </a:lnTo>
                    <a:lnTo>
                      <a:pt x="215" y="1159"/>
                    </a:lnTo>
                    <a:lnTo>
                      <a:pt x="227" y="1160"/>
                    </a:lnTo>
                    <a:lnTo>
                      <a:pt x="239" y="1161"/>
                    </a:lnTo>
                    <a:lnTo>
                      <a:pt x="250" y="1162"/>
                    </a:lnTo>
                    <a:lnTo>
                      <a:pt x="262" y="1163"/>
                    </a:lnTo>
                    <a:lnTo>
                      <a:pt x="271" y="1164"/>
                    </a:lnTo>
                    <a:lnTo>
                      <a:pt x="279" y="116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9" name="Freeform 7"/>
              <p:cNvSpPr>
                <a:spLocks/>
              </p:cNvSpPr>
              <p:nvPr/>
            </p:nvSpPr>
            <p:spPr bwMode="auto">
              <a:xfrm>
                <a:off x="1431" y="3150"/>
                <a:ext cx="192" cy="461"/>
              </a:xfrm>
              <a:custGeom>
                <a:avLst/>
                <a:gdLst>
                  <a:gd name="T0" fmla="*/ 109 w 384"/>
                  <a:gd name="T1" fmla="*/ 448 h 921"/>
                  <a:gd name="T2" fmla="*/ 94 w 384"/>
                  <a:gd name="T3" fmla="*/ 449 h 921"/>
                  <a:gd name="T4" fmla="*/ 74 w 384"/>
                  <a:gd name="T5" fmla="*/ 450 h 921"/>
                  <a:gd name="T6" fmla="*/ 53 w 384"/>
                  <a:gd name="T7" fmla="*/ 453 h 921"/>
                  <a:gd name="T8" fmla="*/ 33 w 384"/>
                  <a:gd name="T9" fmla="*/ 457 h 921"/>
                  <a:gd name="T10" fmla="*/ 19 w 384"/>
                  <a:gd name="T11" fmla="*/ 447 h 921"/>
                  <a:gd name="T12" fmla="*/ 8 w 384"/>
                  <a:gd name="T13" fmla="*/ 380 h 921"/>
                  <a:gd name="T14" fmla="*/ 0 w 384"/>
                  <a:gd name="T15" fmla="*/ 309 h 921"/>
                  <a:gd name="T16" fmla="*/ 8 w 384"/>
                  <a:gd name="T17" fmla="*/ 239 h 921"/>
                  <a:gd name="T18" fmla="*/ 16 w 384"/>
                  <a:gd name="T19" fmla="*/ 185 h 921"/>
                  <a:gd name="T20" fmla="*/ 34 w 384"/>
                  <a:gd name="T21" fmla="*/ 122 h 921"/>
                  <a:gd name="T22" fmla="*/ 56 w 384"/>
                  <a:gd name="T23" fmla="*/ 65 h 921"/>
                  <a:gd name="T24" fmla="*/ 64 w 384"/>
                  <a:gd name="T25" fmla="*/ 44 h 921"/>
                  <a:gd name="T26" fmla="*/ 72 w 384"/>
                  <a:gd name="T27" fmla="*/ 29 h 921"/>
                  <a:gd name="T28" fmla="*/ 79 w 384"/>
                  <a:gd name="T29" fmla="*/ 0 h 921"/>
                  <a:gd name="T30" fmla="*/ 85 w 384"/>
                  <a:gd name="T31" fmla="*/ 6 h 921"/>
                  <a:gd name="T32" fmla="*/ 91 w 384"/>
                  <a:gd name="T33" fmla="*/ 15 h 921"/>
                  <a:gd name="T34" fmla="*/ 99 w 384"/>
                  <a:gd name="T35" fmla="*/ 29 h 921"/>
                  <a:gd name="T36" fmla="*/ 108 w 384"/>
                  <a:gd name="T37" fmla="*/ 32 h 921"/>
                  <a:gd name="T38" fmla="*/ 115 w 384"/>
                  <a:gd name="T39" fmla="*/ 36 h 921"/>
                  <a:gd name="T40" fmla="*/ 118 w 384"/>
                  <a:gd name="T41" fmla="*/ 47 h 921"/>
                  <a:gd name="T42" fmla="*/ 125 w 384"/>
                  <a:gd name="T43" fmla="*/ 53 h 921"/>
                  <a:gd name="T44" fmla="*/ 134 w 384"/>
                  <a:gd name="T45" fmla="*/ 56 h 921"/>
                  <a:gd name="T46" fmla="*/ 140 w 384"/>
                  <a:gd name="T47" fmla="*/ 60 h 921"/>
                  <a:gd name="T48" fmla="*/ 148 w 384"/>
                  <a:gd name="T49" fmla="*/ 66 h 921"/>
                  <a:gd name="T50" fmla="*/ 155 w 384"/>
                  <a:gd name="T51" fmla="*/ 71 h 921"/>
                  <a:gd name="T52" fmla="*/ 170 w 384"/>
                  <a:gd name="T53" fmla="*/ 81 h 921"/>
                  <a:gd name="T54" fmla="*/ 183 w 384"/>
                  <a:gd name="T55" fmla="*/ 93 h 921"/>
                  <a:gd name="T56" fmla="*/ 185 w 384"/>
                  <a:gd name="T57" fmla="*/ 109 h 921"/>
                  <a:gd name="T58" fmla="*/ 183 w 384"/>
                  <a:gd name="T59" fmla="*/ 124 h 921"/>
                  <a:gd name="T60" fmla="*/ 183 w 384"/>
                  <a:gd name="T61" fmla="*/ 146 h 921"/>
                  <a:gd name="T62" fmla="*/ 180 w 384"/>
                  <a:gd name="T63" fmla="*/ 160 h 921"/>
                  <a:gd name="T64" fmla="*/ 178 w 384"/>
                  <a:gd name="T65" fmla="*/ 166 h 921"/>
                  <a:gd name="T66" fmla="*/ 178 w 384"/>
                  <a:gd name="T67" fmla="*/ 172 h 921"/>
                  <a:gd name="T68" fmla="*/ 184 w 384"/>
                  <a:gd name="T69" fmla="*/ 185 h 921"/>
                  <a:gd name="T70" fmla="*/ 182 w 384"/>
                  <a:gd name="T71" fmla="*/ 211 h 921"/>
                  <a:gd name="T72" fmla="*/ 189 w 384"/>
                  <a:gd name="T73" fmla="*/ 236 h 921"/>
                  <a:gd name="T74" fmla="*/ 190 w 384"/>
                  <a:gd name="T75" fmla="*/ 264 h 921"/>
                  <a:gd name="T76" fmla="*/ 179 w 384"/>
                  <a:gd name="T77" fmla="*/ 283 h 921"/>
                  <a:gd name="T78" fmla="*/ 168 w 384"/>
                  <a:gd name="T79" fmla="*/ 299 h 921"/>
                  <a:gd name="T80" fmla="*/ 159 w 384"/>
                  <a:gd name="T81" fmla="*/ 301 h 921"/>
                  <a:gd name="T82" fmla="*/ 150 w 384"/>
                  <a:gd name="T83" fmla="*/ 298 h 921"/>
                  <a:gd name="T84" fmla="*/ 133 w 384"/>
                  <a:gd name="T85" fmla="*/ 284 h 921"/>
                  <a:gd name="T86" fmla="*/ 113 w 384"/>
                  <a:gd name="T87" fmla="*/ 267 h 921"/>
                  <a:gd name="T88" fmla="*/ 109 w 384"/>
                  <a:gd name="T89" fmla="*/ 270 h 921"/>
                  <a:gd name="T90" fmla="*/ 111 w 384"/>
                  <a:gd name="T91" fmla="*/ 279 h 921"/>
                  <a:gd name="T92" fmla="*/ 111 w 384"/>
                  <a:gd name="T93" fmla="*/ 299 h 921"/>
                  <a:gd name="T94" fmla="*/ 115 w 384"/>
                  <a:gd name="T95" fmla="*/ 319 h 921"/>
                  <a:gd name="T96" fmla="*/ 117 w 384"/>
                  <a:gd name="T97" fmla="*/ 342 h 921"/>
                  <a:gd name="T98" fmla="*/ 122 w 384"/>
                  <a:gd name="T99" fmla="*/ 373 h 921"/>
                  <a:gd name="T100" fmla="*/ 123 w 384"/>
                  <a:gd name="T101" fmla="*/ 403 h 921"/>
                  <a:gd name="T102" fmla="*/ 125 w 384"/>
                  <a:gd name="T103" fmla="*/ 431 h 921"/>
                  <a:gd name="T104" fmla="*/ 129 w 384"/>
                  <a:gd name="T105" fmla="*/ 445 h 921"/>
                  <a:gd name="T106" fmla="*/ 121 w 384"/>
                  <a:gd name="T107" fmla="*/ 447 h 921"/>
                  <a:gd name="T108" fmla="*/ 115 w 384"/>
                  <a:gd name="T109" fmla="*/ 448 h 9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921"/>
                  <a:gd name="T167" fmla="*/ 384 w 384"/>
                  <a:gd name="T168" fmla="*/ 921 h 9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921">
                    <a:moveTo>
                      <a:pt x="229" y="895"/>
                    </a:moveTo>
                    <a:lnTo>
                      <a:pt x="223" y="895"/>
                    </a:lnTo>
                    <a:lnTo>
                      <a:pt x="217" y="896"/>
                    </a:lnTo>
                    <a:lnTo>
                      <a:pt x="207" y="896"/>
                    </a:lnTo>
                    <a:lnTo>
                      <a:pt x="197" y="897"/>
                    </a:lnTo>
                    <a:lnTo>
                      <a:pt x="187" y="897"/>
                    </a:lnTo>
                    <a:lnTo>
                      <a:pt x="174" y="898"/>
                    </a:lnTo>
                    <a:lnTo>
                      <a:pt x="161" y="899"/>
                    </a:lnTo>
                    <a:lnTo>
                      <a:pt x="147" y="900"/>
                    </a:lnTo>
                    <a:lnTo>
                      <a:pt x="134" y="903"/>
                    </a:lnTo>
                    <a:lnTo>
                      <a:pt x="120" y="905"/>
                    </a:lnTo>
                    <a:lnTo>
                      <a:pt x="105" y="906"/>
                    </a:lnTo>
                    <a:lnTo>
                      <a:pt x="92" y="908"/>
                    </a:lnTo>
                    <a:lnTo>
                      <a:pt x="78" y="912"/>
                    </a:lnTo>
                    <a:lnTo>
                      <a:pt x="66" y="914"/>
                    </a:lnTo>
                    <a:lnTo>
                      <a:pt x="54" y="918"/>
                    </a:lnTo>
                    <a:lnTo>
                      <a:pt x="44" y="921"/>
                    </a:lnTo>
                    <a:lnTo>
                      <a:pt x="38" y="893"/>
                    </a:lnTo>
                    <a:lnTo>
                      <a:pt x="31" y="854"/>
                    </a:lnTo>
                    <a:lnTo>
                      <a:pt x="23" y="808"/>
                    </a:lnTo>
                    <a:lnTo>
                      <a:pt x="15" y="759"/>
                    </a:lnTo>
                    <a:lnTo>
                      <a:pt x="8" y="708"/>
                    </a:lnTo>
                    <a:lnTo>
                      <a:pt x="3" y="660"/>
                    </a:lnTo>
                    <a:lnTo>
                      <a:pt x="0" y="618"/>
                    </a:lnTo>
                    <a:lnTo>
                      <a:pt x="0" y="586"/>
                    </a:lnTo>
                    <a:lnTo>
                      <a:pt x="7" y="532"/>
                    </a:lnTo>
                    <a:lnTo>
                      <a:pt x="15" y="478"/>
                    </a:lnTo>
                    <a:lnTo>
                      <a:pt x="23" y="430"/>
                    </a:lnTo>
                    <a:lnTo>
                      <a:pt x="26" y="399"/>
                    </a:lnTo>
                    <a:lnTo>
                      <a:pt x="31" y="369"/>
                    </a:lnTo>
                    <a:lnTo>
                      <a:pt x="40" y="331"/>
                    </a:lnTo>
                    <a:lnTo>
                      <a:pt x="53" y="288"/>
                    </a:lnTo>
                    <a:lnTo>
                      <a:pt x="68" y="243"/>
                    </a:lnTo>
                    <a:lnTo>
                      <a:pt x="84" y="199"/>
                    </a:lnTo>
                    <a:lnTo>
                      <a:pt x="98" y="160"/>
                    </a:lnTo>
                    <a:lnTo>
                      <a:pt x="111" y="129"/>
                    </a:lnTo>
                    <a:lnTo>
                      <a:pt x="119" y="108"/>
                    </a:lnTo>
                    <a:lnTo>
                      <a:pt x="122" y="99"/>
                    </a:lnTo>
                    <a:lnTo>
                      <a:pt x="127" y="87"/>
                    </a:lnTo>
                    <a:lnTo>
                      <a:pt x="131" y="77"/>
                    </a:lnTo>
                    <a:lnTo>
                      <a:pt x="134" y="69"/>
                    </a:lnTo>
                    <a:lnTo>
                      <a:pt x="144" y="57"/>
                    </a:lnTo>
                    <a:lnTo>
                      <a:pt x="152" y="41"/>
                    </a:lnTo>
                    <a:lnTo>
                      <a:pt x="157" y="22"/>
                    </a:lnTo>
                    <a:lnTo>
                      <a:pt x="157" y="0"/>
                    </a:lnTo>
                    <a:lnTo>
                      <a:pt x="164" y="3"/>
                    </a:lnTo>
                    <a:lnTo>
                      <a:pt x="168" y="7"/>
                    </a:lnTo>
                    <a:lnTo>
                      <a:pt x="170" y="11"/>
                    </a:lnTo>
                    <a:lnTo>
                      <a:pt x="173" y="15"/>
                    </a:lnTo>
                    <a:lnTo>
                      <a:pt x="176" y="20"/>
                    </a:lnTo>
                    <a:lnTo>
                      <a:pt x="182" y="30"/>
                    </a:lnTo>
                    <a:lnTo>
                      <a:pt x="188" y="42"/>
                    </a:lnTo>
                    <a:lnTo>
                      <a:pt x="191" y="55"/>
                    </a:lnTo>
                    <a:lnTo>
                      <a:pt x="197" y="57"/>
                    </a:lnTo>
                    <a:lnTo>
                      <a:pt x="203" y="60"/>
                    </a:lnTo>
                    <a:lnTo>
                      <a:pt x="210" y="62"/>
                    </a:lnTo>
                    <a:lnTo>
                      <a:pt x="215" y="64"/>
                    </a:lnTo>
                    <a:lnTo>
                      <a:pt x="220" y="66"/>
                    </a:lnTo>
                    <a:lnTo>
                      <a:pt x="226" y="69"/>
                    </a:lnTo>
                    <a:lnTo>
                      <a:pt x="229" y="71"/>
                    </a:lnTo>
                    <a:lnTo>
                      <a:pt x="233" y="72"/>
                    </a:lnTo>
                    <a:lnTo>
                      <a:pt x="234" y="83"/>
                    </a:lnTo>
                    <a:lnTo>
                      <a:pt x="236" y="93"/>
                    </a:lnTo>
                    <a:lnTo>
                      <a:pt x="240" y="102"/>
                    </a:lnTo>
                    <a:lnTo>
                      <a:pt x="244" y="106"/>
                    </a:lnTo>
                    <a:lnTo>
                      <a:pt x="250" y="106"/>
                    </a:lnTo>
                    <a:lnTo>
                      <a:pt x="257" y="107"/>
                    </a:lnTo>
                    <a:lnTo>
                      <a:pt x="263" y="109"/>
                    </a:lnTo>
                    <a:lnTo>
                      <a:pt x="267" y="111"/>
                    </a:lnTo>
                    <a:lnTo>
                      <a:pt x="270" y="113"/>
                    </a:lnTo>
                    <a:lnTo>
                      <a:pt x="274" y="116"/>
                    </a:lnTo>
                    <a:lnTo>
                      <a:pt x="279" y="119"/>
                    </a:lnTo>
                    <a:lnTo>
                      <a:pt x="285" y="123"/>
                    </a:lnTo>
                    <a:lnTo>
                      <a:pt x="289" y="127"/>
                    </a:lnTo>
                    <a:lnTo>
                      <a:pt x="295" y="131"/>
                    </a:lnTo>
                    <a:lnTo>
                      <a:pt x="299" y="134"/>
                    </a:lnTo>
                    <a:lnTo>
                      <a:pt x="304" y="138"/>
                    </a:lnTo>
                    <a:lnTo>
                      <a:pt x="309" y="141"/>
                    </a:lnTo>
                    <a:lnTo>
                      <a:pt x="317" y="147"/>
                    </a:lnTo>
                    <a:lnTo>
                      <a:pt x="327" y="154"/>
                    </a:lnTo>
                    <a:lnTo>
                      <a:pt x="339" y="161"/>
                    </a:lnTo>
                    <a:lnTo>
                      <a:pt x="349" y="170"/>
                    </a:lnTo>
                    <a:lnTo>
                      <a:pt x="358" y="178"/>
                    </a:lnTo>
                    <a:lnTo>
                      <a:pt x="365" y="185"/>
                    </a:lnTo>
                    <a:lnTo>
                      <a:pt x="369" y="192"/>
                    </a:lnTo>
                    <a:lnTo>
                      <a:pt x="370" y="205"/>
                    </a:lnTo>
                    <a:lnTo>
                      <a:pt x="369" y="217"/>
                    </a:lnTo>
                    <a:lnTo>
                      <a:pt x="367" y="229"/>
                    </a:lnTo>
                    <a:lnTo>
                      <a:pt x="366" y="237"/>
                    </a:lnTo>
                    <a:lnTo>
                      <a:pt x="366" y="247"/>
                    </a:lnTo>
                    <a:lnTo>
                      <a:pt x="366" y="262"/>
                    </a:lnTo>
                    <a:lnTo>
                      <a:pt x="366" y="278"/>
                    </a:lnTo>
                    <a:lnTo>
                      <a:pt x="366" y="291"/>
                    </a:lnTo>
                    <a:lnTo>
                      <a:pt x="365" y="299"/>
                    </a:lnTo>
                    <a:lnTo>
                      <a:pt x="363" y="308"/>
                    </a:lnTo>
                    <a:lnTo>
                      <a:pt x="359" y="319"/>
                    </a:lnTo>
                    <a:lnTo>
                      <a:pt x="356" y="328"/>
                    </a:lnTo>
                    <a:lnTo>
                      <a:pt x="355" y="330"/>
                    </a:lnTo>
                    <a:lnTo>
                      <a:pt x="355" y="331"/>
                    </a:lnTo>
                    <a:lnTo>
                      <a:pt x="355" y="334"/>
                    </a:lnTo>
                    <a:lnTo>
                      <a:pt x="355" y="335"/>
                    </a:lnTo>
                    <a:lnTo>
                      <a:pt x="356" y="344"/>
                    </a:lnTo>
                    <a:lnTo>
                      <a:pt x="361" y="353"/>
                    </a:lnTo>
                    <a:lnTo>
                      <a:pt x="364" y="362"/>
                    </a:lnTo>
                    <a:lnTo>
                      <a:pt x="367" y="369"/>
                    </a:lnTo>
                    <a:lnTo>
                      <a:pt x="367" y="380"/>
                    </a:lnTo>
                    <a:lnTo>
                      <a:pt x="365" y="400"/>
                    </a:lnTo>
                    <a:lnTo>
                      <a:pt x="363" y="421"/>
                    </a:lnTo>
                    <a:lnTo>
                      <a:pt x="364" y="434"/>
                    </a:lnTo>
                    <a:lnTo>
                      <a:pt x="370" y="448"/>
                    </a:lnTo>
                    <a:lnTo>
                      <a:pt x="378" y="472"/>
                    </a:lnTo>
                    <a:lnTo>
                      <a:pt x="384" y="497"/>
                    </a:lnTo>
                    <a:lnTo>
                      <a:pt x="382" y="518"/>
                    </a:lnTo>
                    <a:lnTo>
                      <a:pt x="379" y="527"/>
                    </a:lnTo>
                    <a:lnTo>
                      <a:pt x="372" y="540"/>
                    </a:lnTo>
                    <a:lnTo>
                      <a:pt x="365" y="553"/>
                    </a:lnTo>
                    <a:lnTo>
                      <a:pt x="357" y="566"/>
                    </a:lnTo>
                    <a:lnTo>
                      <a:pt x="349" y="580"/>
                    </a:lnTo>
                    <a:lnTo>
                      <a:pt x="342" y="591"/>
                    </a:lnTo>
                    <a:lnTo>
                      <a:pt x="336" y="597"/>
                    </a:lnTo>
                    <a:lnTo>
                      <a:pt x="333" y="601"/>
                    </a:lnTo>
                    <a:lnTo>
                      <a:pt x="327" y="602"/>
                    </a:lnTo>
                    <a:lnTo>
                      <a:pt x="317" y="602"/>
                    </a:lnTo>
                    <a:lnTo>
                      <a:pt x="308" y="602"/>
                    </a:lnTo>
                    <a:lnTo>
                      <a:pt x="303" y="600"/>
                    </a:lnTo>
                    <a:lnTo>
                      <a:pt x="299" y="596"/>
                    </a:lnTo>
                    <a:lnTo>
                      <a:pt x="291" y="589"/>
                    </a:lnTo>
                    <a:lnTo>
                      <a:pt x="280" y="579"/>
                    </a:lnTo>
                    <a:lnTo>
                      <a:pt x="266" y="567"/>
                    </a:lnTo>
                    <a:lnTo>
                      <a:pt x="252" y="556"/>
                    </a:lnTo>
                    <a:lnTo>
                      <a:pt x="237" y="543"/>
                    </a:lnTo>
                    <a:lnTo>
                      <a:pt x="225" y="534"/>
                    </a:lnTo>
                    <a:lnTo>
                      <a:pt x="214" y="526"/>
                    </a:lnTo>
                    <a:lnTo>
                      <a:pt x="215" y="533"/>
                    </a:lnTo>
                    <a:lnTo>
                      <a:pt x="217" y="540"/>
                    </a:lnTo>
                    <a:lnTo>
                      <a:pt x="220" y="546"/>
                    </a:lnTo>
                    <a:lnTo>
                      <a:pt x="222" y="549"/>
                    </a:lnTo>
                    <a:lnTo>
                      <a:pt x="221" y="558"/>
                    </a:lnTo>
                    <a:lnTo>
                      <a:pt x="221" y="571"/>
                    </a:lnTo>
                    <a:lnTo>
                      <a:pt x="220" y="585"/>
                    </a:lnTo>
                    <a:lnTo>
                      <a:pt x="222" y="597"/>
                    </a:lnTo>
                    <a:lnTo>
                      <a:pt x="226" y="611"/>
                    </a:lnTo>
                    <a:lnTo>
                      <a:pt x="228" y="625"/>
                    </a:lnTo>
                    <a:lnTo>
                      <a:pt x="230" y="638"/>
                    </a:lnTo>
                    <a:lnTo>
                      <a:pt x="232" y="648"/>
                    </a:lnTo>
                    <a:lnTo>
                      <a:pt x="233" y="662"/>
                    </a:lnTo>
                    <a:lnTo>
                      <a:pt x="234" y="684"/>
                    </a:lnTo>
                    <a:lnTo>
                      <a:pt x="236" y="708"/>
                    </a:lnTo>
                    <a:lnTo>
                      <a:pt x="240" y="728"/>
                    </a:lnTo>
                    <a:lnTo>
                      <a:pt x="243" y="746"/>
                    </a:lnTo>
                    <a:lnTo>
                      <a:pt x="245" y="768"/>
                    </a:lnTo>
                    <a:lnTo>
                      <a:pt x="246" y="789"/>
                    </a:lnTo>
                    <a:lnTo>
                      <a:pt x="246" y="805"/>
                    </a:lnTo>
                    <a:lnTo>
                      <a:pt x="246" y="823"/>
                    </a:lnTo>
                    <a:lnTo>
                      <a:pt x="248" y="844"/>
                    </a:lnTo>
                    <a:lnTo>
                      <a:pt x="250" y="862"/>
                    </a:lnTo>
                    <a:lnTo>
                      <a:pt x="253" y="874"/>
                    </a:lnTo>
                    <a:lnTo>
                      <a:pt x="258" y="883"/>
                    </a:lnTo>
                    <a:lnTo>
                      <a:pt x="258" y="889"/>
                    </a:lnTo>
                    <a:lnTo>
                      <a:pt x="255" y="892"/>
                    </a:lnTo>
                    <a:lnTo>
                      <a:pt x="248" y="893"/>
                    </a:lnTo>
                    <a:lnTo>
                      <a:pt x="242" y="893"/>
                    </a:lnTo>
                    <a:lnTo>
                      <a:pt x="237" y="893"/>
                    </a:lnTo>
                    <a:lnTo>
                      <a:pt x="234" y="895"/>
                    </a:lnTo>
                    <a:lnTo>
                      <a:pt x="229" y="8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20" name="Freeform 8"/>
              <p:cNvSpPr>
                <a:spLocks/>
              </p:cNvSpPr>
              <p:nvPr/>
            </p:nvSpPr>
            <p:spPr bwMode="auto">
              <a:xfrm>
                <a:off x="1134" y="3148"/>
                <a:ext cx="296" cy="405"/>
              </a:xfrm>
              <a:custGeom>
                <a:avLst/>
                <a:gdLst>
                  <a:gd name="T0" fmla="*/ 160 w 591"/>
                  <a:gd name="T1" fmla="*/ 400 h 811"/>
                  <a:gd name="T2" fmla="*/ 133 w 591"/>
                  <a:gd name="T3" fmla="*/ 405 h 811"/>
                  <a:gd name="T4" fmla="*/ 119 w 591"/>
                  <a:gd name="T5" fmla="*/ 349 h 811"/>
                  <a:gd name="T6" fmla="*/ 134 w 591"/>
                  <a:gd name="T7" fmla="*/ 298 h 811"/>
                  <a:gd name="T8" fmla="*/ 154 w 591"/>
                  <a:gd name="T9" fmla="*/ 242 h 811"/>
                  <a:gd name="T10" fmla="*/ 164 w 591"/>
                  <a:gd name="T11" fmla="*/ 211 h 811"/>
                  <a:gd name="T12" fmla="*/ 172 w 591"/>
                  <a:gd name="T13" fmla="*/ 144 h 811"/>
                  <a:gd name="T14" fmla="*/ 164 w 591"/>
                  <a:gd name="T15" fmla="*/ 133 h 811"/>
                  <a:gd name="T16" fmla="*/ 151 w 591"/>
                  <a:gd name="T17" fmla="*/ 136 h 811"/>
                  <a:gd name="T18" fmla="*/ 142 w 591"/>
                  <a:gd name="T19" fmla="*/ 137 h 811"/>
                  <a:gd name="T20" fmla="*/ 133 w 591"/>
                  <a:gd name="T21" fmla="*/ 139 h 811"/>
                  <a:gd name="T22" fmla="*/ 126 w 591"/>
                  <a:gd name="T23" fmla="*/ 139 h 811"/>
                  <a:gd name="T24" fmla="*/ 116 w 591"/>
                  <a:gd name="T25" fmla="*/ 137 h 811"/>
                  <a:gd name="T26" fmla="*/ 107 w 591"/>
                  <a:gd name="T27" fmla="*/ 135 h 811"/>
                  <a:gd name="T28" fmla="*/ 91 w 591"/>
                  <a:gd name="T29" fmla="*/ 134 h 811"/>
                  <a:gd name="T30" fmla="*/ 79 w 591"/>
                  <a:gd name="T31" fmla="*/ 135 h 811"/>
                  <a:gd name="T32" fmla="*/ 66 w 591"/>
                  <a:gd name="T33" fmla="*/ 135 h 811"/>
                  <a:gd name="T34" fmla="*/ 43 w 591"/>
                  <a:gd name="T35" fmla="*/ 126 h 811"/>
                  <a:gd name="T36" fmla="*/ 6 w 591"/>
                  <a:gd name="T37" fmla="*/ 113 h 811"/>
                  <a:gd name="T38" fmla="*/ 1 w 591"/>
                  <a:gd name="T39" fmla="*/ 102 h 811"/>
                  <a:gd name="T40" fmla="*/ 9 w 591"/>
                  <a:gd name="T41" fmla="*/ 75 h 811"/>
                  <a:gd name="T42" fmla="*/ 23 w 591"/>
                  <a:gd name="T43" fmla="*/ 50 h 811"/>
                  <a:gd name="T44" fmla="*/ 50 w 591"/>
                  <a:gd name="T45" fmla="*/ 53 h 811"/>
                  <a:gd name="T46" fmla="*/ 79 w 591"/>
                  <a:gd name="T47" fmla="*/ 59 h 811"/>
                  <a:gd name="T48" fmla="*/ 89 w 591"/>
                  <a:gd name="T49" fmla="*/ 59 h 811"/>
                  <a:gd name="T50" fmla="*/ 99 w 591"/>
                  <a:gd name="T51" fmla="*/ 59 h 811"/>
                  <a:gd name="T52" fmla="*/ 109 w 591"/>
                  <a:gd name="T53" fmla="*/ 63 h 811"/>
                  <a:gd name="T54" fmla="*/ 123 w 591"/>
                  <a:gd name="T55" fmla="*/ 67 h 811"/>
                  <a:gd name="T56" fmla="*/ 131 w 591"/>
                  <a:gd name="T57" fmla="*/ 62 h 811"/>
                  <a:gd name="T58" fmla="*/ 140 w 591"/>
                  <a:gd name="T59" fmla="*/ 60 h 811"/>
                  <a:gd name="T60" fmla="*/ 149 w 591"/>
                  <a:gd name="T61" fmla="*/ 56 h 811"/>
                  <a:gd name="T62" fmla="*/ 164 w 591"/>
                  <a:gd name="T63" fmla="*/ 50 h 811"/>
                  <a:gd name="T64" fmla="*/ 191 w 591"/>
                  <a:gd name="T65" fmla="*/ 37 h 811"/>
                  <a:gd name="T66" fmla="*/ 205 w 591"/>
                  <a:gd name="T67" fmla="*/ 36 h 811"/>
                  <a:gd name="T68" fmla="*/ 209 w 591"/>
                  <a:gd name="T69" fmla="*/ 29 h 811"/>
                  <a:gd name="T70" fmla="*/ 219 w 591"/>
                  <a:gd name="T71" fmla="*/ 18 h 811"/>
                  <a:gd name="T72" fmla="*/ 236 w 591"/>
                  <a:gd name="T73" fmla="*/ 2 h 811"/>
                  <a:gd name="T74" fmla="*/ 247 w 591"/>
                  <a:gd name="T75" fmla="*/ 0 h 811"/>
                  <a:gd name="T76" fmla="*/ 261 w 591"/>
                  <a:gd name="T77" fmla="*/ 0 h 811"/>
                  <a:gd name="T78" fmla="*/ 275 w 591"/>
                  <a:gd name="T79" fmla="*/ 6 h 811"/>
                  <a:gd name="T80" fmla="*/ 293 w 591"/>
                  <a:gd name="T81" fmla="*/ 17 h 811"/>
                  <a:gd name="T82" fmla="*/ 289 w 591"/>
                  <a:gd name="T83" fmla="*/ 31 h 811"/>
                  <a:gd name="T84" fmla="*/ 285 w 591"/>
                  <a:gd name="T85" fmla="*/ 44 h 811"/>
                  <a:gd name="T86" fmla="*/ 272 w 591"/>
                  <a:gd name="T87" fmla="*/ 55 h 811"/>
                  <a:gd name="T88" fmla="*/ 252 w 591"/>
                  <a:gd name="T89" fmla="*/ 76 h 811"/>
                  <a:gd name="T90" fmla="*/ 232 w 591"/>
                  <a:gd name="T91" fmla="*/ 111 h 811"/>
                  <a:gd name="T92" fmla="*/ 210 w 591"/>
                  <a:gd name="T93" fmla="*/ 167 h 811"/>
                  <a:gd name="T94" fmla="*/ 196 w 591"/>
                  <a:gd name="T95" fmla="*/ 258 h 811"/>
                  <a:gd name="T96" fmla="*/ 194 w 591"/>
                  <a:gd name="T97" fmla="*/ 365 h 811"/>
                  <a:gd name="T98" fmla="*/ 186 w 591"/>
                  <a:gd name="T99" fmla="*/ 390 h 811"/>
                  <a:gd name="T100" fmla="*/ 176 w 591"/>
                  <a:gd name="T101" fmla="*/ 394 h 8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91"/>
                  <a:gd name="T154" fmla="*/ 0 h 811"/>
                  <a:gd name="T155" fmla="*/ 591 w 591"/>
                  <a:gd name="T156" fmla="*/ 811 h 8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91" h="811">
                    <a:moveTo>
                      <a:pt x="346" y="791"/>
                    </a:moveTo>
                    <a:lnTo>
                      <a:pt x="341" y="794"/>
                    </a:lnTo>
                    <a:lnTo>
                      <a:pt x="331" y="797"/>
                    </a:lnTo>
                    <a:lnTo>
                      <a:pt x="320" y="801"/>
                    </a:lnTo>
                    <a:lnTo>
                      <a:pt x="307" y="804"/>
                    </a:lnTo>
                    <a:lnTo>
                      <a:pt x="293" y="807"/>
                    </a:lnTo>
                    <a:lnTo>
                      <a:pt x="280" y="810"/>
                    </a:lnTo>
                    <a:lnTo>
                      <a:pt x="266" y="811"/>
                    </a:lnTo>
                    <a:lnTo>
                      <a:pt x="253" y="811"/>
                    </a:lnTo>
                    <a:lnTo>
                      <a:pt x="245" y="776"/>
                    </a:lnTo>
                    <a:lnTo>
                      <a:pt x="239" y="737"/>
                    </a:lnTo>
                    <a:lnTo>
                      <a:pt x="238" y="698"/>
                    </a:lnTo>
                    <a:lnTo>
                      <a:pt x="241" y="667"/>
                    </a:lnTo>
                    <a:lnTo>
                      <a:pt x="247" y="650"/>
                    </a:lnTo>
                    <a:lnTo>
                      <a:pt x="256" y="624"/>
                    </a:lnTo>
                    <a:lnTo>
                      <a:pt x="268" y="596"/>
                    </a:lnTo>
                    <a:lnTo>
                      <a:pt x="280" y="564"/>
                    </a:lnTo>
                    <a:lnTo>
                      <a:pt x="291" y="533"/>
                    </a:lnTo>
                    <a:lnTo>
                      <a:pt x="300" y="507"/>
                    </a:lnTo>
                    <a:lnTo>
                      <a:pt x="307" y="485"/>
                    </a:lnTo>
                    <a:lnTo>
                      <a:pt x="309" y="472"/>
                    </a:lnTo>
                    <a:lnTo>
                      <a:pt x="318" y="461"/>
                    </a:lnTo>
                    <a:lnTo>
                      <a:pt x="323" y="442"/>
                    </a:lnTo>
                    <a:lnTo>
                      <a:pt x="328" y="422"/>
                    </a:lnTo>
                    <a:lnTo>
                      <a:pt x="330" y="401"/>
                    </a:lnTo>
                    <a:lnTo>
                      <a:pt x="332" y="372"/>
                    </a:lnTo>
                    <a:lnTo>
                      <a:pt x="337" y="329"/>
                    </a:lnTo>
                    <a:lnTo>
                      <a:pt x="343" y="289"/>
                    </a:lnTo>
                    <a:lnTo>
                      <a:pt x="346" y="261"/>
                    </a:lnTo>
                    <a:lnTo>
                      <a:pt x="341" y="264"/>
                    </a:lnTo>
                    <a:lnTo>
                      <a:pt x="334" y="265"/>
                    </a:lnTo>
                    <a:lnTo>
                      <a:pt x="327" y="267"/>
                    </a:lnTo>
                    <a:lnTo>
                      <a:pt x="320" y="268"/>
                    </a:lnTo>
                    <a:lnTo>
                      <a:pt x="314" y="271"/>
                    </a:lnTo>
                    <a:lnTo>
                      <a:pt x="307" y="272"/>
                    </a:lnTo>
                    <a:lnTo>
                      <a:pt x="301" y="273"/>
                    </a:lnTo>
                    <a:lnTo>
                      <a:pt x="297" y="273"/>
                    </a:lnTo>
                    <a:lnTo>
                      <a:pt x="292" y="273"/>
                    </a:lnTo>
                    <a:lnTo>
                      <a:pt x="288" y="273"/>
                    </a:lnTo>
                    <a:lnTo>
                      <a:pt x="283" y="274"/>
                    </a:lnTo>
                    <a:lnTo>
                      <a:pt x="278" y="274"/>
                    </a:lnTo>
                    <a:lnTo>
                      <a:pt x="274" y="275"/>
                    </a:lnTo>
                    <a:lnTo>
                      <a:pt x="269" y="276"/>
                    </a:lnTo>
                    <a:lnTo>
                      <a:pt x="266" y="278"/>
                    </a:lnTo>
                    <a:lnTo>
                      <a:pt x="262" y="279"/>
                    </a:lnTo>
                    <a:lnTo>
                      <a:pt x="259" y="279"/>
                    </a:lnTo>
                    <a:lnTo>
                      <a:pt x="255" y="279"/>
                    </a:lnTo>
                    <a:lnTo>
                      <a:pt x="251" y="279"/>
                    </a:lnTo>
                    <a:lnTo>
                      <a:pt x="245" y="278"/>
                    </a:lnTo>
                    <a:lnTo>
                      <a:pt x="240" y="276"/>
                    </a:lnTo>
                    <a:lnTo>
                      <a:pt x="236" y="275"/>
                    </a:lnTo>
                    <a:lnTo>
                      <a:pt x="231" y="274"/>
                    </a:lnTo>
                    <a:lnTo>
                      <a:pt x="228" y="273"/>
                    </a:lnTo>
                    <a:lnTo>
                      <a:pt x="224" y="272"/>
                    </a:lnTo>
                    <a:lnTo>
                      <a:pt x="218" y="271"/>
                    </a:lnTo>
                    <a:lnTo>
                      <a:pt x="213" y="270"/>
                    </a:lnTo>
                    <a:lnTo>
                      <a:pt x="205" y="268"/>
                    </a:lnTo>
                    <a:lnTo>
                      <a:pt x="197" y="268"/>
                    </a:lnTo>
                    <a:lnTo>
                      <a:pt x="190" y="268"/>
                    </a:lnTo>
                    <a:lnTo>
                      <a:pt x="182" y="268"/>
                    </a:lnTo>
                    <a:lnTo>
                      <a:pt x="176" y="268"/>
                    </a:lnTo>
                    <a:lnTo>
                      <a:pt x="170" y="270"/>
                    </a:lnTo>
                    <a:lnTo>
                      <a:pt x="163" y="271"/>
                    </a:lnTo>
                    <a:lnTo>
                      <a:pt x="157" y="271"/>
                    </a:lnTo>
                    <a:lnTo>
                      <a:pt x="150" y="272"/>
                    </a:lnTo>
                    <a:lnTo>
                      <a:pt x="144" y="272"/>
                    </a:lnTo>
                    <a:lnTo>
                      <a:pt x="138" y="271"/>
                    </a:lnTo>
                    <a:lnTo>
                      <a:pt x="131" y="271"/>
                    </a:lnTo>
                    <a:lnTo>
                      <a:pt x="125" y="268"/>
                    </a:lnTo>
                    <a:lnTo>
                      <a:pt x="116" y="265"/>
                    </a:lnTo>
                    <a:lnTo>
                      <a:pt x="102" y="260"/>
                    </a:lnTo>
                    <a:lnTo>
                      <a:pt x="86" y="252"/>
                    </a:lnTo>
                    <a:lnTo>
                      <a:pt x="66" y="245"/>
                    </a:lnTo>
                    <a:lnTo>
                      <a:pt x="47" y="237"/>
                    </a:lnTo>
                    <a:lnTo>
                      <a:pt x="28" y="232"/>
                    </a:lnTo>
                    <a:lnTo>
                      <a:pt x="12" y="227"/>
                    </a:lnTo>
                    <a:lnTo>
                      <a:pt x="0" y="225"/>
                    </a:lnTo>
                    <a:lnTo>
                      <a:pt x="0" y="219"/>
                    </a:lnTo>
                    <a:lnTo>
                      <a:pt x="0" y="212"/>
                    </a:lnTo>
                    <a:lnTo>
                      <a:pt x="1" y="205"/>
                    </a:lnTo>
                    <a:lnTo>
                      <a:pt x="2" y="198"/>
                    </a:lnTo>
                    <a:lnTo>
                      <a:pt x="5" y="183"/>
                    </a:lnTo>
                    <a:lnTo>
                      <a:pt x="11" y="167"/>
                    </a:lnTo>
                    <a:lnTo>
                      <a:pt x="17" y="151"/>
                    </a:lnTo>
                    <a:lnTo>
                      <a:pt x="24" y="136"/>
                    </a:lnTo>
                    <a:lnTo>
                      <a:pt x="31" y="122"/>
                    </a:lnTo>
                    <a:lnTo>
                      <a:pt x="38" y="111"/>
                    </a:lnTo>
                    <a:lnTo>
                      <a:pt x="45" y="101"/>
                    </a:lnTo>
                    <a:lnTo>
                      <a:pt x="49" y="94"/>
                    </a:lnTo>
                    <a:lnTo>
                      <a:pt x="64" y="98"/>
                    </a:lnTo>
                    <a:lnTo>
                      <a:pt x="80" y="101"/>
                    </a:lnTo>
                    <a:lnTo>
                      <a:pt x="99" y="106"/>
                    </a:lnTo>
                    <a:lnTo>
                      <a:pt x="116" y="109"/>
                    </a:lnTo>
                    <a:lnTo>
                      <a:pt x="133" y="114"/>
                    </a:lnTo>
                    <a:lnTo>
                      <a:pt x="147" y="116"/>
                    </a:lnTo>
                    <a:lnTo>
                      <a:pt x="157" y="119"/>
                    </a:lnTo>
                    <a:lnTo>
                      <a:pt x="164" y="119"/>
                    </a:lnTo>
                    <a:lnTo>
                      <a:pt x="169" y="118"/>
                    </a:lnTo>
                    <a:lnTo>
                      <a:pt x="174" y="118"/>
                    </a:lnTo>
                    <a:lnTo>
                      <a:pt x="178" y="118"/>
                    </a:lnTo>
                    <a:lnTo>
                      <a:pt x="184" y="118"/>
                    </a:lnTo>
                    <a:lnTo>
                      <a:pt x="190" y="118"/>
                    </a:lnTo>
                    <a:lnTo>
                      <a:pt x="194" y="119"/>
                    </a:lnTo>
                    <a:lnTo>
                      <a:pt x="198" y="119"/>
                    </a:lnTo>
                    <a:lnTo>
                      <a:pt x="201" y="120"/>
                    </a:lnTo>
                    <a:lnTo>
                      <a:pt x="205" y="121"/>
                    </a:lnTo>
                    <a:lnTo>
                      <a:pt x="210" y="123"/>
                    </a:lnTo>
                    <a:lnTo>
                      <a:pt x="217" y="127"/>
                    </a:lnTo>
                    <a:lnTo>
                      <a:pt x="225" y="129"/>
                    </a:lnTo>
                    <a:lnTo>
                      <a:pt x="232" y="132"/>
                    </a:lnTo>
                    <a:lnTo>
                      <a:pt x="239" y="134"/>
                    </a:lnTo>
                    <a:lnTo>
                      <a:pt x="245" y="135"/>
                    </a:lnTo>
                    <a:lnTo>
                      <a:pt x="248" y="134"/>
                    </a:lnTo>
                    <a:lnTo>
                      <a:pt x="253" y="130"/>
                    </a:lnTo>
                    <a:lnTo>
                      <a:pt x="256" y="127"/>
                    </a:lnTo>
                    <a:lnTo>
                      <a:pt x="261" y="124"/>
                    </a:lnTo>
                    <a:lnTo>
                      <a:pt x="265" y="121"/>
                    </a:lnTo>
                    <a:lnTo>
                      <a:pt x="269" y="121"/>
                    </a:lnTo>
                    <a:lnTo>
                      <a:pt x="275" y="121"/>
                    </a:lnTo>
                    <a:lnTo>
                      <a:pt x="280" y="120"/>
                    </a:lnTo>
                    <a:lnTo>
                      <a:pt x="284" y="118"/>
                    </a:lnTo>
                    <a:lnTo>
                      <a:pt x="289" y="115"/>
                    </a:lnTo>
                    <a:lnTo>
                      <a:pt x="293" y="114"/>
                    </a:lnTo>
                    <a:lnTo>
                      <a:pt x="298" y="112"/>
                    </a:lnTo>
                    <a:lnTo>
                      <a:pt x="301" y="111"/>
                    </a:lnTo>
                    <a:lnTo>
                      <a:pt x="307" y="109"/>
                    </a:lnTo>
                    <a:lnTo>
                      <a:pt x="316" y="106"/>
                    </a:lnTo>
                    <a:lnTo>
                      <a:pt x="328" y="101"/>
                    </a:lnTo>
                    <a:lnTo>
                      <a:pt x="342" y="96"/>
                    </a:lnTo>
                    <a:lnTo>
                      <a:pt x="356" y="90"/>
                    </a:lnTo>
                    <a:lnTo>
                      <a:pt x="369" y="82"/>
                    </a:lnTo>
                    <a:lnTo>
                      <a:pt x="381" y="75"/>
                    </a:lnTo>
                    <a:lnTo>
                      <a:pt x="391" y="67"/>
                    </a:lnTo>
                    <a:lnTo>
                      <a:pt x="397" y="69"/>
                    </a:lnTo>
                    <a:lnTo>
                      <a:pt x="404" y="71"/>
                    </a:lnTo>
                    <a:lnTo>
                      <a:pt x="410" y="73"/>
                    </a:lnTo>
                    <a:lnTo>
                      <a:pt x="412" y="71"/>
                    </a:lnTo>
                    <a:lnTo>
                      <a:pt x="413" y="67"/>
                    </a:lnTo>
                    <a:lnTo>
                      <a:pt x="415" y="62"/>
                    </a:lnTo>
                    <a:lnTo>
                      <a:pt x="418" y="58"/>
                    </a:lnTo>
                    <a:lnTo>
                      <a:pt x="420" y="53"/>
                    </a:lnTo>
                    <a:lnTo>
                      <a:pt x="423" y="50"/>
                    </a:lnTo>
                    <a:lnTo>
                      <a:pt x="429" y="44"/>
                    </a:lnTo>
                    <a:lnTo>
                      <a:pt x="437" y="36"/>
                    </a:lnTo>
                    <a:lnTo>
                      <a:pt x="447" y="27"/>
                    </a:lnTo>
                    <a:lnTo>
                      <a:pt x="456" y="18"/>
                    </a:lnTo>
                    <a:lnTo>
                      <a:pt x="465" y="10"/>
                    </a:lnTo>
                    <a:lnTo>
                      <a:pt x="472" y="5"/>
                    </a:lnTo>
                    <a:lnTo>
                      <a:pt x="476" y="2"/>
                    </a:lnTo>
                    <a:lnTo>
                      <a:pt x="480" y="2"/>
                    </a:lnTo>
                    <a:lnTo>
                      <a:pt x="486" y="1"/>
                    </a:lnTo>
                    <a:lnTo>
                      <a:pt x="493" y="0"/>
                    </a:lnTo>
                    <a:lnTo>
                      <a:pt x="501" y="0"/>
                    </a:lnTo>
                    <a:lnTo>
                      <a:pt x="508" y="0"/>
                    </a:lnTo>
                    <a:lnTo>
                      <a:pt x="514" y="0"/>
                    </a:lnTo>
                    <a:lnTo>
                      <a:pt x="521" y="0"/>
                    </a:lnTo>
                    <a:lnTo>
                      <a:pt x="526" y="1"/>
                    </a:lnTo>
                    <a:lnTo>
                      <a:pt x="531" y="3"/>
                    </a:lnTo>
                    <a:lnTo>
                      <a:pt x="539" y="7"/>
                    </a:lnTo>
                    <a:lnTo>
                      <a:pt x="549" y="12"/>
                    </a:lnTo>
                    <a:lnTo>
                      <a:pt x="559" y="17"/>
                    </a:lnTo>
                    <a:lnTo>
                      <a:pt x="570" y="24"/>
                    </a:lnTo>
                    <a:lnTo>
                      <a:pt x="579" y="30"/>
                    </a:lnTo>
                    <a:lnTo>
                      <a:pt x="586" y="35"/>
                    </a:lnTo>
                    <a:lnTo>
                      <a:pt x="591" y="39"/>
                    </a:lnTo>
                    <a:lnTo>
                      <a:pt x="586" y="46"/>
                    </a:lnTo>
                    <a:lnTo>
                      <a:pt x="581" y="54"/>
                    </a:lnTo>
                    <a:lnTo>
                      <a:pt x="578" y="62"/>
                    </a:lnTo>
                    <a:lnTo>
                      <a:pt x="577" y="70"/>
                    </a:lnTo>
                    <a:lnTo>
                      <a:pt x="574" y="77"/>
                    </a:lnTo>
                    <a:lnTo>
                      <a:pt x="573" y="83"/>
                    </a:lnTo>
                    <a:lnTo>
                      <a:pt x="570" y="89"/>
                    </a:lnTo>
                    <a:lnTo>
                      <a:pt x="565" y="92"/>
                    </a:lnTo>
                    <a:lnTo>
                      <a:pt x="561" y="96"/>
                    </a:lnTo>
                    <a:lnTo>
                      <a:pt x="554" y="103"/>
                    </a:lnTo>
                    <a:lnTo>
                      <a:pt x="544" y="111"/>
                    </a:lnTo>
                    <a:lnTo>
                      <a:pt x="534" y="121"/>
                    </a:lnTo>
                    <a:lnTo>
                      <a:pt x="523" y="131"/>
                    </a:lnTo>
                    <a:lnTo>
                      <a:pt x="512" y="143"/>
                    </a:lnTo>
                    <a:lnTo>
                      <a:pt x="503" y="153"/>
                    </a:lnTo>
                    <a:lnTo>
                      <a:pt x="495" y="164"/>
                    </a:lnTo>
                    <a:lnTo>
                      <a:pt x="487" y="177"/>
                    </a:lnTo>
                    <a:lnTo>
                      <a:pt x="475" y="197"/>
                    </a:lnTo>
                    <a:lnTo>
                      <a:pt x="463" y="222"/>
                    </a:lnTo>
                    <a:lnTo>
                      <a:pt x="450" y="251"/>
                    </a:lnTo>
                    <a:lnTo>
                      <a:pt x="437" y="281"/>
                    </a:lnTo>
                    <a:lnTo>
                      <a:pt x="427" y="309"/>
                    </a:lnTo>
                    <a:lnTo>
                      <a:pt x="419" y="334"/>
                    </a:lnTo>
                    <a:lnTo>
                      <a:pt x="414" y="354"/>
                    </a:lnTo>
                    <a:lnTo>
                      <a:pt x="407" y="399"/>
                    </a:lnTo>
                    <a:lnTo>
                      <a:pt x="399" y="460"/>
                    </a:lnTo>
                    <a:lnTo>
                      <a:pt x="392" y="517"/>
                    </a:lnTo>
                    <a:lnTo>
                      <a:pt x="391" y="554"/>
                    </a:lnTo>
                    <a:lnTo>
                      <a:pt x="390" y="596"/>
                    </a:lnTo>
                    <a:lnTo>
                      <a:pt x="388" y="663"/>
                    </a:lnTo>
                    <a:lnTo>
                      <a:pt x="387" y="731"/>
                    </a:lnTo>
                    <a:lnTo>
                      <a:pt x="387" y="774"/>
                    </a:lnTo>
                    <a:lnTo>
                      <a:pt x="382" y="776"/>
                    </a:lnTo>
                    <a:lnTo>
                      <a:pt x="376" y="779"/>
                    </a:lnTo>
                    <a:lnTo>
                      <a:pt x="372" y="781"/>
                    </a:lnTo>
                    <a:lnTo>
                      <a:pt x="367" y="783"/>
                    </a:lnTo>
                    <a:lnTo>
                      <a:pt x="361" y="786"/>
                    </a:lnTo>
                    <a:lnTo>
                      <a:pt x="357" y="787"/>
                    </a:lnTo>
                    <a:lnTo>
                      <a:pt x="351" y="789"/>
                    </a:lnTo>
                    <a:lnTo>
                      <a:pt x="346" y="79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21" name="Freeform 9"/>
              <p:cNvSpPr>
                <a:spLocks/>
              </p:cNvSpPr>
              <p:nvPr/>
            </p:nvSpPr>
            <p:spPr bwMode="auto">
              <a:xfrm>
                <a:off x="1125" y="3191"/>
                <a:ext cx="34" cy="56"/>
              </a:xfrm>
              <a:custGeom>
                <a:avLst/>
                <a:gdLst>
                  <a:gd name="T0" fmla="*/ 34 w 69"/>
                  <a:gd name="T1" fmla="*/ 4 h 113"/>
                  <a:gd name="T2" fmla="*/ 32 w 69"/>
                  <a:gd name="T3" fmla="*/ 8 h 113"/>
                  <a:gd name="T4" fmla="*/ 29 w 69"/>
                  <a:gd name="T5" fmla="*/ 13 h 113"/>
                  <a:gd name="T6" fmla="*/ 25 w 69"/>
                  <a:gd name="T7" fmla="*/ 18 h 113"/>
                  <a:gd name="T8" fmla="*/ 22 w 69"/>
                  <a:gd name="T9" fmla="*/ 25 h 113"/>
                  <a:gd name="T10" fmla="*/ 18 w 69"/>
                  <a:gd name="T11" fmla="*/ 33 h 113"/>
                  <a:gd name="T12" fmla="*/ 15 w 69"/>
                  <a:gd name="T13" fmla="*/ 41 h 113"/>
                  <a:gd name="T14" fmla="*/ 12 w 69"/>
                  <a:gd name="T15" fmla="*/ 49 h 113"/>
                  <a:gd name="T16" fmla="*/ 11 w 69"/>
                  <a:gd name="T17" fmla="*/ 56 h 113"/>
                  <a:gd name="T18" fmla="*/ 7 w 69"/>
                  <a:gd name="T19" fmla="*/ 56 h 113"/>
                  <a:gd name="T20" fmla="*/ 4 w 69"/>
                  <a:gd name="T21" fmla="*/ 56 h 113"/>
                  <a:gd name="T22" fmla="*/ 2 w 69"/>
                  <a:gd name="T23" fmla="*/ 55 h 113"/>
                  <a:gd name="T24" fmla="*/ 0 w 69"/>
                  <a:gd name="T25" fmla="*/ 55 h 113"/>
                  <a:gd name="T26" fmla="*/ 1 w 69"/>
                  <a:gd name="T27" fmla="*/ 49 h 113"/>
                  <a:gd name="T28" fmla="*/ 3 w 69"/>
                  <a:gd name="T29" fmla="*/ 44 h 113"/>
                  <a:gd name="T30" fmla="*/ 4 w 69"/>
                  <a:gd name="T31" fmla="*/ 40 h 113"/>
                  <a:gd name="T32" fmla="*/ 5 w 69"/>
                  <a:gd name="T33" fmla="*/ 36 h 113"/>
                  <a:gd name="T34" fmla="*/ 7 w 69"/>
                  <a:gd name="T35" fmla="*/ 26 h 113"/>
                  <a:gd name="T36" fmla="*/ 10 w 69"/>
                  <a:gd name="T37" fmla="*/ 16 h 113"/>
                  <a:gd name="T38" fmla="*/ 14 w 69"/>
                  <a:gd name="T39" fmla="*/ 7 h 113"/>
                  <a:gd name="T40" fmla="*/ 20 w 69"/>
                  <a:gd name="T41" fmla="*/ 0 h 113"/>
                  <a:gd name="T42" fmla="*/ 23 w 69"/>
                  <a:gd name="T43" fmla="*/ 1 h 113"/>
                  <a:gd name="T44" fmla="*/ 27 w 69"/>
                  <a:gd name="T45" fmla="*/ 2 h 113"/>
                  <a:gd name="T46" fmla="*/ 31 w 69"/>
                  <a:gd name="T47" fmla="*/ 3 h 113"/>
                  <a:gd name="T48" fmla="*/ 34 w 69"/>
                  <a:gd name="T49" fmla="*/ 4 h 1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13"/>
                  <a:gd name="T77" fmla="*/ 69 w 69"/>
                  <a:gd name="T78" fmla="*/ 113 h 1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13">
                    <a:moveTo>
                      <a:pt x="69" y="9"/>
                    </a:moveTo>
                    <a:lnTo>
                      <a:pt x="65" y="16"/>
                    </a:lnTo>
                    <a:lnTo>
                      <a:pt x="58" y="26"/>
                    </a:lnTo>
                    <a:lnTo>
                      <a:pt x="51" y="37"/>
                    </a:lnTo>
                    <a:lnTo>
                      <a:pt x="44" y="51"/>
                    </a:lnTo>
                    <a:lnTo>
                      <a:pt x="37" y="66"/>
                    </a:lnTo>
                    <a:lnTo>
                      <a:pt x="31" y="82"/>
                    </a:lnTo>
                    <a:lnTo>
                      <a:pt x="25" y="98"/>
                    </a:lnTo>
                    <a:lnTo>
                      <a:pt x="22" y="113"/>
                    </a:lnTo>
                    <a:lnTo>
                      <a:pt x="15" y="112"/>
                    </a:lnTo>
                    <a:lnTo>
                      <a:pt x="9" y="112"/>
                    </a:lnTo>
                    <a:lnTo>
                      <a:pt x="5" y="111"/>
                    </a:lnTo>
                    <a:lnTo>
                      <a:pt x="0" y="111"/>
                    </a:lnTo>
                    <a:lnTo>
                      <a:pt x="3" y="98"/>
                    </a:lnTo>
                    <a:lnTo>
                      <a:pt x="7" y="88"/>
                    </a:lnTo>
                    <a:lnTo>
                      <a:pt x="8" y="80"/>
                    </a:lnTo>
                    <a:lnTo>
                      <a:pt x="10" y="72"/>
                    </a:lnTo>
                    <a:lnTo>
                      <a:pt x="14" y="53"/>
                    </a:lnTo>
                    <a:lnTo>
                      <a:pt x="20" y="33"/>
                    </a:lnTo>
                    <a:lnTo>
                      <a:pt x="29" y="14"/>
                    </a:lnTo>
                    <a:lnTo>
                      <a:pt x="40" y="0"/>
                    </a:lnTo>
                    <a:lnTo>
                      <a:pt x="47" y="3"/>
                    </a:lnTo>
                    <a:lnTo>
                      <a:pt x="55" y="5"/>
                    </a:lnTo>
                    <a:lnTo>
                      <a:pt x="62" y="7"/>
                    </a:lnTo>
                    <a:lnTo>
                      <a:pt x="69"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22" name="Freeform 10"/>
              <p:cNvSpPr>
                <a:spLocks/>
              </p:cNvSpPr>
              <p:nvPr/>
            </p:nvSpPr>
            <p:spPr bwMode="auto">
              <a:xfrm>
                <a:off x="1330" y="3168"/>
                <a:ext cx="168" cy="279"/>
              </a:xfrm>
              <a:custGeom>
                <a:avLst/>
                <a:gdLst>
                  <a:gd name="T0" fmla="*/ 167 w 337"/>
                  <a:gd name="T1" fmla="*/ 21 h 560"/>
                  <a:gd name="T2" fmla="*/ 162 w 337"/>
                  <a:gd name="T3" fmla="*/ 32 h 560"/>
                  <a:gd name="T4" fmla="*/ 157 w 337"/>
                  <a:gd name="T5" fmla="*/ 47 h 560"/>
                  <a:gd name="T6" fmla="*/ 143 w 337"/>
                  <a:gd name="T7" fmla="*/ 82 h 560"/>
                  <a:gd name="T8" fmla="*/ 128 w 337"/>
                  <a:gd name="T9" fmla="*/ 127 h 560"/>
                  <a:gd name="T10" fmla="*/ 117 w 337"/>
                  <a:gd name="T11" fmla="*/ 167 h 560"/>
                  <a:gd name="T12" fmla="*/ 113 w 337"/>
                  <a:gd name="T13" fmla="*/ 197 h 560"/>
                  <a:gd name="T14" fmla="*/ 105 w 337"/>
                  <a:gd name="T15" fmla="*/ 248 h 560"/>
                  <a:gd name="T16" fmla="*/ 91 w 337"/>
                  <a:gd name="T17" fmla="*/ 278 h 560"/>
                  <a:gd name="T18" fmla="*/ 72 w 337"/>
                  <a:gd name="T19" fmla="*/ 279 h 560"/>
                  <a:gd name="T20" fmla="*/ 56 w 337"/>
                  <a:gd name="T21" fmla="*/ 276 h 560"/>
                  <a:gd name="T22" fmla="*/ 44 w 337"/>
                  <a:gd name="T23" fmla="*/ 272 h 560"/>
                  <a:gd name="T24" fmla="*/ 34 w 337"/>
                  <a:gd name="T25" fmla="*/ 269 h 560"/>
                  <a:gd name="T26" fmla="*/ 26 w 337"/>
                  <a:gd name="T27" fmla="*/ 267 h 560"/>
                  <a:gd name="T28" fmla="*/ 19 w 337"/>
                  <a:gd name="T29" fmla="*/ 264 h 560"/>
                  <a:gd name="T30" fmla="*/ 11 w 337"/>
                  <a:gd name="T31" fmla="*/ 260 h 560"/>
                  <a:gd name="T32" fmla="*/ 6 w 337"/>
                  <a:gd name="T33" fmla="*/ 257 h 560"/>
                  <a:gd name="T34" fmla="*/ 2 w 337"/>
                  <a:gd name="T35" fmla="*/ 256 h 560"/>
                  <a:gd name="T36" fmla="*/ 0 w 337"/>
                  <a:gd name="T37" fmla="*/ 238 h 560"/>
                  <a:gd name="T38" fmla="*/ 8 w 337"/>
                  <a:gd name="T39" fmla="*/ 179 h 560"/>
                  <a:gd name="T40" fmla="*/ 14 w 337"/>
                  <a:gd name="T41" fmla="*/ 147 h 560"/>
                  <a:gd name="T42" fmla="*/ 23 w 337"/>
                  <a:gd name="T43" fmla="*/ 121 h 560"/>
                  <a:gd name="T44" fmla="*/ 36 w 337"/>
                  <a:gd name="T45" fmla="*/ 91 h 560"/>
                  <a:gd name="T46" fmla="*/ 48 w 337"/>
                  <a:gd name="T47" fmla="*/ 69 h 560"/>
                  <a:gd name="T48" fmla="*/ 56 w 337"/>
                  <a:gd name="T49" fmla="*/ 57 h 560"/>
                  <a:gd name="T50" fmla="*/ 66 w 337"/>
                  <a:gd name="T51" fmla="*/ 46 h 560"/>
                  <a:gd name="T52" fmla="*/ 76 w 337"/>
                  <a:gd name="T53" fmla="*/ 36 h 560"/>
                  <a:gd name="T54" fmla="*/ 85 w 337"/>
                  <a:gd name="T55" fmla="*/ 28 h 560"/>
                  <a:gd name="T56" fmla="*/ 89 w 337"/>
                  <a:gd name="T57" fmla="*/ 25 h 560"/>
                  <a:gd name="T58" fmla="*/ 91 w 337"/>
                  <a:gd name="T59" fmla="*/ 19 h 560"/>
                  <a:gd name="T60" fmla="*/ 93 w 337"/>
                  <a:gd name="T61" fmla="*/ 11 h 560"/>
                  <a:gd name="T62" fmla="*/ 97 w 337"/>
                  <a:gd name="T63" fmla="*/ 3 h 560"/>
                  <a:gd name="T64" fmla="*/ 101 w 337"/>
                  <a:gd name="T65" fmla="*/ 4 h 560"/>
                  <a:gd name="T66" fmla="*/ 104 w 337"/>
                  <a:gd name="T67" fmla="*/ 12 h 560"/>
                  <a:gd name="T68" fmla="*/ 107 w 337"/>
                  <a:gd name="T69" fmla="*/ 19 h 560"/>
                  <a:gd name="T70" fmla="*/ 113 w 337"/>
                  <a:gd name="T71" fmla="*/ 25 h 560"/>
                  <a:gd name="T72" fmla="*/ 119 w 337"/>
                  <a:gd name="T73" fmla="*/ 28 h 560"/>
                  <a:gd name="T74" fmla="*/ 124 w 337"/>
                  <a:gd name="T75" fmla="*/ 30 h 560"/>
                  <a:gd name="T76" fmla="*/ 129 w 337"/>
                  <a:gd name="T77" fmla="*/ 30 h 560"/>
                  <a:gd name="T78" fmla="*/ 135 w 337"/>
                  <a:gd name="T79" fmla="*/ 31 h 560"/>
                  <a:gd name="T80" fmla="*/ 139 w 337"/>
                  <a:gd name="T81" fmla="*/ 31 h 560"/>
                  <a:gd name="T82" fmla="*/ 144 w 337"/>
                  <a:gd name="T83" fmla="*/ 30 h 560"/>
                  <a:gd name="T84" fmla="*/ 148 w 337"/>
                  <a:gd name="T85" fmla="*/ 29 h 560"/>
                  <a:gd name="T86" fmla="*/ 152 w 337"/>
                  <a:gd name="T87" fmla="*/ 28 h 560"/>
                  <a:gd name="T88" fmla="*/ 159 w 337"/>
                  <a:gd name="T89" fmla="*/ 25 h 560"/>
                  <a:gd name="T90" fmla="*/ 165 w 337"/>
                  <a:gd name="T91" fmla="*/ 19 h 5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7"/>
                  <a:gd name="T139" fmla="*/ 0 h 560"/>
                  <a:gd name="T140" fmla="*/ 337 w 337"/>
                  <a:gd name="T141" fmla="*/ 560 h 5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7" h="560">
                    <a:moveTo>
                      <a:pt x="337" y="35"/>
                    </a:moveTo>
                    <a:lnTo>
                      <a:pt x="334" y="43"/>
                    </a:lnTo>
                    <a:lnTo>
                      <a:pt x="330" y="53"/>
                    </a:lnTo>
                    <a:lnTo>
                      <a:pt x="325" y="65"/>
                    </a:lnTo>
                    <a:lnTo>
                      <a:pt x="322" y="74"/>
                    </a:lnTo>
                    <a:lnTo>
                      <a:pt x="314" y="95"/>
                    </a:lnTo>
                    <a:lnTo>
                      <a:pt x="301" y="126"/>
                    </a:lnTo>
                    <a:lnTo>
                      <a:pt x="287" y="165"/>
                    </a:lnTo>
                    <a:lnTo>
                      <a:pt x="271" y="209"/>
                    </a:lnTo>
                    <a:lnTo>
                      <a:pt x="256" y="254"/>
                    </a:lnTo>
                    <a:lnTo>
                      <a:pt x="243" y="297"/>
                    </a:lnTo>
                    <a:lnTo>
                      <a:pt x="234" y="335"/>
                    </a:lnTo>
                    <a:lnTo>
                      <a:pt x="229" y="365"/>
                    </a:lnTo>
                    <a:lnTo>
                      <a:pt x="226" y="396"/>
                    </a:lnTo>
                    <a:lnTo>
                      <a:pt x="218" y="444"/>
                    </a:lnTo>
                    <a:lnTo>
                      <a:pt x="210" y="498"/>
                    </a:lnTo>
                    <a:lnTo>
                      <a:pt x="203" y="552"/>
                    </a:lnTo>
                    <a:lnTo>
                      <a:pt x="183" y="558"/>
                    </a:lnTo>
                    <a:lnTo>
                      <a:pt x="164" y="560"/>
                    </a:lnTo>
                    <a:lnTo>
                      <a:pt x="145" y="560"/>
                    </a:lnTo>
                    <a:lnTo>
                      <a:pt x="129" y="558"/>
                    </a:lnTo>
                    <a:lnTo>
                      <a:pt x="113" y="554"/>
                    </a:lnTo>
                    <a:lnTo>
                      <a:pt x="99" y="551"/>
                    </a:lnTo>
                    <a:lnTo>
                      <a:pt x="88" y="546"/>
                    </a:lnTo>
                    <a:lnTo>
                      <a:pt x="77" y="543"/>
                    </a:lnTo>
                    <a:lnTo>
                      <a:pt x="69" y="540"/>
                    </a:lnTo>
                    <a:lnTo>
                      <a:pt x="61" y="537"/>
                    </a:lnTo>
                    <a:lnTo>
                      <a:pt x="53" y="535"/>
                    </a:lnTo>
                    <a:lnTo>
                      <a:pt x="46" y="532"/>
                    </a:lnTo>
                    <a:lnTo>
                      <a:pt x="39" y="530"/>
                    </a:lnTo>
                    <a:lnTo>
                      <a:pt x="31" y="527"/>
                    </a:lnTo>
                    <a:lnTo>
                      <a:pt x="23" y="522"/>
                    </a:lnTo>
                    <a:lnTo>
                      <a:pt x="15" y="516"/>
                    </a:lnTo>
                    <a:lnTo>
                      <a:pt x="12" y="515"/>
                    </a:lnTo>
                    <a:lnTo>
                      <a:pt x="8" y="514"/>
                    </a:lnTo>
                    <a:lnTo>
                      <a:pt x="5" y="514"/>
                    </a:lnTo>
                    <a:lnTo>
                      <a:pt x="0" y="515"/>
                    </a:lnTo>
                    <a:lnTo>
                      <a:pt x="1" y="478"/>
                    </a:lnTo>
                    <a:lnTo>
                      <a:pt x="8" y="421"/>
                    </a:lnTo>
                    <a:lnTo>
                      <a:pt x="16" y="360"/>
                    </a:lnTo>
                    <a:lnTo>
                      <a:pt x="23" y="315"/>
                    </a:lnTo>
                    <a:lnTo>
                      <a:pt x="28" y="295"/>
                    </a:lnTo>
                    <a:lnTo>
                      <a:pt x="36" y="270"/>
                    </a:lnTo>
                    <a:lnTo>
                      <a:pt x="46" y="242"/>
                    </a:lnTo>
                    <a:lnTo>
                      <a:pt x="59" y="212"/>
                    </a:lnTo>
                    <a:lnTo>
                      <a:pt x="72" y="183"/>
                    </a:lnTo>
                    <a:lnTo>
                      <a:pt x="84" y="158"/>
                    </a:lnTo>
                    <a:lnTo>
                      <a:pt x="96" y="138"/>
                    </a:lnTo>
                    <a:lnTo>
                      <a:pt x="104" y="125"/>
                    </a:lnTo>
                    <a:lnTo>
                      <a:pt x="112" y="114"/>
                    </a:lnTo>
                    <a:lnTo>
                      <a:pt x="121" y="104"/>
                    </a:lnTo>
                    <a:lnTo>
                      <a:pt x="132" y="92"/>
                    </a:lnTo>
                    <a:lnTo>
                      <a:pt x="143" y="82"/>
                    </a:lnTo>
                    <a:lnTo>
                      <a:pt x="153" y="72"/>
                    </a:lnTo>
                    <a:lnTo>
                      <a:pt x="163" y="64"/>
                    </a:lnTo>
                    <a:lnTo>
                      <a:pt x="170" y="57"/>
                    </a:lnTo>
                    <a:lnTo>
                      <a:pt x="174" y="53"/>
                    </a:lnTo>
                    <a:lnTo>
                      <a:pt x="179" y="50"/>
                    </a:lnTo>
                    <a:lnTo>
                      <a:pt x="182" y="44"/>
                    </a:lnTo>
                    <a:lnTo>
                      <a:pt x="183" y="38"/>
                    </a:lnTo>
                    <a:lnTo>
                      <a:pt x="186" y="31"/>
                    </a:lnTo>
                    <a:lnTo>
                      <a:pt x="187" y="23"/>
                    </a:lnTo>
                    <a:lnTo>
                      <a:pt x="190" y="15"/>
                    </a:lnTo>
                    <a:lnTo>
                      <a:pt x="195" y="7"/>
                    </a:lnTo>
                    <a:lnTo>
                      <a:pt x="200" y="0"/>
                    </a:lnTo>
                    <a:lnTo>
                      <a:pt x="202" y="8"/>
                    </a:lnTo>
                    <a:lnTo>
                      <a:pt x="204" y="16"/>
                    </a:lnTo>
                    <a:lnTo>
                      <a:pt x="208" y="24"/>
                    </a:lnTo>
                    <a:lnTo>
                      <a:pt x="211" y="32"/>
                    </a:lnTo>
                    <a:lnTo>
                      <a:pt x="214" y="38"/>
                    </a:lnTo>
                    <a:lnTo>
                      <a:pt x="220" y="45"/>
                    </a:lnTo>
                    <a:lnTo>
                      <a:pt x="227" y="51"/>
                    </a:lnTo>
                    <a:lnTo>
                      <a:pt x="234" y="55"/>
                    </a:lnTo>
                    <a:lnTo>
                      <a:pt x="239" y="57"/>
                    </a:lnTo>
                    <a:lnTo>
                      <a:pt x="244" y="59"/>
                    </a:lnTo>
                    <a:lnTo>
                      <a:pt x="249" y="60"/>
                    </a:lnTo>
                    <a:lnTo>
                      <a:pt x="255" y="60"/>
                    </a:lnTo>
                    <a:lnTo>
                      <a:pt x="259" y="61"/>
                    </a:lnTo>
                    <a:lnTo>
                      <a:pt x="265" y="62"/>
                    </a:lnTo>
                    <a:lnTo>
                      <a:pt x="270" y="62"/>
                    </a:lnTo>
                    <a:lnTo>
                      <a:pt x="274" y="62"/>
                    </a:lnTo>
                    <a:lnTo>
                      <a:pt x="279" y="62"/>
                    </a:lnTo>
                    <a:lnTo>
                      <a:pt x="284" y="62"/>
                    </a:lnTo>
                    <a:lnTo>
                      <a:pt x="288" y="61"/>
                    </a:lnTo>
                    <a:lnTo>
                      <a:pt x="293" y="60"/>
                    </a:lnTo>
                    <a:lnTo>
                      <a:pt x="297" y="59"/>
                    </a:lnTo>
                    <a:lnTo>
                      <a:pt x="301" y="58"/>
                    </a:lnTo>
                    <a:lnTo>
                      <a:pt x="305" y="57"/>
                    </a:lnTo>
                    <a:lnTo>
                      <a:pt x="310" y="54"/>
                    </a:lnTo>
                    <a:lnTo>
                      <a:pt x="318" y="50"/>
                    </a:lnTo>
                    <a:lnTo>
                      <a:pt x="325" y="44"/>
                    </a:lnTo>
                    <a:lnTo>
                      <a:pt x="331" y="39"/>
                    </a:lnTo>
                    <a:lnTo>
                      <a:pt x="337" y="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23" name="Freeform 11"/>
              <p:cNvSpPr>
                <a:spLocks/>
              </p:cNvSpPr>
              <p:nvPr/>
            </p:nvSpPr>
            <p:spPr bwMode="auto">
              <a:xfrm>
                <a:off x="1370" y="3195"/>
                <a:ext cx="97" cy="256"/>
              </a:xfrm>
              <a:custGeom>
                <a:avLst/>
                <a:gdLst>
                  <a:gd name="T0" fmla="*/ 95 w 194"/>
                  <a:gd name="T1" fmla="*/ 4 h 512"/>
                  <a:gd name="T2" fmla="*/ 90 w 194"/>
                  <a:gd name="T3" fmla="*/ 3 h 512"/>
                  <a:gd name="T4" fmla="*/ 85 w 194"/>
                  <a:gd name="T5" fmla="*/ 3 h 512"/>
                  <a:gd name="T6" fmla="*/ 80 w 194"/>
                  <a:gd name="T7" fmla="*/ 1 h 512"/>
                  <a:gd name="T8" fmla="*/ 75 w 194"/>
                  <a:gd name="T9" fmla="*/ 2 h 512"/>
                  <a:gd name="T10" fmla="*/ 71 w 194"/>
                  <a:gd name="T11" fmla="*/ 9 h 512"/>
                  <a:gd name="T12" fmla="*/ 67 w 194"/>
                  <a:gd name="T13" fmla="*/ 13 h 512"/>
                  <a:gd name="T14" fmla="*/ 62 w 194"/>
                  <a:gd name="T15" fmla="*/ 15 h 512"/>
                  <a:gd name="T16" fmla="*/ 56 w 194"/>
                  <a:gd name="T17" fmla="*/ 18 h 512"/>
                  <a:gd name="T18" fmla="*/ 51 w 194"/>
                  <a:gd name="T19" fmla="*/ 20 h 512"/>
                  <a:gd name="T20" fmla="*/ 48 w 194"/>
                  <a:gd name="T21" fmla="*/ 22 h 512"/>
                  <a:gd name="T22" fmla="*/ 44 w 194"/>
                  <a:gd name="T23" fmla="*/ 28 h 512"/>
                  <a:gd name="T24" fmla="*/ 39 w 194"/>
                  <a:gd name="T25" fmla="*/ 35 h 512"/>
                  <a:gd name="T26" fmla="*/ 36 w 194"/>
                  <a:gd name="T27" fmla="*/ 43 h 512"/>
                  <a:gd name="T28" fmla="*/ 32 w 194"/>
                  <a:gd name="T29" fmla="*/ 51 h 512"/>
                  <a:gd name="T30" fmla="*/ 29 w 194"/>
                  <a:gd name="T31" fmla="*/ 59 h 512"/>
                  <a:gd name="T32" fmla="*/ 25 w 194"/>
                  <a:gd name="T33" fmla="*/ 69 h 512"/>
                  <a:gd name="T34" fmla="*/ 21 w 194"/>
                  <a:gd name="T35" fmla="*/ 81 h 512"/>
                  <a:gd name="T36" fmla="*/ 19 w 194"/>
                  <a:gd name="T37" fmla="*/ 90 h 512"/>
                  <a:gd name="T38" fmla="*/ 17 w 194"/>
                  <a:gd name="T39" fmla="*/ 97 h 512"/>
                  <a:gd name="T40" fmla="*/ 15 w 194"/>
                  <a:gd name="T41" fmla="*/ 106 h 512"/>
                  <a:gd name="T42" fmla="*/ 12 w 194"/>
                  <a:gd name="T43" fmla="*/ 117 h 512"/>
                  <a:gd name="T44" fmla="*/ 10 w 194"/>
                  <a:gd name="T45" fmla="*/ 127 h 512"/>
                  <a:gd name="T46" fmla="*/ 8 w 194"/>
                  <a:gd name="T47" fmla="*/ 134 h 512"/>
                  <a:gd name="T48" fmla="*/ 7 w 194"/>
                  <a:gd name="T49" fmla="*/ 144 h 512"/>
                  <a:gd name="T50" fmla="*/ 5 w 194"/>
                  <a:gd name="T51" fmla="*/ 155 h 512"/>
                  <a:gd name="T52" fmla="*/ 4 w 194"/>
                  <a:gd name="T53" fmla="*/ 166 h 512"/>
                  <a:gd name="T54" fmla="*/ 3 w 194"/>
                  <a:gd name="T55" fmla="*/ 174 h 512"/>
                  <a:gd name="T56" fmla="*/ 2 w 194"/>
                  <a:gd name="T57" fmla="*/ 187 h 512"/>
                  <a:gd name="T58" fmla="*/ 1 w 194"/>
                  <a:gd name="T59" fmla="*/ 202 h 512"/>
                  <a:gd name="T60" fmla="*/ 0 w 194"/>
                  <a:gd name="T61" fmla="*/ 214 h 512"/>
                  <a:gd name="T62" fmla="*/ 0 w 194"/>
                  <a:gd name="T63" fmla="*/ 222 h 512"/>
                  <a:gd name="T64" fmla="*/ 3 w 194"/>
                  <a:gd name="T65" fmla="*/ 228 h 512"/>
                  <a:gd name="T66" fmla="*/ 12 w 194"/>
                  <a:gd name="T67" fmla="*/ 237 h 512"/>
                  <a:gd name="T68" fmla="*/ 23 w 194"/>
                  <a:gd name="T69" fmla="*/ 246 h 512"/>
                  <a:gd name="T70" fmla="*/ 31 w 194"/>
                  <a:gd name="T71" fmla="*/ 254 h 512"/>
                  <a:gd name="T72" fmla="*/ 35 w 194"/>
                  <a:gd name="T73" fmla="*/ 254 h 512"/>
                  <a:gd name="T74" fmla="*/ 41 w 194"/>
                  <a:gd name="T75" fmla="*/ 248 h 512"/>
                  <a:gd name="T76" fmla="*/ 48 w 194"/>
                  <a:gd name="T77" fmla="*/ 239 h 512"/>
                  <a:gd name="T78" fmla="*/ 54 w 194"/>
                  <a:gd name="T79" fmla="*/ 233 h 512"/>
                  <a:gd name="T80" fmla="*/ 53 w 194"/>
                  <a:gd name="T81" fmla="*/ 207 h 512"/>
                  <a:gd name="T82" fmla="*/ 54 w 194"/>
                  <a:gd name="T83" fmla="*/ 170 h 512"/>
                  <a:gd name="T84" fmla="*/ 56 w 194"/>
                  <a:gd name="T85" fmla="*/ 149 h 512"/>
                  <a:gd name="T86" fmla="*/ 60 w 194"/>
                  <a:gd name="T87" fmla="*/ 124 h 512"/>
                  <a:gd name="T88" fmla="*/ 61 w 194"/>
                  <a:gd name="T89" fmla="*/ 112 h 512"/>
                  <a:gd name="T90" fmla="*/ 64 w 194"/>
                  <a:gd name="T91" fmla="*/ 98 h 512"/>
                  <a:gd name="T92" fmla="*/ 67 w 194"/>
                  <a:gd name="T93" fmla="*/ 86 h 512"/>
                  <a:gd name="T94" fmla="*/ 69 w 194"/>
                  <a:gd name="T95" fmla="*/ 78 h 512"/>
                  <a:gd name="T96" fmla="*/ 70 w 194"/>
                  <a:gd name="T97" fmla="*/ 71 h 512"/>
                  <a:gd name="T98" fmla="*/ 72 w 194"/>
                  <a:gd name="T99" fmla="*/ 65 h 512"/>
                  <a:gd name="T100" fmla="*/ 75 w 194"/>
                  <a:gd name="T101" fmla="*/ 47 h 512"/>
                  <a:gd name="T102" fmla="*/ 79 w 194"/>
                  <a:gd name="T103" fmla="*/ 28 h 512"/>
                  <a:gd name="T104" fmla="*/ 87 w 194"/>
                  <a:gd name="T105" fmla="*/ 21 h 512"/>
                  <a:gd name="T106" fmla="*/ 96 w 194"/>
                  <a:gd name="T107" fmla="*/ 10 h 5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4"/>
                  <a:gd name="T163" fmla="*/ 0 h 512"/>
                  <a:gd name="T164" fmla="*/ 194 w 194"/>
                  <a:gd name="T165" fmla="*/ 512 h 5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4" h="512">
                    <a:moveTo>
                      <a:pt x="194" y="7"/>
                    </a:moveTo>
                    <a:lnTo>
                      <a:pt x="190" y="7"/>
                    </a:lnTo>
                    <a:lnTo>
                      <a:pt x="185" y="7"/>
                    </a:lnTo>
                    <a:lnTo>
                      <a:pt x="179" y="6"/>
                    </a:lnTo>
                    <a:lnTo>
                      <a:pt x="175" y="5"/>
                    </a:lnTo>
                    <a:lnTo>
                      <a:pt x="169" y="5"/>
                    </a:lnTo>
                    <a:lnTo>
                      <a:pt x="164" y="4"/>
                    </a:lnTo>
                    <a:lnTo>
                      <a:pt x="159" y="2"/>
                    </a:lnTo>
                    <a:lnTo>
                      <a:pt x="154" y="0"/>
                    </a:lnTo>
                    <a:lnTo>
                      <a:pt x="149" y="4"/>
                    </a:lnTo>
                    <a:lnTo>
                      <a:pt x="145" y="10"/>
                    </a:lnTo>
                    <a:lnTo>
                      <a:pt x="141" y="17"/>
                    </a:lnTo>
                    <a:lnTo>
                      <a:pt x="140" y="24"/>
                    </a:lnTo>
                    <a:lnTo>
                      <a:pt x="134" y="25"/>
                    </a:lnTo>
                    <a:lnTo>
                      <a:pt x="129" y="27"/>
                    </a:lnTo>
                    <a:lnTo>
                      <a:pt x="123" y="29"/>
                    </a:lnTo>
                    <a:lnTo>
                      <a:pt x="117" y="32"/>
                    </a:lnTo>
                    <a:lnTo>
                      <a:pt x="111" y="35"/>
                    </a:lnTo>
                    <a:lnTo>
                      <a:pt x="107" y="37"/>
                    </a:lnTo>
                    <a:lnTo>
                      <a:pt x="102" y="40"/>
                    </a:lnTo>
                    <a:lnTo>
                      <a:pt x="99" y="42"/>
                    </a:lnTo>
                    <a:lnTo>
                      <a:pt x="95" y="44"/>
                    </a:lnTo>
                    <a:lnTo>
                      <a:pt x="92" y="49"/>
                    </a:lnTo>
                    <a:lnTo>
                      <a:pt x="87" y="56"/>
                    </a:lnTo>
                    <a:lnTo>
                      <a:pt x="82" y="64"/>
                    </a:lnTo>
                    <a:lnTo>
                      <a:pt x="78" y="70"/>
                    </a:lnTo>
                    <a:lnTo>
                      <a:pt x="75" y="76"/>
                    </a:lnTo>
                    <a:lnTo>
                      <a:pt x="71" y="85"/>
                    </a:lnTo>
                    <a:lnTo>
                      <a:pt x="68" y="93"/>
                    </a:lnTo>
                    <a:lnTo>
                      <a:pt x="64" y="101"/>
                    </a:lnTo>
                    <a:lnTo>
                      <a:pt x="61" y="109"/>
                    </a:lnTo>
                    <a:lnTo>
                      <a:pt x="57" y="118"/>
                    </a:lnTo>
                    <a:lnTo>
                      <a:pt x="54" y="127"/>
                    </a:lnTo>
                    <a:lnTo>
                      <a:pt x="50" y="138"/>
                    </a:lnTo>
                    <a:lnTo>
                      <a:pt x="47" y="149"/>
                    </a:lnTo>
                    <a:lnTo>
                      <a:pt x="42" y="162"/>
                    </a:lnTo>
                    <a:lnTo>
                      <a:pt x="39" y="174"/>
                    </a:lnTo>
                    <a:lnTo>
                      <a:pt x="37" y="180"/>
                    </a:lnTo>
                    <a:lnTo>
                      <a:pt x="35" y="187"/>
                    </a:lnTo>
                    <a:lnTo>
                      <a:pt x="33" y="194"/>
                    </a:lnTo>
                    <a:lnTo>
                      <a:pt x="31" y="201"/>
                    </a:lnTo>
                    <a:lnTo>
                      <a:pt x="29" y="211"/>
                    </a:lnTo>
                    <a:lnTo>
                      <a:pt x="26" y="223"/>
                    </a:lnTo>
                    <a:lnTo>
                      <a:pt x="23" y="234"/>
                    </a:lnTo>
                    <a:lnTo>
                      <a:pt x="20" y="246"/>
                    </a:lnTo>
                    <a:lnTo>
                      <a:pt x="19" y="253"/>
                    </a:lnTo>
                    <a:lnTo>
                      <a:pt x="18" y="261"/>
                    </a:lnTo>
                    <a:lnTo>
                      <a:pt x="16" y="268"/>
                    </a:lnTo>
                    <a:lnTo>
                      <a:pt x="15" y="276"/>
                    </a:lnTo>
                    <a:lnTo>
                      <a:pt x="14" y="287"/>
                    </a:lnTo>
                    <a:lnTo>
                      <a:pt x="11" y="299"/>
                    </a:lnTo>
                    <a:lnTo>
                      <a:pt x="10" y="310"/>
                    </a:lnTo>
                    <a:lnTo>
                      <a:pt x="8" y="322"/>
                    </a:lnTo>
                    <a:lnTo>
                      <a:pt x="7" y="331"/>
                    </a:lnTo>
                    <a:lnTo>
                      <a:pt x="7" y="339"/>
                    </a:lnTo>
                    <a:lnTo>
                      <a:pt x="5" y="348"/>
                    </a:lnTo>
                    <a:lnTo>
                      <a:pt x="4" y="358"/>
                    </a:lnTo>
                    <a:lnTo>
                      <a:pt x="3" y="373"/>
                    </a:lnTo>
                    <a:lnTo>
                      <a:pt x="2" y="387"/>
                    </a:lnTo>
                    <a:lnTo>
                      <a:pt x="1" y="404"/>
                    </a:lnTo>
                    <a:lnTo>
                      <a:pt x="0" y="420"/>
                    </a:lnTo>
                    <a:lnTo>
                      <a:pt x="0" y="428"/>
                    </a:lnTo>
                    <a:lnTo>
                      <a:pt x="0" y="435"/>
                    </a:lnTo>
                    <a:lnTo>
                      <a:pt x="0" y="443"/>
                    </a:lnTo>
                    <a:lnTo>
                      <a:pt x="0" y="451"/>
                    </a:lnTo>
                    <a:lnTo>
                      <a:pt x="5" y="455"/>
                    </a:lnTo>
                    <a:lnTo>
                      <a:pt x="14" y="464"/>
                    </a:lnTo>
                    <a:lnTo>
                      <a:pt x="23" y="473"/>
                    </a:lnTo>
                    <a:lnTo>
                      <a:pt x="34" y="482"/>
                    </a:lnTo>
                    <a:lnTo>
                      <a:pt x="45" y="492"/>
                    </a:lnTo>
                    <a:lnTo>
                      <a:pt x="54" y="502"/>
                    </a:lnTo>
                    <a:lnTo>
                      <a:pt x="61" y="508"/>
                    </a:lnTo>
                    <a:lnTo>
                      <a:pt x="65" y="512"/>
                    </a:lnTo>
                    <a:lnTo>
                      <a:pt x="70" y="507"/>
                    </a:lnTo>
                    <a:lnTo>
                      <a:pt x="76" y="502"/>
                    </a:lnTo>
                    <a:lnTo>
                      <a:pt x="82" y="495"/>
                    </a:lnTo>
                    <a:lnTo>
                      <a:pt x="90" y="487"/>
                    </a:lnTo>
                    <a:lnTo>
                      <a:pt x="95" y="478"/>
                    </a:lnTo>
                    <a:lnTo>
                      <a:pt x="102" y="472"/>
                    </a:lnTo>
                    <a:lnTo>
                      <a:pt x="107" y="466"/>
                    </a:lnTo>
                    <a:lnTo>
                      <a:pt x="109" y="461"/>
                    </a:lnTo>
                    <a:lnTo>
                      <a:pt x="106" y="413"/>
                    </a:lnTo>
                    <a:lnTo>
                      <a:pt x="106" y="371"/>
                    </a:lnTo>
                    <a:lnTo>
                      <a:pt x="107" y="339"/>
                    </a:lnTo>
                    <a:lnTo>
                      <a:pt x="109" y="317"/>
                    </a:lnTo>
                    <a:lnTo>
                      <a:pt x="111" y="298"/>
                    </a:lnTo>
                    <a:lnTo>
                      <a:pt x="116" y="272"/>
                    </a:lnTo>
                    <a:lnTo>
                      <a:pt x="120" y="248"/>
                    </a:lnTo>
                    <a:lnTo>
                      <a:pt x="121" y="232"/>
                    </a:lnTo>
                    <a:lnTo>
                      <a:pt x="122" y="224"/>
                    </a:lnTo>
                    <a:lnTo>
                      <a:pt x="124" y="211"/>
                    </a:lnTo>
                    <a:lnTo>
                      <a:pt x="128" y="196"/>
                    </a:lnTo>
                    <a:lnTo>
                      <a:pt x="131" y="178"/>
                    </a:lnTo>
                    <a:lnTo>
                      <a:pt x="133" y="171"/>
                    </a:lnTo>
                    <a:lnTo>
                      <a:pt x="134" y="163"/>
                    </a:lnTo>
                    <a:lnTo>
                      <a:pt x="137" y="156"/>
                    </a:lnTo>
                    <a:lnTo>
                      <a:pt x="138" y="148"/>
                    </a:lnTo>
                    <a:lnTo>
                      <a:pt x="139" y="142"/>
                    </a:lnTo>
                    <a:lnTo>
                      <a:pt x="140" y="135"/>
                    </a:lnTo>
                    <a:lnTo>
                      <a:pt x="143" y="129"/>
                    </a:lnTo>
                    <a:lnTo>
                      <a:pt x="144" y="124"/>
                    </a:lnTo>
                    <a:lnTo>
                      <a:pt x="149" y="94"/>
                    </a:lnTo>
                    <a:lnTo>
                      <a:pt x="154" y="72"/>
                    </a:lnTo>
                    <a:lnTo>
                      <a:pt x="158" y="56"/>
                    </a:lnTo>
                    <a:lnTo>
                      <a:pt x="163" y="44"/>
                    </a:lnTo>
                    <a:lnTo>
                      <a:pt x="174" y="42"/>
                    </a:lnTo>
                    <a:lnTo>
                      <a:pt x="184" y="33"/>
                    </a:lnTo>
                    <a:lnTo>
                      <a:pt x="191" y="20"/>
                    </a:lnTo>
                    <a:lnTo>
                      <a:pt x="194"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24" name="Freeform 12"/>
              <p:cNvSpPr>
                <a:spLocks/>
              </p:cNvSpPr>
              <p:nvPr/>
            </p:nvSpPr>
            <p:spPr bwMode="auto">
              <a:xfrm>
                <a:off x="1440" y="3185"/>
                <a:ext cx="58" cy="49"/>
              </a:xfrm>
              <a:custGeom>
                <a:avLst/>
                <a:gdLst>
                  <a:gd name="T0" fmla="*/ 51 w 117"/>
                  <a:gd name="T1" fmla="*/ 19 h 99"/>
                  <a:gd name="T2" fmla="*/ 52 w 117"/>
                  <a:gd name="T3" fmla="*/ 15 h 99"/>
                  <a:gd name="T4" fmla="*/ 55 w 117"/>
                  <a:gd name="T5" fmla="*/ 9 h 99"/>
                  <a:gd name="T6" fmla="*/ 57 w 117"/>
                  <a:gd name="T7" fmla="*/ 4 h 99"/>
                  <a:gd name="T8" fmla="*/ 58 w 117"/>
                  <a:gd name="T9" fmla="*/ 0 h 99"/>
                  <a:gd name="T10" fmla="*/ 55 w 117"/>
                  <a:gd name="T11" fmla="*/ 2 h 99"/>
                  <a:gd name="T12" fmla="*/ 52 w 117"/>
                  <a:gd name="T13" fmla="*/ 4 h 99"/>
                  <a:gd name="T14" fmla="*/ 49 w 117"/>
                  <a:gd name="T15" fmla="*/ 7 h 99"/>
                  <a:gd name="T16" fmla="*/ 45 w 117"/>
                  <a:gd name="T17" fmla="*/ 9 h 99"/>
                  <a:gd name="T18" fmla="*/ 42 w 117"/>
                  <a:gd name="T19" fmla="*/ 11 h 99"/>
                  <a:gd name="T20" fmla="*/ 40 w 117"/>
                  <a:gd name="T21" fmla="*/ 11 h 99"/>
                  <a:gd name="T22" fmla="*/ 38 w 117"/>
                  <a:gd name="T23" fmla="*/ 12 h 99"/>
                  <a:gd name="T24" fmla="*/ 36 w 117"/>
                  <a:gd name="T25" fmla="*/ 12 h 99"/>
                  <a:gd name="T26" fmla="*/ 34 w 117"/>
                  <a:gd name="T27" fmla="*/ 13 h 99"/>
                  <a:gd name="T28" fmla="*/ 32 w 117"/>
                  <a:gd name="T29" fmla="*/ 13 h 99"/>
                  <a:gd name="T30" fmla="*/ 29 w 117"/>
                  <a:gd name="T31" fmla="*/ 13 h 99"/>
                  <a:gd name="T32" fmla="*/ 27 w 117"/>
                  <a:gd name="T33" fmla="*/ 13 h 99"/>
                  <a:gd name="T34" fmla="*/ 25 w 117"/>
                  <a:gd name="T35" fmla="*/ 13 h 99"/>
                  <a:gd name="T36" fmla="*/ 22 w 117"/>
                  <a:gd name="T37" fmla="*/ 13 h 99"/>
                  <a:gd name="T38" fmla="*/ 19 w 117"/>
                  <a:gd name="T39" fmla="*/ 13 h 99"/>
                  <a:gd name="T40" fmla="*/ 17 w 117"/>
                  <a:gd name="T41" fmla="*/ 12 h 99"/>
                  <a:gd name="T42" fmla="*/ 14 w 117"/>
                  <a:gd name="T43" fmla="*/ 12 h 99"/>
                  <a:gd name="T44" fmla="*/ 12 w 117"/>
                  <a:gd name="T45" fmla="*/ 12 h 99"/>
                  <a:gd name="T46" fmla="*/ 9 w 117"/>
                  <a:gd name="T47" fmla="*/ 11 h 99"/>
                  <a:gd name="T48" fmla="*/ 7 w 117"/>
                  <a:gd name="T49" fmla="*/ 10 h 99"/>
                  <a:gd name="T50" fmla="*/ 4 w 117"/>
                  <a:gd name="T51" fmla="*/ 12 h 99"/>
                  <a:gd name="T52" fmla="*/ 2 w 117"/>
                  <a:gd name="T53" fmla="*/ 15 h 99"/>
                  <a:gd name="T54" fmla="*/ 0 w 117"/>
                  <a:gd name="T55" fmla="*/ 18 h 99"/>
                  <a:gd name="T56" fmla="*/ 0 w 117"/>
                  <a:gd name="T57" fmla="*/ 22 h 99"/>
                  <a:gd name="T58" fmla="*/ 0 w 117"/>
                  <a:gd name="T59" fmla="*/ 23 h 99"/>
                  <a:gd name="T60" fmla="*/ 1 w 117"/>
                  <a:gd name="T61" fmla="*/ 24 h 99"/>
                  <a:gd name="T62" fmla="*/ 2 w 117"/>
                  <a:gd name="T63" fmla="*/ 27 h 99"/>
                  <a:gd name="T64" fmla="*/ 4 w 117"/>
                  <a:gd name="T65" fmla="*/ 28 h 99"/>
                  <a:gd name="T66" fmla="*/ 6 w 117"/>
                  <a:gd name="T67" fmla="*/ 30 h 99"/>
                  <a:gd name="T68" fmla="*/ 9 w 117"/>
                  <a:gd name="T69" fmla="*/ 31 h 99"/>
                  <a:gd name="T70" fmla="*/ 13 w 117"/>
                  <a:gd name="T71" fmla="*/ 32 h 99"/>
                  <a:gd name="T72" fmla="*/ 18 w 117"/>
                  <a:gd name="T73" fmla="*/ 32 h 99"/>
                  <a:gd name="T74" fmla="*/ 19 w 117"/>
                  <a:gd name="T75" fmla="*/ 36 h 99"/>
                  <a:gd name="T76" fmla="*/ 22 w 117"/>
                  <a:gd name="T77" fmla="*/ 41 h 99"/>
                  <a:gd name="T78" fmla="*/ 23 w 117"/>
                  <a:gd name="T79" fmla="*/ 46 h 99"/>
                  <a:gd name="T80" fmla="*/ 24 w 117"/>
                  <a:gd name="T81" fmla="*/ 49 h 99"/>
                  <a:gd name="T82" fmla="*/ 27 w 117"/>
                  <a:gd name="T83" fmla="*/ 46 h 99"/>
                  <a:gd name="T84" fmla="*/ 29 w 117"/>
                  <a:gd name="T85" fmla="*/ 43 h 99"/>
                  <a:gd name="T86" fmla="*/ 30 w 117"/>
                  <a:gd name="T87" fmla="*/ 42 h 99"/>
                  <a:gd name="T88" fmla="*/ 32 w 117"/>
                  <a:gd name="T89" fmla="*/ 41 h 99"/>
                  <a:gd name="T90" fmla="*/ 34 w 117"/>
                  <a:gd name="T91" fmla="*/ 41 h 99"/>
                  <a:gd name="T92" fmla="*/ 36 w 117"/>
                  <a:gd name="T93" fmla="*/ 39 h 99"/>
                  <a:gd name="T94" fmla="*/ 37 w 117"/>
                  <a:gd name="T95" fmla="*/ 37 h 99"/>
                  <a:gd name="T96" fmla="*/ 38 w 117"/>
                  <a:gd name="T97" fmla="*/ 35 h 99"/>
                  <a:gd name="T98" fmla="*/ 38 w 117"/>
                  <a:gd name="T99" fmla="*/ 32 h 99"/>
                  <a:gd name="T100" fmla="*/ 40 w 117"/>
                  <a:gd name="T101" fmla="*/ 28 h 99"/>
                  <a:gd name="T102" fmla="*/ 41 w 117"/>
                  <a:gd name="T103" fmla="*/ 24 h 99"/>
                  <a:gd name="T104" fmla="*/ 42 w 117"/>
                  <a:gd name="T105" fmla="*/ 23 h 99"/>
                  <a:gd name="T106" fmla="*/ 44 w 117"/>
                  <a:gd name="T107" fmla="*/ 22 h 99"/>
                  <a:gd name="T108" fmla="*/ 45 w 117"/>
                  <a:gd name="T109" fmla="*/ 22 h 99"/>
                  <a:gd name="T110" fmla="*/ 48 w 117"/>
                  <a:gd name="T111" fmla="*/ 20 h 99"/>
                  <a:gd name="T112" fmla="*/ 51 w 117"/>
                  <a:gd name="T113" fmla="*/ 19 h 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7"/>
                  <a:gd name="T172" fmla="*/ 0 h 99"/>
                  <a:gd name="T173" fmla="*/ 117 w 117"/>
                  <a:gd name="T174" fmla="*/ 99 h 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7" h="99">
                    <a:moveTo>
                      <a:pt x="102" y="39"/>
                    </a:moveTo>
                    <a:lnTo>
                      <a:pt x="105" y="30"/>
                    </a:lnTo>
                    <a:lnTo>
                      <a:pt x="110" y="18"/>
                    </a:lnTo>
                    <a:lnTo>
                      <a:pt x="114" y="8"/>
                    </a:lnTo>
                    <a:lnTo>
                      <a:pt x="117" y="0"/>
                    </a:lnTo>
                    <a:lnTo>
                      <a:pt x="111" y="4"/>
                    </a:lnTo>
                    <a:lnTo>
                      <a:pt x="105" y="9"/>
                    </a:lnTo>
                    <a:lnTo>
                      <a:pt x="98" y="15"/>
                    </a:lnTo>
                    <a:lnTo>
                      <a:pt x="90" y="19"/>
                    </a:lnTo>
                    <a:lnTo>
                      <a:pt x="85" y="22"/>
                    </a:lnTo>
                    <a:lnTo>
                      <a:pt x="81" y="23"/>
                    </a:lnTo>
                    <a:lnTo>
                      <a:pt x="77" y="24"/>
                    </a:lnTo>
                    <a:lnTo>
                      <a:pt x="73" y="25"/>
                    </a:lnTo>
                    <a:lnTo>
                      <a:pt x="68" y="26"/>
                    </a:lnTo>
                    <a:lnTo>
                      <a:pt x="64" y="27"/>
                    </a:lnTo>
                    <a:lnTo>
                      <a:pt x="59" y="27"/>
                    </a:lnTo>
                    <a:lnTo>
                      <a:pt x="54" y="27"/>
                    </a:lnTo>
                    <a:lnTo>
                      <a:pt x="50" y="27"/>
                    </a:lnTo>
                    <a:lnTo>
                      <a:pt x="45" y="27"/>
                    </a:lnTo>
                    <a:lnTo>
                      <a:pt x="39" y="26"/>
                    </a:lnTo>
                    <a:lnTo>
                      <a:pt x="35" y="25"/>
                    </a:lnTo>
                    <a:lnTo>
                      <a:pt x="29" y="25"/>
                    </a:lnTo>
                    <a:lnTo>
                      <a:pt x="24" y="24"/>
                    </a:lnTo>
                    <a:lnTo>
                      <a:pt x="19" y="22"/>
                    </a:lnTo>
                    <a:lnTo>
                      <a:pt x="14" y="20"/>
                    </a:lnTo>
                    <a:lnTo>
                      <a:pt x="9" y="24"/>
                    </a:lnTo>
                    <a:lnTo>
                      <a:pt x="5" y="30"/>
                    </a:lnTo>
                    <a:lnTo>
                      <a:pt x="1" y="37"/>
                    </a:lnTo>
                    <a:lnTo>
                      <a:pt x="0" y="44"/>
                    </a:lnTo>
                    <a:lnTo>
                      <a:pt x="0" y="47"/>
                    </a:lnTo>
                    <a:lnTo>
                      <a:pt x="3" y="49"/>
                    </a:lnTo>
                    <a:lnTo>
                      <a:pt x="5" y="54"/>
                    </a:lnTo>
                    <a:lnTo>
                      <a:pt x="8" y="57"/>
                    </a:lnTo>
                    <a:lnTo>
                      <a:pt x="13" y="61"/>
                    </a:lnTo>
                    <a:lnTo>
                      <a:pt x="19" y="63"/>
                    </a:lnTo>
                    <a:lnTo>
                      <a:pt x="27" y="64"/>
                    </a:lnTo>
                    <a:lnTo>
                      <a:pt x="36" y="65"/>
                    </a:lnTo>
                    <a:lnTo>
                      <a:pt x="39" y="72"/>
                    </a:lnTo>
                    <a:lnTo>
                      <a:pt x="44" y="82"/>
                    </a:lnTo>
                    <a:lnTo>
                      <a:pt x="46" y="92"/>
                    </a:lnTo>
                    <a:lnTo>
                      <a:pt x="49" y="99"/>
                    </a:lnTo>
                    <a:lnTo>
                      <a:pt x="54" y="93"/>
                    </a:lnTo>
                    <a:lnTo>
                      <a:pt x="59" y="87"/>
                    </a:lnTo>
                    <a:lnTo>
                      <a:pt x="61" y="84"/>
                    </a:lnTo>
                    <a:lnTo>
                      <a:pt x="65" y="83"/>
                    </a:lnTo>
                    <a:lnTo>
                      <a:pt x="69" y="82"/>
                    </a:lnTo>
                    <a:lnTo>
                      <a:pt x="73" y="78"/>
                    </a:lnTo>
                    <a:lnTo>
                      <a:pt x="75" y="75"/>
                    </a:lnTo>
                    <a:lnTo>
                      <a:pt x="76" y="71"/>
                    </a:lnTo>
                    <a:lnTo>
                      <a:pt x="77" y="65"/>
                    </a:lnTo>
                    <a:lnTo>
                      <a:pt x="80" y="56"/>
                    </a:lnTo>
                    <a:lnTo>
                      <a:pt x="82" y="49"/>
                    </a:lnTo>
                    <a:lnTo>
                      <a:pt x="84" y="46"/>
                    </a:lnTo>
                    <a:lnTo>
                      <a:pt x="88" y="45"/>
                    </a:lnTo>
                    <a:lnTo>
                      <a:pt x="91" y="44"/>
                    </a:lnTo>
                    <a:lnTo>
                      <a:pt x="97" y="41"/>
                    </a:lnTo>
                    <a:lnTo>
                      <a:pt x="102"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25" name="Freeform 13"/>
              <p:cNvSpPr>
                <a:spLocks/>
              </p:cNvSpPr>
              <p:nvPr/>
            </p:nvSpPr>
            <p:spPr bwMode="auto">
              <a:xfrm>
                <a:off x="1370" y="3241"/>
                <a:ext cx="66" cy="210"/>
              </a:xfrm>
              <a:custGeom>
                <a:avLst/>
                <a:gdLst>
                  <a:gd name="T0" fmla="*/ 62 w 131"/>
                  <a:gd name="T1" fmla="*/ 59 h 419"/>
                  <a:gd name="T2" fmla="*/ 60 w 131"/>
                  <a:gd name="T3" fmla="*/ 78 h 419"/>
                  <a:gd name="T4" fmla="*/ 55 w 131"/>
                  <a:gd name="T5" fmla="*/ 112 h 419"/>
                  <a:gd name="T6" fmla="*/ 53 w 131"/>
                  <a:gd name="T7" fmla="*/ 160 h 419"/>
                  <a:gd name="T8" fmla="*/ 51 w 131"/>
                  <a:gd name="T9" fmla="*/ 190 h 419"/>
                  <a:gd name="T10" fmla="*/ 41 w 131"/>
                  <a:gd name="T11" fmla="*/ 201 h 419"/>
                  <a:gd name="T12" fmla="*/ 33 w 131"/>
                  <a:gd name="T13" fmla="*/ 210 h 419"/>
                  <a:gd name="T14" fmla="*/ 23 w 131"/>
                  <a:gd name="T15" fmla="*/ 200 h 419"/>
                  <a:gd name="T16" fmla="*/ 7 w 131"/>
                  <a:gd name="T17" fmla="*/ 186 h 419"/>
                  <a:gd name="T18" fmla="*/ 0 w 131"/>
                  <a:gd name="T19" fmla="*/ 175 h 419"/>
                  <a:gd name="T20" fmla="*/ 0 w 131"/>
                  <a:gd name="T21" fmla="*/ 164 h 419"/>
                  <a:gd name="T22" fmla="*/ 11 w 131"/>
                  <a:gd name="T23" fmla="*/ 175 h 419"/>
                  <a:gd name="T24" fmla="*/ 26 w 131"/>
                  <a:gd name="T25" fmla="*/ 189 h 419"/>
                  <a:gd name="T26" fmla="*/ 36 w 131"/>
                  <a:gd name="T27" fmla="*/ 192 h 419"/>
                  <a:gd name="T28" fmla="*/ 46 w 131"/>
                  <a:gd name="T29" fmla="*/ 177 h 419"/>
                  <a:gd name="T30" fmla="*/ 25 w 131"/>
                  <a:gd name="T31" fmla="*/ 161 h 419"/>
                  <a:gd name="T32" fmla="*/ 9 w 131"/>
                  <a:gd name="T33" fmla="*/ 142 h 419"/>
                  <a:gd name="T34" fmla="*/ 3 w 131"/>
                  <a:gd name="T35" fmla="*/ 128 h 419"/>
                  <a:gd name="T36" fmla="*/ 4 w 131"/>
                  <a:gd name="T37" fmla="*/ 115 h 419"/>
                  <a:gd name="T38" fmla="*/ 19 w 131"/>
                  <a:gd name="T39" fmla="*/ 138 h 419"/>
                  <a:gd name="T40" fmla="*/ 39 w 131"/>
                  <a:gd name="T41" fmla="*/ 158 h 419"/>
                  <a:gd name="T42" fmla="*/ 48 w 131"/>
                  <a:gd name="T43" fmla="*/ 160 h 419"/>
                  <a:gd name="T44" fmla="*/ 46 w 131"/>
                  <a:gd name="T45" fmla="*/ 135 h 419"/>
                  <a:gd name="T46" fmla="*/ 30 w 131"/>
                  <a:gd name="T47" fmla="*/ 122 h 419"/>
                  <a:gd name="T48" fmla="*/ 14 w 131"/>
                  <a:gd name="T49" fmla="*/ 102 h 419"/>
                  <a:gd name="T50" fmla="*/ 8 w 131"/>
                  <a:gd name="T51" fmla="*/ 88 h 419"/>
                  <a:gd name="T52" fmla="*/ 10 w 131"/>
                  <a:gd name="T53" fmla="*/ 77 h 419"/>
                  <a:gd name="T54" fmla="*/ 23 w 131"/>
                  <a:gd name="T55" fmla="*/ 96 h 419"/>
                  <a:gd name="T56" fmla="*/ 40 w 131"/>
                  <a:gd name="T57" fmla="*/ 115 h 419"/>
                  <a:gd name="T58" fmla="*/ 50 w 131"/>
                  <a:gd name="T59" fmla="*/ 118 h 419"/>
                  <a:gd name="T60" fmla="*/ 51 w 131"/>
                  <a:gd name="T61" fmla="*/ 96 h 419"/>
                  <a:gd name="T62" fmla="*/ 39 w 131"/>
                  <a:gd name="T63" fmla="*/ 84 h 419"/>
                  <a:gd name="T64" fmla="*/ 23 w 131"/>
                  <a:gd name="T65" fmla="*/ 65 h 419"/>
                  <a:gd name="T66" fmla="*/ 17 w 131"/>
                  <a:gd name="T67" fmla="*/ 51 h 419"/>
                  <a:gd name="T68" fmla="*/ 20 w 131"/>
                  <a:gd name="T69" fmla="*/ 41 h 419"/>
                  <a:gd name="T70" fmla="*/ 30 w 131"/>
                  <a:gd name="T71" fmla="*/ 57 h 419"/>
                  <a:gd name="T72" fmla="*/ 46 w 131"/>
                  <a:gd name="T73" fmla="*/ 77 h 419"/>
                  <a:gd name="T74" fmla="*/ 54 w 131"/>
                  <a:gd name="T75" fmla="*/ 82 h 419"/>
                  <a:gd name="T76" fmla="*/ 57 w 131"/>
                  <a:gd name="T77" fmla="*/ 65 h 419"/>
                  <a:gd name="T78" fmla="*/ 46 w 131"/>
                  <a:gd name="T79" fmla="*/ 50 h 419"/>
                  <a:gd name="T80" fmla="*/ 33 w 131"/>
                  <a:gd name="T81" fmla="*/ 27 h 419"/>
                  <a:gd name="T82" fmla="*/ 29 w 131"/>
                  <a:gd name="T83" fmla="*/ 13 h 419"/>
                  <a:gd name="T84" fmla="*/ 34 w 131"/>
                  <a:gd name="T85" fmla="*/ 0 h 419"/>
                  <a:gd name="T86" fmla="*/ 43 w 131"/>
                  <a:gd name="T87" fmla="*/ 18 h 419"/>
                  <a:gd name="T88" fmla="*/ 55 w 131"/>
                  <a:gd name="T89" fmla="*/ 42 h 419"/>
                  <a:gd name="T90" fmla="*/ 61 w 131"/>
                  <a:gd name="T91" fmla="*/ 48 h 419"/>
                  <a:gd name="T92" fmla="*/ 65 w 131"/>
                  <a:gd name="T93" fmla="*/ 40 h 419"/>
                  <a:gd name="T94" fmla="*/ 66 w 131"/>
                  <a:gd name="T95" fmla="*/ 40 h 4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1"/>
                  <a:gd name="T145" fmla="*/ 0 h 419"/>
                  <a:gd name="T146" fmla="*/ 131 w 131"/>
                  <a:gd name="T147" fmla="*/ 419 h 4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1" h="419">
                    <a:moveTo>
                      <a:pt x="131" y="85"/>
                    </a:moveTo>
                    <a:lnTo>
                      <a:pt x="128" y="103"/>
                    </a:lnTo>
                    <a:lnTo>
                      <a:pt x="124" y="118"/>
                    </a:lnTo>
                    <a:lnTo>
                      <a:pt x="122" y="131"/>
                    </a:lnTo>
                    <a:lnTo>
                      <a:pt x="121" y="139"/>
                    </a:lnTo>
                    <a:lnTo>
                      <a:pt x="120" y="155"/>
                    </a:lnTo>
                    <a:lnTo>
                      <a:pt x="116" y="179"/>
                    </a:lnTo>
                    <a:lnTo>
                      <a:pt x="111" y="205"/>
                    </a:lnTo>
                    <a:lnTo>
                      <a:pt x="109" y="224"/>
                    </a:lnTo>
                    <a:lnTo>
                      <a:pt x="107" y="246"/>
                    </a:lnTo>
                    <a:lnTo>
                      <a:pt x="106" y="278"/>
                    </a:lnTo>
                    <a:lnTo>
                      <a:pt x="106" y="320"/>
                    </a:lnTo>
                    <a:lnTo>
                      <a:pt x="109" y="368"/>
                    </a:lnTo>
                    <a:lnTo>
                      <a:pt x="107" y="373"/>
                    </a:lnTo>
                    <a:lnTo>
                      <a:pt x="102" y="379"/>
                    </a:lnTo>
                    <a:lnTo>
                      <a:pt x="95" y="385"/>
                    </a:lnTo>
                    <a:lnTo>
                      <a:pt x="90" y="394"/>
                    </a:lnTo>
                    <a:lnTo>
                      <a:pt x="82" y="402"/>
                    </a:lnTo>
                    <a:lnTo>
                      <a:pt x="76" y="409"/>
                    </a:lnTo>
                    <a:lnTo>
                      <a:pt x="70" y="414"/>
                    </a:lnTo>
                    <a:lnTo>
                      <a:pt x="65" y="419"/>
                    </a:lnTo>
                    <a:lnTo>
                      <a:pt x="61" y="415"/>
                    </a:lnTo>
                    <a:lnTo>
                      <a:pt x="54" y="409"/>
                    </a:lnTo>
                    <a:lnTo>
                      <a:pt x="45" y="399"/>
                    </a:lnTo>
                    <a:lnTo>
                      <a:pt x="34" y="389"/>
                    </a:lnTo>
                    <a:lnTo>
                      <a:pt x="23" y="380"/>
                    </a:lnTo>
                    <a:lnTo>
                      <a:pt x="14" y="371"/>
                    </a:lnTo>
                    <a:lnTo>
                      <a:pt x="5" y="362"/>
                    </a:lnTo>
                    <a:lnTo>
                      <a:pt x="0" y="358"/>
                    </a:lnTo>
                    <a:lnTo>
                      <a:pt x="0" y="350"/>
                    </a:lnTo>
                    <a:lnTo>
                      <a:pt x="0" y="342"/>
                    </a:lnTo>
                    <a:lnTo>
                      <a:pt x="0" y="335"/>
                    </a:lnTo>
                    <a:lnTo>
                      <a:pt x="0" y="327"/>
                    </a:lnTo>
                    <a:lnTo>
                      <a:pt x="4" y="333"/>
                    </a:lnTo>
                    <a:lnTo>
                      <a:pt x="12" y="341"/>
                    </a:lnTo>
                    <a:lnTo>
                      <a:pt x="22" y="350"/>
                    </a:lnTo>
                    <a:lnTo>
                      <a:pt x="31" y="359"/>
                    </a:lnTo>
                    <a:lnTo>
                      <a:pt x="41" y="368"/>
                    </a:lnTo>
                    <a:lnTo>
                      <a:pt x="52" y="377"/>
                    </a:lnTo>
                    <a:lnTo>
                      <a:pt x="60" y="384"/>
                    </a:lnTo>
                    <a:lnTo>
                      <a:pt x="65" y="390"/>
                    </a:lnTo>
                    <a:lnTo>
                      <a:pt x="71" y="383"/>
                    </a:lnTo>
                    <a:lnTo>
                      <a:pt x="79" y="373"/>
                    </a:lnTo>
                    <a:lnTo>
                      <a:pt x="86" y="362"/>
                    </a:lnTo>
                    <a:lnTo>
                      <a:pt x="91" y="353"/>
                    </a:lnTo>
                    <a:lnTo>
                      <a:pt x="76" y="345"/>
                    </a:lnTo>
                    <a:lnTo>
                      <a:pt x="62" y="335"/>
                    </a:lnTo>
                    <a:lnTo>
                      <a:pt x="49" y="322"/>
                    </a:lnTo>
                    <a:lnTo>
                      <a:pt x="37" y="308"/>
                    </a:lnTo>
                    <a:lnTo>
                      <a:pt x="26" y="296"/>
                    </a:lnTo>
                    <a:lnTo>
                      <a:pt x="17" y="283"/>
                    </a:lnTo>
                    <a:lnTo>
                      <a:pt x="9" y="273"/>
                    </a:lnTo>
                    <a:lnTo>
                      <a:pt x="4" y="265"/>
                    </a:lnTo>
                    <a:lnTo>
                      <a:pt x="5" y="255"/>
                    </a:lnTo>
                    <a:lnTo>
                      <a:pt x="7" y="246"/>
                    </a:lnTo>
                    <a:lnTo>
                      <a:pt x="7" y="238"/>
                    </a:lnTo>
                    <a:lnTo>
                      <a:pt x="8" y="229"/>
                    </a:lnTo>
                    <a:lnTo>
                      <a:pt x="15" y="245"/>
                    </a:lnTo>
                    <a:lnTo>
                      <a:pt x="25" y="261"/>
                    </a:lnTo>
                    <a:lnTo>
                      <a:pt x="38" y="276"/>
                    </a:lnTo>
                    <a:lnTo>
                      <a:pt x="50" y="291"/>
                    </a:lnTo>
                    <a:lnTo>
                      <a:pt x="64" y="304"/>
                    </a:lnTo>
                    <a:lnTo>
                      <a:pt x="77" y="315"/>
                    </a:lnTo>
                    <a:lnTo>
                      <a:pt x="88" y="324"/>
                    </a:lnTo>
                    <a:lnTo>
                      <a:pt x="96" y="330"/>
                    </a:lnTo>
                    <a:lnTo>
                      <a:pt x="95" y="319"/>
                    </a:lnTo>
                    <a:lnTo>
                      <a:pt x="94" y="300"/>
                    </a:lnTo>
                    <a:lnTo>
                      <a:pt x="92" y="282"/>
                    </a:lnTo>
                    <a:lnTo>
                      <a:pt x="91" y="270"/>
                    </a:lnTo>
                    <a:lnTo>
                      <a:pt x="82" y="263"/>
                    </a:lnTo>
                    <a:lnTo>
                      <a:pt x="71" y="254"/>
                    </a:lnTo>
                    <a:lnTo>
                      <a:pt x="60" y="243"/>
                    </a:lnTo>
                    <a:lnTo>
                      <a:pt x="48" y="230"/>
                    </a:lnTo>
                    <a:lnTo>
                      <a:pt x="38" y="216"/>
                    </a:lnTo>
                    <a:lnTo>
                      <a:pt x="27" y="203"/>
                    </a:lnTo>
                    <a:lnTo>
                      <a:pt x="20" y="192"/>
                    </a:lnTo>
                    <a:lnTo>
                      <a:pt x="15" y="183"/>
                    </a:lnTo>
                    <a:lnTo>
                      <a:pt x="16" y="175"/>
                    </a:lnTo>
                    <a:lnTo>
                      <a:pt x="18" y="168"/>
                    </a:lnTo>
                    <a:lnTo>
                      <a:pt x="19" y="160"/>
                    </a:lnTo>
                    <a:lnTo>
                      <a:pt x="20" y="153"/>
                    </a:lnTo>
                    <a:lnTo>
                      <a:pt x="26" y="164"/>
                    </a:lnTo>
                    <a:lnTo>
                      <a:pt x="34" y="177"/>
                    </a:lnTo>
                    <a:lnTo>
                      <a:pt x="45" y="191"/>
                    </a:lnTo>
                    <a:lnTo>
                      <a:pt x="56" y="203"/>
                    </a:lnTo>
                    <a:lnTo>
                      <a:pt x="68" y="217"/>
                    </a:lnTo>
                    <a:lnTo>
                      <a:pt x="79" y="229"/>
                    </a:lnTo>
                    <a:lnTo>
                      <a:pt x="91" y="238"/>
                    </a:lnTo>
                    <a:lnTo>
                      <a:pt x="99" y="245"/>
                    </a:lnTo>
                    <a:lnTo>
                      <a:pt x="99" y="235"/>
                    </a:lnTo>
                    <a:lnTo>
                      <a:pt x="100" y="220"/>
                    </a:lnTo>
                    <a:lnTo>
                      <a:pt x="101" y="203"/>
                    </a:lnTo>
                    <a:lnTo>
                      <a:pt x="102" y="192"/>
                    </a:lnTo>
                    <a:lnTo>
                      <a:pt x="95" y="187"/>
                    </a:lnTo>
                    <a:lnTo>
                      <a:pt x="87" y="178"/>
                    </a:lnTo>
                    <a:lnTo>
                      <a:pt x="77" y="168"/>
                    </a:lnTo>
                    <a:lnTo>
                      <a:pt x="67" y="155"/>
                    </a:lnTo>
                    <a:lnTo>
                      <a:pt x="55" y="141"/>
                    </a:lnTo>
                    <a:lnTo>
                      <a:pt x="46" y="129"/>
                    </a:lnTo>
                    <a:lnTo>
                      <a:pt x="37" y="117"/>
                    </a:lnTo>
                    <a:lnTo>
                      <a:pt x="31" y="108"/>
                    </a:lnTo>
                    <a:lnTo>
                      <a:pt x="33" y="101"/>
                    </a:lnTo>
                    <a:lnTo>
                      <a:pt x="35" y="94"/>
                    </a:lnTo>
                    <a:lnTo>
                      <a:pt x="37" y="87"/>
                    </a:lnTo>
                    <a:lnTo>
                      <a:pt x="39" y="81"/>
                    </a:lnTo>
                    <a:lnTo>
                      <a:pt x="43" y="91"/>
                    </a:lnTo>
                    <a:lnTo>
                      <a:pt x="50" y="101"/>
                    </a:lnTo>
                    <a:lnTo>
                      <a:pt x="60" y="114"/>
                    </a:lnTo>
                    <a:lnTo>
                      <a:pt x="70" y="127"/>
                    </a:lnTo>
                    <a:lnTo>
                      <a:pt x="80" y="141"/>
                    </a:lnTo>
                    <a:lnTo>
                      <a:pt x="91" y="153"/>
                    </a:lnTo>
                    <a:lnTo>
                      <a:pt x="99" y="163"/>
                    </a:lnTo>
                    <a:lnTo>
                      <a:pt x="106" y="171"/>
                    </a:lnTo>
                    <a:lnTo>
                      <a:pt x="107" y="163"/>
                    </a:lnTo>
                    <a:lnTo>
                      <a:pt x="109" y="152"/>
                    </a:lnTo>
                    <a:lnTo>
                      <a:pt x="111" y="139"/>
                    </a:lnTo>
                    <a:lnTo>
                      <a:pt x="113" y="130"/>
                    </a:lnTo>
                    <a:lnTo>
                      <a:pt x="108" y="123"/>
                    </a:lnTo>
                    <a:lnTo>
                      <a:pt x="101" y="111"/>
                    </a:lnTo>
                    <a:lnTo>
                      <a:pt x="92" y="99"/>
                    </a:lnTo>
                    <a:lnTo>
                      <a:pt x="83" y="83"/>
                    </a:lnTo>
                    <a:lnTo>
                      <a:pt x="73" y="68"/>
                    </a:lnTo>
                    <a:lnTo>
                      <a:pt x="65" y="54"/>
                    </a:lnTo>
                    <a:lnTo>
                      <a:pt x="58" y="42"/>
                    </a:lnTo>
                    <a:lnTo>
                      <a:pt x="54" y="34"/>
                    </a:lnTo>
                    <a:lnTo>
                      <a:pt x="57" y="25"/>
                    </a:lnTo>
                    <a:lnTo>
                      <a:pt x="61" y="16"/>
                    </a:lnTo>
                    <a:lnTo>
                      <a:pt x="64" y="8"/>
                    </a:lnTo>
                    <a:lnTo>
                      <a:pt x="68" y="0"/>
                    </a:lnTo>
                    <a:lnTo>
                      <a:pt x="72" y="9"/>
                    </a:lnTo>
                    <a:lnTo>
                      <a:pt x="79" y="22"/>
                    </a:lnTo>
                    <a:lnTo>
                      <a:pt x="86" y="36"/>
                    </a:lnTo>
                    <a:lnTo>
                      <a:pt x="95" y="53"/>
                    </a:lnTo>
                    <a:lnTo>
                      <a:pt x="103" y="69"/>
                    </a:lnTo>
                    <a:lnTo>
                      <a:pt x="110" y="84"/>
                    </a:lnTo>
                    <a:lnTo>
                      <a:pt x="116" y="94"/>
                    </a:lnTo>
                    <a:lnTo>
                      <a:pt x="120" y="100"/>
                    </a:lnTo>
                    <a:lnTo>
                      <a:pt x="122" y="95"/>
                    </a:lnTo>
                    <a:lnTo>
                      <a:pt x="125" y="89"/>
                    </a:lnTo>
                    <a:lnTo>
                      <a:pt x="128" y="84"/>
                    </a:lnTo>
                    <a:lnTo>
                      <a:pt x="129" y="79"/>
                    </a:lnTo>
                    <a:lnTo>
                      <a:pt x="130" y="77"/>
                    </a:lnTo>
                    <a:lnTo>
                      <a:pt x="131" y="77"/>
                    </a:lnTo>
                    <a:lnTo>
                      <a:pt x="131" y="79"/>
                    </a:lnTo>
                    <a:lnTo>
                      <a:pt x="131" y="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26" name="Freeform 14"/>
              <p:cNvSpPr>
                <a:spLocks/>
              </p:cNvSpPr>
              <p:nvPr/>
            </p:nvSpPr>
            <p:spPr bwMode="auto">
              <a:xfrm>
                <a:off x="1411" y="3216"/>
                <a:ext cx="31" cy="53"/>
              </a:xfrm>
              <a:custGeom>
                <a:avLst/>
                <a:gdLst>
                  <a:gd name="T0" fmla="*/ 9 w 62"/>
                  <a:gd name="T1" fmla="*/ 0 h 106"/>
                  <a:gd name="T2" fmla="*/ 7 w 62"/>
                  <a:gd name="T3" fmla="*/ 1 h 106"/>
                  <a:gd name="T4" fmla="*/ 5 w 62"/>
                  <a:gd name="T5" fmla="*/ 4 h 106"/>
                  <a:gd name="T6" fmla="*/ 3 w 62"/>
                  <a:gd name="T7" fmla="*/ 7 h 106"/>
                  <a:gd name="T8" fmla="*/ 0 w 62"/>
                  <a:gd name="T9" fmla="*/ 11 h 106"/>
                  <a:gd name="T10" fmla="*/ 3 w 62"/>
                  <a:gd name="T11" fmla="*/ 15 h 106"/>
                  <a:gd name="T12" fmla="*/ 6 w 62"/>
                  <a:gd name="T13" fmla="*/ 20 h 106"/>
                  <a:gd name="T14" fmla="*/ 11 w 62"/>
                  <a:gd name="T15" fmla="*/ 26 h 106"/>
                  <a:gd name="T16" fmla="*/ 16 w 62"/>
                  <a:gd name="T17" fmla="*/ 33 h 106"/>
                  <a:gd name="T18" fmla="*/ 20 w 62"/>
                  <a:gd name="T19" fmla="*/ 40 h 106"/>
                  <a:gd name="T20" fmla="*/ 24 w 62"/>
                  <a:gd name="T21" fmla="*/ 46 h 106"/>
                  <a:gd name="T22" fmla="*/ 26 w 62"/>
                  <a:gd name="T23" fmla="*/ 50 h 106"/>
                  <a:gd name="T24" fmla="*/ 28 w 62"/>
                  <a:gd name="T25" fmla="*/ 53 h 106"/>
                  <a:gd name="T26" fmla="*/ 29 w 62"/>
                  <a:gd name="T27" fmla="*/ 50 h 106"/>
                  <a:gd name="T28" fmla="*/ 29 w 62"/>
                  <a:gd name="T29" fmla="*/ 47 h 106"/>
                  <a:gd name="T30" fmla="*/ 31 w 62"/>
                  <a:gd name="T31" fmla="*/ 44 h 106"/>
                  <a:gd name="T32" fmla="*/ 31 w 62"/>
                  <a:gd name="T33" fmla="*/ 41 h 106"/>
                  <a:gd name="T34" fmla="*/ 29 w 62"/>
                  <a:gd name="T35" fmla="*/ 38 h 106"/>
                  <a:gd name="T36" fmla="*/ 26 w 62"/>
                  <a:gd name="T37" fmla="*/ 32 h 106"/>
                  <a:gd name="T38" fmla="*/ 23 w 62"/>
                  <a:gd name="T39" fmla="*/ 27 h 106"/>
                  <a:gd name="T40" fmla="*/ 20 w 62"/>
                  <a:gd name="T41" fmla="*/ 20 h 106"/>
                  <a:gd name="T42" fmla="*/ 16 w 62"/>
                  <a:gd name="T43" fmla="*/ 13 h 106"/>
                  <a:gd name="T44" fmla="*/ 13 w 62"/>
                  <a:gd name="T45" fmla="*/ 8 h 106"/>
                  <a:gd name="T46" fmla="*/ 10 w 62"/>
                  <a:gd name="T47" fmla="*/ 3 h 106"/>
                  <a:gd name="T48" fmla="*/ 9 w 62"/>
                  <a:gd name="T49" fmla="*/ 0 h 1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106"/>
                  <a:gd name="T77" fmla="*/ 62 w 62"/>
                  <a:gd name="T78" fmla="*/ 106 h 1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106">
                    <a:moveTo>
                      <a:pt x="17" y="0"/>
                    </a:moveTo>
                    <a:lnTo>
                      <a:pt x="13" y="2"/>
                    </a:lnTo>
                    <a:lnTo>
                      <a:pt x="10" y="7"/>
                    </a:lnTo>
                    <a:lnTo>
                      <a:pt x="5" y="14"/>
                    </a:lnTo>
                    <a:lnTo>
                      <a:pt x="0" y="22"/>
                    </a:lnTo>
                    <a:lnTo>
                      <a:pt x="5" y="29"/>
                    </a:lnTo>
                    <a:lnTo>
                      <a:pt x="12" y="39"/>
                    </a:lnTo>
                    <a:lnTo>
                      <a:pt x="21" y="52"/>
                    </a:lnTo>
                    <a:lnTo>
                      <a:pt x="31" y="66"/>
                    </a:lnTo>
                    <a:lnTo>
                      <a:pt x="39" y="79"/>
                    </a:lnTo>
                    <a:lnTo>
                      <a:pt x="47" y="91"/>
                    </a:lnTo>
                    <a:lnTo>
                      <a:pt x="52" y="100"/>
                    </a:lnTo>
                    <a:lnTo>
                      <a:pt x="56" y="106"/>
                    </a:lnTo>
                    <a:lnTo>
                      <a:pt x="57" y="100"/>
                    </a:lnTo>
                    <a:lnTo>
                      <a:pt x="58" y="93"/>
                    </a:lnTo>
                    <a:lnTo>
                      <a:pt x="61" y="87"/>
                    </a:lnTo>
                    <a:lnTo>
                      <a:pt x="62" y="82"/>
                    </a:lnTo>
                    <a:lnTo>
                      <a:pt x="58" y="75"/>
                    </a:lnTo>
                    <a:lnTo>
                      <a:pt x="52" y="64"/>
                    </a:lnTo>
                    <a:lnTo>
                      <a:pt x="46" y="53"/>
                    </a:lnTo>
                    <a:lnTo>
                      <a:pt x="39" y="39"/>
                    </a:lnTo>
                    <a:lnTo>
                      <a:pt x="32" y="26"/>
                    </a:lnTo>
                    <a:lnTo>
                      <a:pt x="25" y="15"/>
                    </a:lnTo>
                    <a:lnTo>
                      <a:pt x="20" y="6"/>
                    </a:lnTo>
                    <a:lnTo>
                      <a:pt x="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27" name="Freeform 15"/>
              <p:cNvSpPr>
                <a:spLocks/>
              </p:cNvSpPr>
              <p:nvPr/>
            </p:nvSpPr>
            <p:spPr bwMode="auto">
              <a:xfrm>
                <a:off x="1440" y="3195"/>
                <a:ext cx="27" cy="22"/>
              </a:xfrm>
              <a:custGeom>
                <a:avLst/>
                <a:gdLst>
                  <a:gd name="T0" fmla="*/ 12 w 54"/>
                  <a:gd name="T1" fmla="*/ 22 h 44"/>
                  <a:gd name="T2" fmla="*/ 7 w 54"/>
                  <a:gd name="T3" fmla="*/ 21 h 44"/>
                  <a:gd name="T4" fmla="*/ 3 w 54"/>
                  <a:gd name="T5" fmla="*/ 18 h 44"/>
                  <a:gd name="T6" fmla="*/ 1 w 54"/>
                  <a:gd name="T7" fmla="*/ 14 h 44"/>
                  <a:gd name="T8" fmla="*/ 0 w 54"/>
                  <a:gd name="T9" fmla="*/ 12 h 44"/>
                  <a:gd name="T10" fmla="*/ 1 w 54"/>
                  <a:gd name="T11" fmla="*/ 9 h 44"/>
                  <a:gd name="T12" fmla="*/ 3 w 54"/>
                  <a:gd name="T13" fmla="*/ 5 h 44"/>
                  <a:gd name="T14" fmla="*/ 5 w 54"/>
                  <a:gd name="T15" fmla="*/ 2 h 44"/>
                  <a:gd name="T16" fmla="*/ 7 w 54"/>
                  <a:gd name="T17" fmla="*/ 0 h 44"/>
                  <a:gd name="T18" fmla="*/ 10 w 54"/>
                  <a:gd name="T19" fmla="*/ 1 h 44"/>
                  <a:gd name="T20" fmla="*/ 12 w 54"/>
                  <a:gd name="T21" fmla="*/ 2 h 44"/>
                  <a:gd name="T22" fmla="*/ 15 w 54"/>
                  <a:gd name="T23" fmla="*/ 3 h 44"/>
                  <a:gd name="T24" fmla="*/ 18 w 54"/>
                  <a:gd name="T25" fmla="*/ 3 h 44"/>
                  <a:gd name="T26" fmla="*/ 20 w 54"/>
                  <a:gd name="T27" fmla="*/ 3 h 44"/>
                  <a:gd name="T28" fmla="*/ 23 w 54"/>
                  <a:gd name="T29" fmla="*/ 4 h 44"/>
                  <a:gd name="T30" fmla="*/ 25 w 54"/>
                  <a:gd name="T31" fmla="*/ 4 h 44"/>
                  <a:gd name="T32" fmla="*/ 27 w 54"/>
                  <a:gd name="T33" fmla="*/ 4 h 44"/>
                  <a:gd name="T34" fmla="*/ 26 w 54"/>
                  <a:gd name="T35" fmla="*/ 10 h 44"/>
                  <a:gd name="T36" fmla="*/ 22 w 54"/>
                  <a:gd name="T37" fmla="*/ 17 h 44"/>
                  <a:gd name="T38" fmla="*/ 17 w 54"/>
                  <a:gd name="T39" fmla="*/ 21 h 44"/>
                  <a:gd name="T40" fmla="*/ 12 w 54"/>
                  <a:gd name="T41" fmla="*/ 22 h 44"/>
                  <a:gd name="T42" fmla="*/ 12 w 54"/>
                  <a:gd name="T43" fmla="*/ 22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44"/>
                  <a:gd name="T68" fmla="*/ 54 w 54"/>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44">
                    <a:moveTo>
                      <a:pt x="23" y="44"/>
                    </a:moveTo>
                    <a:lnTo>
                      <a:pt x="13" y="41"/>
                    </a:lnTo>
                    <a:lnTo>
                      <a:pt x="6" y="35"/>
                    </a:lnTo>
                    <a:lnTo>
                      <a:pt x="1" y="28"/>
                    </a:lnTo>
                    <a:lnTo>
                      <a:pt x="0" y="24"/>
                    </a:lnTo>
                    <a:lnTo>
                      <a:pt x="1" y="17"/>
                    </a:lnTo>
                    <a:lnTo>
                      <a:pt x="5" y="10"/>
                    </a:lnTo>
                    <a:lnTo>
                      <a:pt x="9" y="4"/>
                    </a:lnTo>
                    <a:lnTo>
                      <a:pt x="14" y="0"/>
                    </a:lnTo>
                    <a:lnTo>
                      <a:pt x="19" y="2"/>
                    </a:lnTo>
                    <a:lnTo>
                      <a:pt x="24" y="4"/>
                    </a:lnTo>
                    <a:lnTo>
                      <a:pt x="29" y="5"/>
                    </a:lnTo>
                    <a:lnTo>
                      <a:pt x="35" y="5"/>
                    </a:lnTo>
                    <a:lnTo>
                      <a:pt x="39" y="6"/>
                    </a:lnTo>
                    <a:lnTo>
                      <a:pt x="45" y="7"/>
                    </a:lnTo>
                    <a:lnTo>
                      <a:pt x="50" y="7"/>
                    </a:lnTo>
                    <a:lnTo>
                      <a:pt x="54" y="7"/>
                    </a:lnTo>
                    <a:lnTo>
                      <a:pt x="51" y="20"/>
                    </a:lnTo>
                    <a:lnTo>
                      <a:pt x="44" y="33"/>
                    </a:lnTo>
                    <a:lnTo>
                      <a:pt x="34" y="42"/>
                    </a:lnTo>
                    <a:lnTo>
                      <a:pt x="23"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28" name="Freeform 16"/>
              <p:cNvSpPr>
                <a:spLocks/>
              </p:cNvSpPr>
              <p:nvPr/>
            </p:nvSpPr>
            <p:spPr bwMode="auto">
              <a:xfrm>
                <a:off x="1480" y="3293"/>
                <a:ext cx="68" cy="87"/>
              </a:xfrm>
              <a:custGeom>
                <a:avLst/>
                <a:gdLst>
                  <a:gd name="T0" fmla="*/ 22 w 137"/>
                  <a:gd name="T1" fmla="*/ 75 h 174"/>
                  <a:gd name="T2" fmla="*/ 20 w 137"/>
                  <a:gd name="T3" fmla="*/ 76 h 174"/>
                  <a:gd name="T4" fmla="*/ 23 w 137"/>
                  <a:gd name="T5" fmla="*/ 79 h 174"/>
                  <a:gd name="T6" fmla="*/ 27 w 137"/>
                  <a:gd name="T7" fmla="*/ 82 h 174"/>
                  <a:gd name="T8" fmla="*/ 32 w 137"/>
                  <a:gd name="T9" fmla="*/ 85 h 174"/>
                  <a:gd name="T10" fmla="*/ 37 w 137"/>
                  <a:gd name="T11" fmla="*/ 87 h 174"/>
                  <a:gd name="T12" fmla="*/ 41 w 137"/>
                  <a:gd name="T13" fmla="*/ 87 h 174"/>
                  <a:gd name="T14" fmla="*/ 46 w 137"/>
                  <a:gd name="T15" fmla="*/ 87 h 174"/>
                  <a:gd name="T16" fmla="*/ 53 w 137"/>
                  <a:gd name="T17" fmla="*/ 86 h 174"/>
                  <a:gd name="T18" fmla="*/ 59 w 137"/>
                  <a:gd name="T19" fmla="*/ 83 h 174"/>
                  <a:gd name="T20" fmla="*/ 64 w 137"/>
                  <a:gd name="T21" fmla="*/ 77 h 174"/>
                  <a:gd name="T22" fmla="*/ 66 w 137"/>
                  <a:gd name="T23" fmla="*/ 67 h 174"/>
                  <a:gd name="T24" fmla="*/ 66 w 137"/>
                  <a:gd name="T25" fmla="*/ 56 h 174"/>
                  <a:gd name="T26" fmla="*/ 68 w 137"/>
                  <a:gd name="T27" fmla="*/ 35 h 174"/>
                  <a:gd name="T28" fmla="*/ 68 w 137"/>
                  <a:gd name="T29" fmla="*/ 27 h 174"/>
                  <a:gd name="T30" fmla="*/ 67 w 137"/>
                  <a:gd name="T31" fmla="*/ 21 h 174"/>
                  <a:gd name="T32" fmla="*/ 68 w 137"/>
                  <a:gd name="T33" fmla="*/ 15 h 174"/>
                  <a:gd name="T34" fmla="*/ 68 w 137"/>
                  <a:gd name="T35" fmla="*/ 8 h 174"/>
                  <a:gd name="T36" fmla="*/ 65 w 137"/>
                  <a:gd name="T37" fmla="*/ 3 h 174"/>
                  <a:gd name="T38" fmla="*/ 61 w 137"/>
                  <a:gd name="T39" fmla="*/ 1 h 174"/>
                  <a:gd name="T40" fmla="*/ 56 w 137"/>
                  <a:gd name="T41" fmla="*/ 1 h 174"/>
                  <a:gd name="T42" fmla="*/ 51 w 137"/>
                  <a:gd name="T43" fmla="*/ 8 h 174"/>
                  <a:gd name="T44" fmla="*/ 48 w 137"/>
                  <a:gd name="T45" fmla="*/ 14 h 174"/>
                  <a:gd name="T46" fmla="*/ 42 w 137"/>
                  <a:gd name="T47" fmla="*/ 12 h 174"/>
                  <a:gd name="T48" fmla="*/ 38 w 137"/>
                  <a:gd name="T49" fmla="*/ 14 h 174"/>
                  <a:gd name="T50" fmla="*/ 33 w 137"/>
                  <a:gd name="T51" fmla="*/ 12 h 174"/>
                  <a:gd name="T52" fmla="*/ 31 w 137"/>
                  <a:gd name="T53" fmla="*/ 11 h 174"/>
                  <a:gd name="T54" fmla="*/ 26 w 137"/>
                  <a:gd name="T55" fmla="*/ 8 h 174"/>
                  <a:gd name="T56" fmla="*/ 20 w 137"/>
                  <a:gd name="T57" fmla="*/ 8 h 174"/>
                  <a:gd name="T58" fmla="*/ 15 w 137"/>
                  <a:gd name="T59" fmla="*/ 10 h 174"/>
                  <a:gd name="T60" fmla="*/ 11 w 137"/>
                  <a:gd name="T61" fmla="*/ 10 h 174"/>
                  <a:gd name="T62" fmla="*/ 4 w 137"/>
                  <a:gd name="T63" fmla="*/ 9 h 174"/>
                  <a:gd name="T64" fmla="*/ 1 w 137"/>
                  <a:gd name="T65" fmla="*/ 12 h 174"/>
                  <a:gd name="T66" fmla="*/ 0 w 137"/>
                  <a:gd name="T67" fmla="*/ 19 h 174"/>
                  <a:gd name="T68" fmla="*/ 3 w 137"/>
                  <a:gd name="T69" fmla="*/ 23 h 174"/>
                  <a:gd name="T70" fmla="*/ 8 w 137"/>
                  <a:gd name="T71" fmla="*/ 25 h 174"/>
                  <a:gd name="T72" fmla="*/ 9 w 137"/>
                  <a:gd name="T73" fmla="*/ 27 h 174"/>
                  <a:gd name="T74" fmla="*/ 10 w 137"/>
                  <a:gd name="T75" fmla="*/ 31 h 174"/>
                  <a:gd name="T76" fmla="*/ 12 w 137"/>
                  <a:gd name="T77" fmla="*/ 34 h 174"/>
                  <a:gd name="T78" fmla="*/ 11 w 137"/>
                  <a:gd name="T79" fmla="*/ 35 h 174"/>
                  <a:gd name="T80" fmla="*/ 11 w 137"/>
                  <a:gd name="T81" fmla="*/ 37 h 174"/>
                  <a:gd name="T82" fmla="*/ 12 w 137"/>
                  <a:gd name="T83" fmla="*/ 42 h 174"/>
                  <a:gd name="T84" fmla="*/ 13 w 137"/>
                  <a:gd name="T85" fmla="*/ 45 h 174"/>
                  <a:gd name="T86" fmla="*/ 13 w 137"/>
                  <a:gd name="T87" fmla="*/ 46 h 174"/>
                  <a:gd name="T88" fmla="*/ 12 w 137"/>
                  <a:gd name="T89" fmla="*/ 49 h 174"/>
                  <a:gd name="T90" fmla="*/ 12 w 137"/>
                  <a:gd name="T91" fmla="*/ 57 h 174"/>
                  <a:gd name="T92" fmla="*/ 15 w 137"/>
                  <a:gd name="T93" fmla="*/ 60 h 174"/>
                  <a:gd name="T94" fmla="*/ 18 w 137"/>
                  <a:gd name="T95" fmla="*/ 62 h 174"/>
                  <a:gd name="T96" fmla="*/ 20 w 137"/>
                  <a:gd name="T97" fmla="*/ 65 h 174"/>
                  <a:gd name="T98" fmla="*/ 22 w 137"/>
                  <a:gd name="T99" fmla="*/ 72 h 1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7"/>
                  <a:gd name="T151" fmla="*/ 0 h 174"/>
                  <a:gd name="T152" fmla="*/ 137 w 137"/>
                  <a:gd name="T153" fmla="*/ 174 h 1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7" h="174">
                    <a:moveTo>
                      <a:pt x="46" y="148"/>
                    </a:moveTo>
                    <a:lnTo>
                      <a:pt x="44" y="149"/>
                    </a:lnTo>
                    <a:lnTo>
                      <a:pt x="42" y="150"/>
                    </a:lnTo>
                    <a:lnTo>
                      <a:pt x="41" y="152"/>
                    </a:lnTo>
                    <a:lnTo>
                      <a:pt x="41" y="153"/>
                    </a:lnTo>
                    <a:lnTo>
                      <a:pt x="46" y="157"/>
                    </a:lnTo>
                    <a:lnTo>
                      <a:pt x="50" y="160"/>
                    </a:lnTo>
                    <a:lnTo>
                      <a:pt x="55" y="164"/>
                    </a:lnTo>
                    <a:lnTo>
                      <a:pt x="61" y="167"/>
                    </a:lnTo>
                    <a:lnTo>
                      <a:pt x="65" y="170"/>
                    </a:lnTo>
                    <a:lnTo>
                      <a:pt x="70" y="172"/>
                    </a:lnTo>
                    <a:lnTo>
                      <a:pt x="75" y="173"/>
                    </a:lnTo>
                    <a:lnTo>
                      <a:pt x="78" y="174"/>
                    </a:lnTo>
                    <a:lnTo>
                      <a:pt x="83" y="174"/>
                    </a:lnTo>
                    <a:lnTo>
                      <a:pt x="87" y="174"/>
                    </a:lnTo>
                    <a:lnTo>
                      <a:pt x="93" y="174"/>
                    </a:lnTo>
                    <a:lnTo>
                      <a:pt x="99" y="173"/>
                    </a:lnTo>
                    <a:lnTo>
                      <a:pt x="106" y="172"/>
                    </a:lnTo>
                    <a:lnTo>
                      <a:pt x="113" y="170"/>
                    </a:lnTo>
                    <a:lnTo>
                      <a:pt x="118" y="166"/>
                    </a:lnTo>
                    <a:lnTo>
                      <a:pt x="125" y="162"/>
                    </a:lnTo>
                    <a:lnTo>
                      <a:pt x="129" y="153"/>
                    </a:lnTo>
                    <a:lnTo>
                      <a:pt x="131" y="143"/>
                    </a:lnTo>
                    <a:lnTo>
                      <a:pt x="132" y="133"/>
                    </a:lnTo>
                    <a:lnTo>
                      <a:pt x="132" y="122"/>
                    </a:lnTo>
                    <a:lnTo>
                      <a:pt x="133" y="111"/>
                    </a:lnTo>
                    <a:lnTo>
                      <a:pt x="135" y="90"/>
                    </a:lnTo>
                    <a:lnTo>
                      <a:pt x="136" y="69"/>
                    </a:lnTo>
                    <a:lnTo>
                      <a:pt x="136" y="58"/>
                    </a:lnTo>
                    <a:lnTo>
                      <a:pt x="136" y="53"/>
                    </a:lnTo>
                    <a:lnTo>
                      <a:pt x="135" y="49"/>
                    </a:lnTo>
                    <a:lnTo>
                      <a:pt x="135" y="42"/>
                    </a:lnTo>
                    <a:lnTo>
                      <a:pt x="136" y="36"/>
                    </a:lnTo>
                    <a:lnTo>
                      <a:pt x="137" y="29"/>
                    </a:lnTo>
                    <a:lnTo>
                      <a:pt x="137" y="21"/>
                    </a:lnTo>
                    <a:lnTo>
                      <a:pt x="137" y="15"/>
                    </a:lnTo>
                    <a:lnTo>
                      <a:pt x="135" y="9"/>
                    </a:lnTo>
                    <a:lnTo>
                      <a:pt x="131" y="6"/>
                    </a:lnTo>
                    <a:lnTo>
                      <a:pt x="128" y="3"/>
                    </a:lnTo>
                    <a:lnTo>
                      <a:pt x="123" y="1"/>
                    </a:lnTo>
                    <a:lnTo>
                      <a:pt x="118" y="0"/>
                    </a:lnTo>
                    <a:lnTo>
                      <a:pt x="113" y="1"/>
                    </a:lnTo>
                    <a:lnTo>
                      <a:pt x="108" y="6"/>
                    </a:lnTo>
                    <a:lnTo>
                      <a:pt x="103" y="15"/>
                    </a:lnTo>
                    <a:lnTo>
                      <a:pt x="100" y="29"/>
                    </a:lnTo>
                    <a:lnTo>
                      <a:pt x="97" y="28"/>
                    </a:lnTo>
                    <a:lnTo>
                      <a:pt x="92" y="26"/>
                    </a:lnTo>
                    <a:lnTo>
                      <a:pt x="85" y="24"/>
                    </a:lnTo>
                    <a:lnTo>
                      <a:pt x="80" y="26"/>
                    </a:lnTo>
                    <a:lnTo>
                      <a:pt x="76" y="27"/>
                    </a:lnTo>
                    <a:lnTo>
                      <a:pt x="71" y="26"/>
                    </a:lnTo>
                    <a:lnTo>
                      <a:pt x="67" y="24"/>
                    </a:lnTo>
                    <a:lnTo>
                      <a:pt x="64" y="23"/>
                    </a:lnTo>
                    <a:lnTo>
                      <a:pt x="62" y="21"/>
                    </a:lnTo>
                    <a:lnTo>
                      <a:pt x="57" y="18"/>
                    </a:lnTo>
                    <a:lnTo>
                      <a:pt x="52" y="16"/>
                    </a:lnTo>
                    <a:lnTo>
                      <a:pt x="47" y="15"/>
                    </a:lnTo>
                    <a:lnTo>
                      <a:pt x="41" y="16"/>
                    </a:lnTo>
                    <a:lnTo>
                      <a:pt x="37" y="18"/>
                    </a:lnTo>
                    <a:lnTo>
                      <a:pt x="31" y="19"/>
                    </a:lnTo>
                    <a:lnTo>
                      <a:pt x="26" y="19"/>
                    </a:lnTo>
                    <a:lnTo>
                      <a:pt x="22" y="19"/>
                    </a:lnTo>
                    <a:lnTo>
                      <a:pt x="16" y="18"/>
                    </a:lnTo>
                    <a:lnTo>
                      <a:pt x="9" y="18"/>
                    </a:lnTo>
                    <a:lnTo>
                      <a:pt x="4" y="19"/>
                    </a:lnTo>
                    <a:lnTo>
                      <a:pt x="2" y="23"/>
                    </a:lnTo>
                    <a:lnTo>
                      <a:pt x="0" y="30"/>
                    </a:lnTo>
                    <a:lnTo>
                      <a:pt x="0" y="38"/>
                    </a:lnTo>
                    <a:lnTo>
                      <a:pt x="2" y="43"/>
                    </a:lnTo>
                    <a:lnTo>
                      <a:pt x="7" y="45"/>
                    </a:lnTo>
                    <a:lnTo>
                      <a:pt x="11" y="48"/>
                    </a:lnTo>
                    <a:lnTo>
                      <a:pt x="16" y="49"/>
                    </a:lnTo>
                    <a:lnTo>
                      <a:pt x="20" y="50"/>
                    </a:lnTo>
                    <a:lnTo>
                      <a:pt x="19" y="53"/>
                    </a:lnTo>
                    <a:lnTo>
                      <a:pt x="19" y="58"/>
                    </a:lnTo>
                    <a:lnTo>
                      <a:pt x="20" y="62"/>
                    </a:lnTo>
                    <a:lnTo>
                      <a:pt x="24" y="66"/>
                    </a:lnTo>
                    <a:lnTo>
                      <a:pt x="24" y="67"/>
                    </a:lnTo>
                    <a:lnTo>
                      <a:pt x="24" y="68"/>
                    </a:lnTo>
                    <a:lnTo>
                      <a:pt x="23" y="69"/>
                    </a:lnTo>
                    <a:lnTo>
                      <a:pt x="23" y="71"/>
                    </a:lnTo>
                    <a:lnTo>
                      <a:pt x="23" y="74"/>
                    </a:lnTo>
                    <a:lnTo>
                      <a:pt x="23" y="80"/>
                    </a:lnTo>
                    <a:lnTo>
                      <a:pt x="24" y="84"/>
                    </a:lnTo>
                    <a:lnTo>
                      <a:pt x="25" y="89"/>
                    </a:lnTo>
                    <a:lnTo>
                      <a:pt x="26" y="90"/>
                    </a:lnTo>
                    <a:lnTo>
                      <a:pt x="26" y="91"/>
                    </a:lnTo>
                    <a:lnTo>
                      <a:pt x="27" y="92"/>
                    </a:lnTo>
                    <a:lnTo>
                      <a:pt x="25" y="98"/>
                    </a:lnTo>
                    <a:lnTo>
                      <a:pt x="24" y="106"/>
                    </a:lnTo>
                    <a:lnTo>
                      <a:pt x="25" y="114"/>
                    </a:lnTo>
                    <a:lnTo>
                      <a:pt x="27" y="119"/>
                    </a:lnTo>
                    <a:lnTo>
                      <a:pt x="31" y="120"/>
                    </a:lnTo>
                    <a:lnTo>
                      <a:pt x="33" y="122"/>
                    </a:lnTo>
                    <a:lnTo>
                      <a:pt x="37" y="124"/>
                    </a:lnTo>
                    <a:lnTo>
                      <a:pt x="41" y="125"/>
                    </a:lnTo>
                    <a:lnTo>
                      <a:pt x="40" y="130"/>
                    </a:lnTo>
                    <a:lnTo>
                      <a:pt x="41" y="137"/>
                    </a:lnTo>
                    <a:lnTo>
                      <a:pt x="44" y="144"/>
                    </a:lnTo>
                    <a:lnTo>
                      <a:pt x="46" y="1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29" name="Freeform 17"/>
              <p:cNvSpPr>
                <a:spLocks/>
              </p:cNvSpPr>
              <p:nvPr/>
            </p:nvSpPr>
            <p:spPr bwMode="auto">
              <a:xfrm>
                <a:off x="1047" y="3168"/>
                <a:ext cx="98" cy="68"/>
              </a:xfrm>
              <a:custGeom>
                <a:avLst/>
                <a:gdLst>
                  <a:gd name="T0" fmla="*/ 84 w 194"/>
                  <a:gd name="T1" fmla="*/ 53 h 135"/>
                  <a:gd name="T2" fmla="*/ 86 w 194"/>
                  <a:gd name="T3" fmla="*/ 43 h 135"/>
                  <a:gd name="T4" fmla="*/ 90 w 194"/>
                  <a:gd name="T5" fmla="*/ 33 h 135"/>
                  <a:gd name="T6" fmla="*/ 95 w 194"/>
                  <a:gd name="T7" fmla="*/ 26 h 135"/>
                  <a:gd name="T8" fmla="*/ 93 w 194"/>
                  <a:gd name="T9" fmla="*/ 21 h 135"/>
                  <a:gd name="T10" fmla="*/ 86 w 194"/>
                  <a:gd name="T11" fmla="*/ 18 h 135"/>
                  <a:gd name="T12" fmla="*/ 81 w 194"/>
                  <a:gd name="T13" fmla="*/ 15 h 135"/>
                  <a:gd name="T14" fmla="*/ 74 w 194"/>
                  <a:gd name="T15" fmla="*/ 14 h 135"/>
                  <a:gd name="T16" fmla="*/ 69 w 194"/>
                  <a:gd name="T17" fmla="*/ 13 h 135"/>
                  <a:gd name="T18" fmla="*/ 62 w 194"/>
                  <a:gd name="T19" fmla="*/ 11 h 135"/>
                  <a:gd name="T20" fmla="*/ 56 w 194"/>
                  <a:gd name="T21" fmla="*/ 9 h 135"/>
                  <a:gd name="T22" fmla="*/ 50 w 194"/>
                  <a:gd name="T23" fmla="*/ 7 h 135"/>
                  <a:gd name="T24" fmla="*/ 46 w 194"/>
                  <a:gd name="T25" fmla="*/ 6 h 135"/>
                  <a:gd name="T26" fmla="*/ 41 w 194"/>
                  <a:gd name="T27" fmla="*/ 5 h 135"/>
                  <a:gd name="T28" fmla="*/ 38 w 194"/>
                  <a:gd name="T29" fmla="*/ 6 h 135"/>
                  <a:gd name="T30" fmla="*/ 33 w 194"/>
                  <a:gd name="T31" fmla="*/ 6 h 135"/>
                  <a:gd name="T32" fmla="*/ 27 w 194"/>
                  <a:gd name="T33" fmla="*/ 6 h 135"/>
                  <a:gd name="T34" fmla="*/ 20 w 194"/>
                  <a:gd name="T35" fmla="*/ 5 h 135"/>
                  <a:gd name="T36" fmla="*/ 14 w 194"/>
                  <a:gd name="T37" fmla="*/ 3 h 135"/>
                  <a:gd name="T38" fmla="*/ 10 w 194"/>
                  <a:gd name="T39" fmla="*/ 2 h 135"/>
                  <a:gd name="T40" fmla="*/ 6 w 194"/>
                  <a:gd name="T41" fmla="*/ 3 h 135"/>
                  <a:gd name="T42" fmla="*/ 6 w 194"/>
                  <a:gd name="T43" fmla="*/ 14 h 135"/>
                  <a:gd name="T44" fmla="*/ 5 w 194"/>
                  <a:gd name="T45" fmla="*/ 18 h 135"/>
                  <a:gd name="T46" fmla="*/ 1 w 194"/>
                  <a:gd name="T47" fmla="*/ 25 h 135"/>
                  <a:gd name="T48" fmla="*/ 0 w 194"/>
                  <a:gd name="T49" fmla="*/ 34 h 135"/>
                  <a:gd name="T50" fmla="*/ 2 w 194"/>
                  <a:gd name="T51" fmla="*/ 37 h 135"/>
                  <a:gd name="T52" fmla="*/ 5 w 194"/>
                  <a:gd name="T53" fmla="*/ 40 h 135"/>
                  <a:gd name="T54" fmla="*/ 9 w 194"/>
                  <a:gd name="T55" fmla="*/ 41 h 135"/>
                  <a:gd name="T56" fmla="*/ 11 w 194"/>
                  <a:gd name="T57" fmla="*/ 42 h 135"/>
                  <a:gd name="T58" fmla="*/ 11 w 194"/>
                  <a:gd name="T59" fmla="*/ 44 h 135"/>
                  <a:gd name="T60" fmla="*/ 14 w 194"/>
                  <a:gd name="T61" fmla="*/ 49 h 135"/>
                  <a:gd name="T62" fmla="*/ 21 w 194"/>
                  <a:gd name="T63" fmla="*/ 55 h 135"/>
                  <a:gd name="T64" fmla="*/ 28 w 194"/>
                  <a:gd name="T65" fmla="*/ 57 h 135"/>
                  <a:gd name="T66" fmla="*/ 29 w 194"/>
                  <a:gd name="T67" fmla="*/ 60 h 135"/>
                  <a:gd name="T68" fmla="*/ 34 w 194"/>
                  <a:gd name="T69" fmla="*/ 63 h 135"/>
                  <a:gd name="T70" fmla="*/ 40 w 194"/>
                  <a:gd name="T71" fmla="*/ 64 h 135"/>
                  <a:gd name="T72" fmla="*/ 44 w 194"/>
                  <a:gd name="T73" fmla="*/ 67 h 135"/>
                  <a:gd name="T74" fmla="*/ 53 w 194"/>
                  <a:gd name="T75" fmla="*/ 67 h 135"/>
                  <a:gd name="T76" fmla="*/ 62 w 194"/>
                  <a:gd name="T77" fmla="*/ 64 h 135"/>
                  <a:gd name="T78" fmla="*/ 69 w 194"/>
                  <a:gd name="T79" fmla="*/ 64 h 135"/>
                  <a:gd name="T80" fmla="*/ 75 w 194"/>
                  <a:gd name="T81" fmla="*/ 63 h 135"/>
                  <a:gd name="T82" fmla="*/ 81 w 194"/>
                  <a:gd name="T83" fmla="*/ 60 h 1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35"/>
                  <a:gd name="T128" fmla="*/ 194 w 194"/>
                  <a:gd name="T129" fmla="*/ 135 h 1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35">
                    <a:moveTo>
                      <a:pt x="164" y="117"/>
                    </a:moveTo>
                    <a:lnTo>
                      <a:pt x="166" y="106"/>
                    </a:lnTo>
                    <a:lnTo>
                      <a:pt x="168" y="96"/>
                    </a:lnTo>
                    <a:lnTo>
                      <a:pt x="171" y="86"/>
                    </a:lnTo>
                    <a:lnTo>
                      <a:pt x="175" y="75"/>
                    </a:lnTo>
                    <a:lnTo>
                      <a:pt x="178" y="66"/>
                    </a:lnTo>
                    <a:lnTo>
                      <a:pt x="183" y="58"/>
                    </a:lnTo>
                    <a:lnTo>
                      <a:pt x="189" y="51"/>
                    </a:lnTo>
                    <a:lnTo>
                      <a:pt x="194" y="45"/>
                    </a:lnTo>
                    <a:lnTo>
                      <a:pt x="185" y="42"/>
                    </a:lnTo>
                    <a:lnTo>
                      <a:pt x="177" y="38"/>
                    </a:lnTo>
                    <a:lnTo>
                      <a:pt x="170" y="35"/>
                    </a:lnTo>
                    <a:lnTo>
                      <a:pt x="164" y="33"/>
                    </a:lnTo>
                    <a:lnTo>
                      <a:pt x="160" y="30"/>
                    </a:lnTo>
                    <a:lnTo>
                      <a:pt x="154" y="28"/>
                    </a:lnTo>
                    <a:lnTo>
                      <a:pt x="147" y="27"/>
                    </a:lnTo>
                    <a:lnTo>
                      <a:pt x="141" y="26"/>
                    </a:lnTo>
                    <a:lnTo>
                      <a:pt x="136" y="26"/>
                    </a:lnTo>
                    <a:lnTo>
                      <a:pt x="129" y="25"/>
                    </a:lnTo>
                    <a:lnTo>
                      <a:pt x="123" y="22"/>
                    </a:lnTo>
                    <a:lnTo>
                      <a:pt x="117" y="20"/>
                    </a:lnTo>
                    <a:lnTo>
                      <a:pt x="111" y="18"/>
                    </a:lnTo>
                    <a:lnTo>
                      <a:pt x="104" y="15"/>
                    </a:lnTo>
                    <a:lnTo>
                      <a:pt x="99" y="13"/>
                    </a:lnTo>
                    <a:lnTo>
                      <a:pt x="94" y="12"/>
                    </a:lnTo>
                    <a:lnTo>
                      <a:pt x="91" y="11"/>
                    </a:lnTo>
                    <a:lnTo>
                      <a:pt x="86" y="10"/>
                    </a:lnTo>
                    <a:lnTo>
                      <a:pt x="81" y="10"/>
                    </a:lnTo>
                    <a:lnTo>
                      <a:pt x="78" y="11"/>
                    </a:lnTo>
                    <a:lnTo>
                      <a:pt x="75" y="12"/>
                    </a:lnTo>
                    <a:lnTo>
                      <a:pt x="70" y="12"/>
                    </a:lnTo>
                    <a:lnTo>
                      <a:pt x="65" y="12"/>
                    </a:lnTo>
                    <a:lnTo>
                      <a:pt x="60" y="12"/>
                    </a:lnTo>
                    <a:lnTo>
                      <a:pt x="53" y="12"/>
                    </a:lnTo>
                    <a:lnTo>
                      <a:pt x="46" y="11"/>
                    </a:lnTo>
                    <a:lnTo>
                      <a:pt x="39" y="10"/>
                    </a:lnTo>
                    <a:lnTo>
                      <a:pt x="32" y="7"/>
                    </a:lnTo>
                    <a:lnTo>
                      <a:pt x="27" y="6"/>
                    </a:lnTo>
                    <a:lnTo>
                      <a:pt x="24" y="4"/>
                    </a:lnTo>
                    <a:lnTo>
                      <a:pt x="19" y="3"/>
                    </a:lnTo>
                    <a:lnTo>
                      <a:pt x="16" y="0"/>
                    </a:lnTo>
                    <a:lnTo>
                      <a:pt x="11" y="5"/>
                    </a:lnTo>
                    <a:lnTo>
                      <a:pt x="10" y="16"/>
                    </a:lnTo>
                    <a:lnTo>
                      <a:pt x="11" y="28"/>
                    </a:lnTo>
                    <a:lnTo>
                      <a:pt x="17" y="35"/>
                    </a:lnTo>
                    <a:lnTo>
                      <a:pt x="10" y="35"/>
                    </a:lnTo>
                    <a:lnTo>
                      <a:pt x="4" y="39"/>
                    </a:lnTo>
                    <a:lnTo>
                      <a:pt x="1" y="49"/>
                    </a:lnTo>
                    <a:lnTo>
                      <a:pt x="0" y="65"/>
                    </a:lnTo>
                    <a:lnTo>
                      <a:pt x="0" y="67"/>
                    </a:lnTo>
                    <a:lnTo>
                      <a:pt x="1" y="69"/>
                    </a:lnTo>
                    <a:lnTo>
                      <a:pt x="3" y="73"/>
                    </a:lnTo>
                    <a:lnTo>
                      <a:pt x="5" y="76"/>
                    </a:lnTo>
                    <a:lnTo>
                      <a:pt x="9" y="79"/>
                    </a:lnTo>
                    <a:lnTo>
                      <a:pt x="12" y="81"/>
                    </a:lnTo>
                    <a:lnTo>
                      <a:pt x="17" y="82"/>
                    </a:lnTo>
                    <a:lnTo>
                      <a:pt x="22" y="83"/>
                    </a:lnTo>
                    <a:lnTo>
                      <a:pt x="22" y="84"/>
                    </a:lnTo>
                    <a:lnTo>
                      <a:pt x="22" y="87"/>
                    </a:lnTo>
                    <a:lnTo>
                      <a:pt x="22" y="88"/>
                    </a:lnTo>
                    <a:lnTo>
                      <a:pt x="23" y="90"/>
                    </a:lnTo>
                    <a:lnTo>
                      <a:pt x="27" y="98"/>
                    </a:lnTo>
                    <a:lnTo>
                      <a:pt x="33" y="104"/>
                    </a:lnTo>
                    <a:lnTo>
                      <a:pt x="42" y="109"/>
                    </a:lnTo>
                    <a:lnTo>
                      <a:pt x="54" y="110"/>
                    </a:lnTo>
                    <a:lnTo>
                      <a:pt x="55" y="113"/>
                    </a:lnTo>
                    <a:lnTo>
                      <a:pt x="56" y="117"/>
                    </a:lnTo>
                    <a:lnTo>
                      <a:pt x="58" y="120"/>
                    </a:lnTo>
                    <a:lnTo>
                      <a:pt x="62" y="122"/>
                    </a:lnTo>
                    <a:lnTo>
                      <a:pt x="68" y="125"/>
                    </a:lnTo>
                    <a:lnTo>
                      <a:pt x="73" y="127"/>
                    </a:lnTo>
                    <a:lnTo>
                      <a:pt x="80" y="127"/>
                    </a:lnTo>
                    <a:lnTo>
                      <a:pt x="85" y="127"/>
                    </a:lnTo>
                    <a:lnTo>
                      <a:pt x="88" y="133"/>
                    </a:lnTo>
                    <a:lnTo>
                      <a:pt x="95" y="135"/>
                    </a:lnTo>
                    <a:lnTo>
                      <a:pt x="104" y="134"/>
                    </a:lnTo>
                    <a:lnTo>
                      <a:pt x="117" y="128"/>
                    </a:lnTo>
                    <a:lnTo>
                      <a:pt x="123" y="128"/>
                    </a:lnTo>
                    <a:lnTo>
                      <a:pt x="130" y="127"/>
                    </a:lnTo>
                    <a:lnTo>
                      <a:pt x="137" y="127"/>
                    </a:lnTo>
                    <a:lnTo>
                      <a:pt x="144" y="126"/>
                    </a:lnTo>
                    <a:lnTo>
                      <a:pt x="149" y="125"/>
                    </a:lnTo>
                    <a:lnTo>
                      <a:pt x="155" y="122"/>
                    </a:lnTo>
                    <a:lnTo>
                      <a:pt x="161" y="120"/>
                    </a:lnTo>
                    <a:lnTo>
                      <a:pt x="164" y="1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30" name="Freeform 18"/>
              <p:cNvSpPr>
                <a:spLocks/>
              </p:cNvSpPr>
              <p:nvPr/>
            </p:nvSpPr>
            <p:spPr bwMode="auto">
              <a:xfrm>
                <a:off x="923" y="3157"/>
                <a:ext cx="192" cy="56"/>
              </a:xfrm>
              <a:custGeom>
                <a:avLst/>
                <a:gdLst>
                  <a:gd name="T0" fmla="*/ 7 w 384"/>
                  <a:gd name="T1" fmla="*/ 0 h 113"/>
                  <a:gd name="T2" fmla="*/ 9 w 384"/>
                  <a:gd name="T3" fmla="*/ 0 h 113"/>
                  <a:gd name="T4" fmla="*/ 15 w 384"/>
                  <a:gd name="T5" fmla="*/ 2 h 113"/>
                  <a:gd name="T6" fmla="*/ 22 w 384"/>
                  <a:gd name="T7" fmla="*/ 3 h 113"/>
                  <a:gd name="T8" fmla="*/ 31 w 384"/>
                  <a:gd name="T9" fmla="*/ 6 h 113"/>
                  <a:gd name="T10" fmla="*/ 42 w 384"/>
                  <a:gd name="T11" fmla="*/ 9 h 113"/>
                  <a:gd name="T12" fmla="*/ 54 w 384"/>
                  <a:gd name="T13" fmla="*/ 11 h 113"/>
                  <a:gd name="T14" fmla="*/ 66 w 384"/>
                  <a:gd name="T15" fmla="*/ 14 h 113"/>
                  <a:gd name="T16" fmla="*/ 79 w 384"/>
                  <a:gd name="T17" fmla="*/ 17 h 113"/>
                  <a:gd name="T18" fmla="*/ 92 w 384"/>
                  <a:gd name="T19" fmla="*/ 21 h 113"/>
                  <a:gd name="T20" fmla="*/ 104 w 384"/>
                  <a:gd name="T21" fmla="*/ 24 h 113"/>
                  <a:gd name="T22" fmla="*/ 115 w 384"/>
                  <a:gd name="T23" fmla="*/ 26 h 113"/>
                  <a:gd name="T24" fmla="*/ 126 w 384"/>
                  <a:gd name="T25" fmla="*/ 29 h 113"/>
                  <a:gd name="T26" fmla="*/ 135 w 384"/>
                  <a:gd name="T27" fmla="*/ 31 h 113"/>
                  <a:gd name="T28" fmla="*/ 143 w 384"/>
                  <a:gd name="T29" fmla="*/ 33 h 113"/>
                  <a:gd name="T30" fmla="*/ 148 w 384"/>
                  <a:gd name="T31" fmla="*/ 34 h 113"/>
                  <a:gd name="T32" fmla="*/ 150 w 384"/>
                  <a:gd name="T33" fmla="*/ 34 h 113"/>
                  <a:gd name="T34" fmla="*/ 153 w 384"/>
                  <a:gd name="T35" fmla="*/ 34 h 113"/>
                  <a:gd name="T36" fmla="*/ 157 w 384"/>
                  <a:gd name="T37" fmla="*/ 34 h 113"/>
                  <a:gd name="T38" fmla="*/ 160 w 384"/>
                  <a:gd name="T39" fmla="*/ 34 h 113"/>
                  <a:gd name="T40" fmla="*/ 163 w 384"/>
                  <a:gd name="T41" fmla="*/ 34 h 113"/>
                  <a:gd name="T42" fmla="*/ 166 w 384"/>
                  <a:gd name="T43" fmla="*/ 37 h 113"/>
                  <a:gd name="T44" fmla="*/ 169 w 384"/>
                  <a:gd name="T45" fmla="*/ 40 h 113"/>
                  <a:gd name="T46" fmla="*/ 172 w 384"/>
                  <a:gd name="T47" fmla="*/ 43 h 113"/>
                  <a:gd name="T48" fmla="*/ 176 w 384"/>
                  <a:gd name="T49" fmla="*/ 45 h 113"/>
                  <a:gd name="T50" fmla="*/ 178 w 384"/>
                  <a:gd name="T51" fmla="*/ 45 h 113"/>
                  <a:gd name="T52" fmla="*/ 181 w 384"/>
                  <a:gd name="T53" fmla="*/ 45 h 113"/>
                  <a:gd name="T54" fmla="*/ 183 w 384"/>
                  <a:gd name="T55" fmla="*/ 45 h 113"/>
                  <a:gd name="T56" fmla="*/ 186 w 384"/>
                  <a:gd name="T57" fmla="*/ 45 h 113"/>
                  <a:gd name="T58" fmla="*/ 189 w 384"/>
                  <a:gd name="T59" fmla="*/ 46 h 113"/>
                  <a:gd name="T60" fmla="*/ 190 w 384"/>
                  <a:gd name="T61" fmla="*/ 47 h 113"/>
                  <a:gd name="T62" fmla="*/ 192 w 384"/>
                  <a:gd name="T63" fmla="*/ 49 h 113"/>
                  <a:gd name="T64" fmla="*/ 192 w 384"/>
                  <a:gd name="T65" fmla="*/ 51 h 113"/>
                  <a:gd name="T66" fmla="*/ 190 w 384"/>
                  <a:gd name="T67" fmla="*/ 56 h 113"/>
                  <a:gd name="T68" fmla="*/ 186 w 384"/>
                  <a:gd name="T69" fmla="*/ 56 h 113"/>
                  <a:gd name="T70" fmla="*/ 181 w 384"/>
                  <a:gd name="T71" fmla="*/ 55 h 113"/>
                  <a:gd name="T72" fmla="*/ 175 w 384"/>
                  <a:gd name="T73" fmla="*/ 53 h 113"/>
                  <a:gd name="T74" fmla="*/ 172 w 384"/>
                  <a:gd name="T75" fmla="*/ 52 h 113"/>
                  <a:gd name="T76" fmla="*/ 166 w 384"/>
                  <a:gd name="T77" fmla="*/ 51 h 113"/>
                  <a:gd name="T78" fmla="*/ 157 w 384"/>
                  <a:gd name="T79" fmla="*/ 48 h 113"/>
                  <a:gd name="T80" fmla="*/ 147 w 384"/>
                  <a:gd name="T81" fmla="*/ 45 h 113"/>
                  <a:gd name="T82" fmla="*/ 134 w 384"/>
                  <a:gd name="T83" fmla="*/ 42 h 113"/>
                  <a:gd name="T84" fmla="*/ 119 w 384"/>
                  <a:gd name="T85" fmla="*/ 38 h 113"/>
                  <a:gd name="T86" fmla="*/ 105 w 384"/>
                  <a:gd name="T87" fmla="*/ 34 h 113"/>
                  <a:gd name="T88" fmla="*/ 90 w 384"/>
                  <a:gd name="T89" fmla="*/ 30 h 113"/>
                  <a:gd name="T90" fmla="*/ 75 w 384"/>
                  <a:gd name="T91" fmla="*/ 26 h 113"/>
                  <a:gd name="T92" fmla="*/ 60 w 384"/>
                  <a:gd name="T93" fmla="*/ 22 h 113"/>
                  <a:gd name="T94" fmla="*/ 46 w 384"/>
                  <a:gd name="T95" fmla="*/ 18 h 113"/>
                  <a:gd name="T96" fmla="*/ 34 w 384"/>
                  <a:gd name="T97" fmla="*/ 14 h 113"/>
                  <a:gd name="T98" fmla="*/ 23 w 384"/>
                  <a:gd name="T99" fmla="*/ 11 h 113"/>
                  <a:gd name="T100" fmla="*/ 14 w 384"/>
                  <a:gd name="T101" fmla="*/ 9 h 113"/>
                  <a:gd name="T102" fmla="*/ 8 w 384"/>
                  <a:gd name="T103" fmla="*/ 7 h 113"/>
                  <a:gd name="T104" fmla="*/ 5 w 384"/>
                  <a:gd name="T105" fmla="*/ 7 h 113"/>
                  <a:gd name="T106" fmla="*/ 1 w 384"/>
                  <a:gd name="T107" fmla="*/ 5 h 113"/>
                  <a:gd name="T108" fmla="*/ 0 w 384"/>
                  <a:gd name="T109" fmla="*/ 2 h 113"/>
                  <a:gd name="T110" fmla="*/ 1 w 384"/>
                  <a:gd name="T111" fmla="*/ 0 h 113"/>
                  <a:gd name="T112" fmla="*/ 7 w 384"/>
                  <a:gd name="T113" fmla="*/ 0 h 1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4"/>
                  <a:gd name="T172" fmla="*/ 0 h 113"/>
                  <a:gd name="T173" fmla="*/ 384 w 384"/>
                  <a:gd name="T174" fmla="*/ 113 h 1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4" h="113">
                    <a:moveTo>
                      <a:pt x="13" y="0"/>
                    </a:moveTo>
                    <a:lnTo>
                      <a:pt x="18" y="1"/>
                    </a:lnTo>
                    <a:lnTo>
                      <a:pt x="29" y="4"/>
                    </a:lnTo>
                    <a:lnTo>
                      <a:pt x="44" y="7"/>
                    </a:lnTo>
                    <a:lnTo>
                      <a:pt x="62" y="12"/>
                    </a:lnTo>
                    <a:lnTo>
                      <a:pt x="83" y="18"/>
                    </a:lnTo>
                    <a:lnTo>
                      <a:pt x="107" y="23"/>
                    </a:lnTo>
                    <a:lnTo>
                      <a:pt x="131" y="29"/>
                    </a:lnTo>
                    <a:lnTo>
                      <a:pt x="158" y="35"/>
                    </a:lnTo>
                    <a:lnTo>
                      <a:pt x="183" y="42"/>
                    </a:lnTo>
                    <a:lnTo>
                      <a:pt x="207" y="48"/>
                    </a:lnTo>
                    <a:lnTo>
                      <a:pt x="230" y="53"/>
                    </a:lnTo>
                    <a:lnTo>
                      <a:pt x="252" y="58"/>
                    </a:lnTo>
                    <a:lnTo>
                      <a:pt x="270" y="62"/>
                    </a:lnTo>
                    <a:lnTo>
                      <a:pt x="285" y="66"/>
                    </a:lnTo>
                    <a:lnTo>
                      <a:pt x="295" y="68"/>
                    </a:lnTo>
                    <a:lnTo>
                      <a:pt x="299" y="69"/>
                    </a:lnTo>
                    <a:lnTo>
                      <a:pt x="306" y="69"/>
                    </a:lnTo>
                    <a:lnTo>
                      <a:pt x="314" y="69"/>
                    </a:lnTo>
                    <a:lnTo>
                      <a:pt x="320" y="69"/>
                    </a:lnTo>
                    <a:lnTo>
                      <a:pt x="325" y="69"/>
                    </a:lnTo>
                    <a:lnTo>
                      <a:pt x="331" y="74"/>
                    </a:lnTo>
                    <a:lnTo>
                      <a:pt x="337" y="81"/>
                    </a:lnTo>
                    <a:lnTo>
                      <a:pt x="344" y="87"/>
                    </a:lnTo>
                    <a:lnTo>
                      <a:pt x="351" y="90"/>
                    </a:lnTo>
                    <a:lnTo>
                      <a:pt x="355" y="90"/>
                    </a:lnTo>
                    <a:lnTo>
                      <a:pt x="361" y="91"/>
                    </a:lnTo>
                    <a:lnTo>
                      <a:pt x="365" y="91"/>
                    </a:lnTo>
                    <a:lnTo>
                      <a:pt x="371" y="91"/>
                    </a:lnTo>
                    <a:lnTo>
                      <a:pt x="377" y="92"/>
                    </a:lnTo>
                    <a:lnTo>
                      <a:pt x="380" y="95"/>
                    </a:lnTo>
                    <a:lnTo>
                      <a:pt x="384" y="98"/>
                    </a:lnTo>
                    <a:lnTo>
                      <a:pt x="384" y="103"/>
                    </a:lnTo>
                    <a:lnTo>
                      <a:pt x="379" y="112"/>
                    </a:lnTo>
                    <a:lnTo>
                      <a:pt x="371" y="113"/>
                    </a:lnTo>
                    <a:lnTo>
                      <a:pt x="362" y="110"/>
                    </a:lnTo>
                    <a:lnTo>
                      <a:pt x="350" y="106"/>
                    </a:lnTo>
                    <a:lnTo>
                      <a:pt x="344" y="105"/>
                    </a:lnTo>
                    <a:lnTo>
                      <a:pt x="332" y="102"/>
                    </a:lnTo>
                    <a:lnTo>
                      <a:pt x="314" y="97"/>
                    </a:lnTo>
                    <a:lnTo>
                      <a:pt x="293" y="91"/>
                    </a:lnTo>
                    <a:lnTo>
                      <a:pt x="267" y="84"/>
                    </a:lnTo>
                    <a:lnTo>
                      <a:pt x="238" y="76"/>
                    </a:lnTo>
                    <a:lnTo>
                      <a:pt x="210" y="68"/>
                    </a:lnTo>
                    <a:lnTo>
                      <a:pt x="179" y="60"/>
                    </a:lnTo>
                    <a:lnTo>
                      <a:pt x="149" y="52"/>
                    </a:lnTo>
                    <a:lnTo>
                      <a:pt x="119" y="44"/>
                    </a:lnTo>
                    <a:lnTo>
                      <a:pt x="91" y="36"/>
                    </a:lnTo>
                    <a:lnTo>
                      <a:pt x="67" y="29"/>
                    </a:lnTo>
                    <a:lnTo>
                      <a:pt x="45" y="23"/>
                    </a:lnTo>
                    <a:lnTo>
                      <a:pt x="28" y="19"/>
                    </a:lnTo>
                    <a:lnTo>
                      <a:pt x="16" y="15"/>
                    </a:lnTo>
                    <a:lnTo>
                      <a:pt x="10" y="14"/>
                    </a:lnTo>
                    <a:lnTo>
                      <a:pt x="2" y="11"/>
                    </a:lnTo>
                    <a:lnTo>
                      <a:pt x="0" y="5"/>
                    </a:lnTo>
                    <a:lnTo>
                      <a:pt x="2" y="1"/>
                    </a:lnTo>
                    <a:lnTo>
                      <a:pt x="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31" name="Freeform 19"/>
              <p:cNvSpPr>
                <a:spLocks/>
              </p:cNvSpPr>
              <p:nvPr/>
            </p:nvSpPr>
            <p:spPr bwMode="auto">
              <a:xfrm>
                <a:off x="926" y="3158"/>
                <a:ext cx="186" cy="52"/>
              </a:xfrm>
              <a:custGeom>
                <a:avLst/>
                <a:gdLst>
                  <a:gd name="T0" fmla="*/ 6 w 372"/>
                  <a:gd name="T1" fmla="*/ 6 h 103"/>
                  <a:gd name="T2" fmla="*/ 2 w 372"/>
                  <a:gd name="T3" fmla="*/ 4 h 103"/>
                  <a:gd name="T4" fmla="*/ 0 w 372"/>
                  <a:gd name="T5" fmla="*/ 2 h 103"/>
                  <a:gd name="T6" fmla="*/ 1 w 372"/>
                  <a:gd name="T7" fmla="*/ 0 h 103"/>
                  <a:gd name="T8" fmla="*/ 6 w 372"/>
                  <a:gd name="T9" fmla="*/ 1 h 103"/>
                  <a:gd name="T10" fmla="*/ 10 w 372"/>
                  <a:gd name="T11" fmla="*/ 2 h 103"/>
                  <a:gd name="T12" fmla="*/ 17 w 372"/>
                  <a:gd name="T13" fmla="*/ 4 h 103"/>
                  <a:gd name="T14" fmla="*/ 25 w 372"/>
                  <a:gd name="T15" fmla="*/ 6 h 103"/>
                  <a:gd name="T16" fmla="*/ 35 w 372"/>
                  <a:gd name="T17" fmla="*/ 8 h 103"/>
                  <a:gd name="T18" fmla="*/ 45 w 372"/>
                  <a:gd name="T19" fmla="*/ 11 h 103"/>
                  <a:gd name="T20" fmla="*/ 57 w 372"/>
                  <a:gd name="T21" fmla="*/ 14 h 103"/>
                  <a:gd name="T22" fmla="*/ 69 w 372"/>
                  <a:gd name="T23" fmla="*/ 17 h 103"/>
                  <a:gd name="T24" fmla="*/ 81 w 372"/>
                  <a:gd name="T25" fmla="*/ 20 h 103"/>
                  <a:gd name="T26" fmla="*/ 93 w 372"/>
                  <a:gd name="T27" fmla="*/ 23 h 103"/>
                  <a:gd name="T28" fmla="*/ 105 w 372"/>
                  <a:gd name="T29" fmla="*/ 25 h 103"/>
                  <a:gd name="T30" fmla="*/ 116 w 372"/>
                  <a:gd name="T31" fmla="*/ 28 h 103"/>
                  <a:gd name="T32" fmla="*/ 126 w 372"/>
                  <a:gd name="T33" fmla="*/ 31 h 103"/>
                  <a:gd name="T34" fmla="*/ 134 w 372"/>
                  <a:gd name="T35" fmla="*/ 32 h 103"/>
                  <a:gd name="T36" fmla="*/ 141 w 372"/>
                  <a:gd name="T37" fmla="*/ 34 h 103"/>
                  <a:gd name="T38" fmla="*/ 145 w 372"/>
                  <a:gd name="T39" fmla="*/ 35 h 103"/>
                  <a:gd name="T40" fmla="*/ 148 w 372"/>
                  <a:gd name="T41" fmla="*/ 36 h 103"/>
                  <a:gd name="T42" fmla="*/ 151 w 372"/>
                  <a:gd name="T43" fmla="*/ 36 h 103"/>
                  <a:gd name="T44" fmla="*/ 154 w 372"/>
                  <a:gd name="T45" fmla="*/ 36 h 103"/>
                  <a:gd name="T46" fmla="*/ 157 w 372"/>
                  <a:gd name="T47" fmla="*/ 36 h 103"/>
                  <a:gd name="T48" fmla="*/ 159 w 372"/>
                  <a:gd name="T49" fmla="*/ 36 h 103"/>
                  <a:gd name="T50" fmla="*/ 161 w 372"/>
                  <a:gd name="T51" fmla="*/ 38 h 103"/>
                  <a:gd name="T52" fmla="*/ 164 w 372"/>
                  <a:gd name="T53" fmla="*/ 40 h 103"/>
                  <a:gd name="T54" fmla="*/ 168 w 372"/>
                  <a:gd name="T55" fmla="*/ 43 h 103"/>
                  <a:gd name="T56" fmla="*/ 170 w 372"/>
                  <a:gd name="T57" fmla="*/ 45 h 103"/>
                  <a:gd name="T58" fmla="*/ 174 w 372"/>
                  <a:gd name="T59" fmla="*/ 46 h 103"/>
                  <a:gd name="T60" fmla="*/ 178 w 372"/>
                  <a:gd name="T61" fmla="*/ 46 h 103"/>
                  <a:gd name="T62" fmla="*/ 181 w 372"/>
                  <a:gd name="T63" fmla="*/ 46 h 103"/>
                  <a:gd name="T64" fmla="*/ 183 w 372"/>
                  <a:gd name="T65" fmla="*/ 47 h 103"/>
                  <a:gd name="T66" fmla="*/ 185 w 372"/>
                  <a:gd name="T67" fmla="*/ 48 h 103"/>
                  <a:gd name="T68" fmla="*/ 186 w 372"/>
                  <a:gd name="T69" fmla="*/ 50 h 103"/>
                  <a:gd name="T70" fmla="*/ 185 w 372"/>
                  <a:gd name="T71" fmla="*/ 52 h 103"/>
                  <a:gd name="T72" fmla="*/ 182 w 372"/>
                  <a:gd name="T73" fmla="*/ 52 h 103"/>
                  <a:gd name="T74" fmla="*/ 179 w 372"/>
                  <a:gd name="T75" fmla="*/ 51 h 103"/>
                  <a:gd name="T76" fmla="*/ 173 w 372"/>
                  <a:gd name="T77" fmla="*/ 50 h 103"/>
                  <a:gd name="T78" fmla="*/ 164 w 372"/>
                  <a:gd name="T79" fmla="*/ 47 h 103"/>
                  <a:gd name="T80" fmla="*/ 153 w 372"/>
                  <a:gd name="T81" fmla="*/ 44 h 103"/>
                  <a:gd name="T82" fmla="*/ 140 w 372"/>
                  <a:gd name="T83" fmla="*/ 41 h 103"/>
                  <a:gd name="T84" fmla="*/ 126 w 372"/>
                  <a:gd name="T85" fmla="*/ 37 h 103"/>
                  <a:gd name="T86" fmla="*/ 110 w 372"/>
                  <a:gd name="T87" fmla="*/ 33 h 103"/>
                  <a:gd name="T88" fmla="*/ 95 w 372"/>
                  <a:gd name="T89" fmla="*/ 29 h 103"/>
                  <a:gd name="T90" fmla="*/ 78 w 372"/>
                  <a:gd name="T91" fmla="*/ 25 h 103"/>
                  <a:gd name="T92" fmla="*/ 63 w 372"/>
                  <a:gd name="T93" fmla="*/ 21 h 103"/>
                  <a:gd name="T94" fmla="*/ 49 w 372"/>
                  <a:gd name="T95" fmla="*/ 17 h 103"/>
                  <a:gd name="T96" fmla="*/ 35 w 372"/>
                  <a:gd name="T97" fmla="*/ 13 h 103"/>
                  <a:gd name="T98" fmla="*/ 24 w 372"/>
                  <a:gd name="T99" fmla="*/ 10 h 103"/>
                  <a:gd name="T100" fmla="*/ 15 w 372"/>
                  <a:gd name="T101" fmla="*/ 8 h 103"/>
                  <a:gd name="T102" fmla="*/ 9 w 372"/>
                  <a:gd name="T103" fmla="*/ 6 h 103"/>
                  <a:gd name="T104" fmla="*/ 6 w 372"/>
                  <a:gd name="T105" fmla="*/ 6 h 1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2"/>
                  <a:gd name="T160" fmla="*/ 0 h 103"/>
                  <a:gd name="T161" fmla="*/ 372 w 372"/>
                  <a:gd name="T162" fmla="*/ 103 h 1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2" h="103">
                    <a:moveTo>
                      <a:pt x="11" y="11"/>
                    </a:moveTo>
                    <a:lnTo>
                      <a:pt x="3" y="8"/>
                    </a:lnTo>
                    <a:lnTo>
                      <a:pt x="0" y="3"/>
                    </a:lnTo>
                    <a:lnTo>
                      <a:pt x="2" y="0"/>
                    </a:lnTo>
                    <a:lnTo>
                      <a:pt x="11" y="1"/>
                    </a:lnTo>
                    <a:lnTo>
                      <a:pt x="20" y="3"/>
                    </a:lnTo>
                    <a:lnTo>
                      <a:pt x="33" y="7"/>
                    </a:lnTo>
                    <a:lnTo>
                      <a:pt x="49" y="11"/>
                    </a:lnTo>
                    <a:lnTo>
                      <a:pt x="69" y="16"/>
                    </a:lnTo>
                    <a:lnTo>
                      <a:pt x="90" y="21"/>
                    </a:lnTo>
                    <a:lnTo>
                      <a:pt x="113" y="27"/>
                    </a:lnTo>
                    <a:lnTo>
                      <a:pt x="137" y="33"/>
                    </a:lnTo>
                    <a:lnTo>
                      <a:pt x="162" y="39"/>
                    </a:lnTo>
                    <a:lnTo>
                      <a:pt x="185" y="45"/>
                    </a:lnTo>
                    <a:lnTo>
                      <a:pt x="209" y="50"/>
                    </a:lnTo>
                    <a:lnTo>
                      <a:pt x="231" y="56"/>
                    </a:lnTo>
                    <a:lnTo>
                      <a:pt x="251" y="61"/>
                    </a:lnTo>
                    <a:lnTo>
                      <a:pt x="267" y="64"/>
                    </a:lnTo>
                    <a:lnTo>
                      <a:pt x="281" y="68"/>
                    </a:lnTo>
                    <a:lnTo>
                      <a:pt x="290" y="70"/>
                    </a:lnTo>
                    <a:lnTo>
                      <a:pt x="295" y="71"/>
                    </a:lnTo>
                    <a:lnTo>
                      <a:pt x="302" y="72"/>
                    </a:lnTo>
                    <a:lnTo>
                      <a:pt x="308" y="72"/>
                    </a:lnTo>
                    <a:lnTo>
                      <a:pt x="313" y="72"/>
                    </a:lnTo>
                    <a:lnTo>
                      <a:pt x="317" y="72"/>
                    </a:lnTo>
                    <a:lnTo>
                      <a:pt x="321" y="76"/>
                    </a:lnTo>
                    <a:lnTo>
                      <a:pt x="328" y="80"/>
                    </a:lnTo>
                    <a:lnTo>
                      <a:pt x="335" y="86"/>
                    </a:lnTo>
                    <a:lnTo>
                      <a:pt x="340" y="89"/>
                    </a:lnTo>
                    <a:lnTo>
                      <a:pt x="348" y="91"/>
                    </a:lnTo>
                    <a:lnTo>
                      <a:pt x="355" y="92"/>
                    </a:lnTo>
                    <a:lnTo>
                      <a:pt x="361" y="92"/>
                    </a:lnTo>
                    <a:lnTo>
                      <a:pt x="366" y="93"/>
                    </a:lnTo>
                    <a:lnTo>
                      <a:pt x="370" y="95"/>
                    </a:lnTo>
                    <a:lnTo>
                      <a:pt x="372" y="100"/>
                    </a:lnTo>
                    <a:lnTo>
                      <a:pt x="370" y="103"/>
                    </a:lnTo>
                    <a:lnTo>
                      <a:pt x="364" y="103"/>
                    </a:lnTo>
                    <a:lnTo>
                      <a:pt x="358" y="102"/>
                    </a:lnTo>
                    <a:lnTo>
                      <a:pt x="345" y="99"/>
                    </a:lnTo>
                    <a:lnTo>
                      <a:pt x="328" y="94"/>
                    </a:lnTo>
                    <a:lnTo>
                      <a:pt x="306" y="88"/>
                    </a:lnTo>
                    <a:lnTo>
                      <a:pt x="280" y="81"/>
                    </a:lnTo>
                    <a:lnTo>
                      <a:pt x="251" y="74"/>
                    </a:lnTo>
                    <a:lnTo>
                      <a:pt x="220" y="66"/>
                    </a:lnTo>
                    <a:lnTo>
                      <a:pt x="189" y="57"/>
                    </a:lnTo>
                    <a:lnTo>
                      <a:pt x="156" y="49"/>
                    </a:lnTo>
                    <a:lnTo>
                      <a:pt x="125" y="41"/>
                    </a:lnTo>
                    <a:lnTo>
                      <a:pt x="97" y="33"/>
                    </a:lnTo>
                    <a:lnTo>
                      <a:pt x="70" y="26"/>
                    </a:lnTo>
                    <a:lnTo>
                      <a:pt x="48" y="20"/>
                    </a:lnTo>
                    <a:lnTo>
                      <a:pt x="30" y="16"/>
                    </a:lnTo>
                    <a:lnTo>
                      <a:pt x="17" y="12"/>
                    </a:lnTo>
                    <a:lnTo>
                      <a:pt x="11"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32" name="Freeform 20"/>
              <p:cNvSpPr>
                <a:spLocks/>
              </p:cNvSpPr>
              <p:nvPr/>
            </p:nvSpPr>
            <p:spPr bwMode="auto">
              <a:xfrm>
                <a:off x="1282" y="3995"/>
                <a:ext cx="168" cy="48"/>
              </a:xfrm>
              <a:custGeom>
                <a:avLst/>
                <a:gdLst>
                  <a:gd name="T0" fmla="*/ 166 w 335"/>
                  <a:gd name="T1" fmla="*/ 20 h 97"/>
                  <a:gd name="T2" fmla="*/ 165 w 335"/>
                  <a:gd name="T3" fmla="*/ 14 h 97"/>
                  <a:gd name="T4" fmla="*/ 161 w 335"/>
                  <a:gd name="T5" fmla="*/ 12 h 97"/>
                  <a:gd name="T6" fmla="*/ 150 w 335"/>
                  <a:gd name="T7" fmla="*/ 11 h 97"/>
                  <a:gd name="T8" fmla="*/ 139 w 335"/>
                  <a:gd name="T9" fmla="*/ 10 h 97"/>
                  <a:gd name="T10" fmla="*/ 126 w 335"/>
                  <a:gd name="T11" fmla="*/ 9 h 97"/>
                  <a:gd name="T12" fmla="*/ 112 w 335"/>
                  <a:gd name="T13" fmla="*/ 7 h 97"/>
                  <a:gd name="T14" fmla="*/ 99 w 335"/>
                  <a:gd name="T15" fmla="*/ 4 h 97"/>
                  <a:gd name="T16" fmla="*/ 86 w 335"/>
                  <a:gd name="T17" fmla="*/ 3 h 97"/>
                  <a:gd name="T18" fmla="*/ 76 w 335"/>
                  <a:gd name="T19" fmla="*/ 1 h 97"/>
                  <a:gd name="T20" fmla="*/ 69 w 335"/>
                  <a:gd name="T21" fmla="*/ 2 h 97"/>
                  <a:gd name="T22" fmla="*/ 63 w 335"/>
                  <a:gd name="T23" fmla="*/ 7 h 97"/>
                  <a:gd name="T24" fmla="*/ 57 w 335"/>
                  <a:gd name="T25" fmla="*/ 13 h 97"/>
                  <a:gd name="T26" fmla="*/ 51 w 335"/>
                  <a:gd name="T27" fmla="*/ 17 h 97"/>
                  <a:gd name="T28" fmla="*/ 47 w 335"/>
                  <a:gd name="T29" fmla="*/ 18 h 97"/>
                  <a:gd name="T30" fmla="*/ 40 w 335"/>
                  <a:gd name="T31" fmla="*/ 19 h 97"/>
                  <a:gd name="T32" fmla="*/ 31 w 335"/>
                  <a:gd name="T33" fmla="*/ 21 h 97"/>
                  <a:gd name="T34" fmla="*/ 23 w 335"/>
                  <a:gd name="T35" fmla="*/ 23 h 97"/>
                  <a:gd name="T36" fmla="*/ 18 w 335"/>
                  <a:gd name="T37" fmla="*/ 25 h 97"/>
                  <a:gd name="T38" fmla="*/ 12 w 335"/>
                  <a:gd name="T39" fmla="*/ 30 h 97"/>
                  <a:gd name="T40" fmla="*/ 5 w 335"/>
                  <a:gd name="T41" fmla="*/ 38 h 97"/>
                  <a:gd name="T42" fmla="*/ 1 w 335"/>
                  <a:gd name="T43" fmla="*/ 44 h 97"/>
                  <a:gd name="T44" fmla="*/ 8 w 335"/>
                  <a:gd name="T45" fmla="*/ 47 h 97"/>
                  <a:gd name="T46" fmla="*/ 32 w 335"/>
                  <a:gd name="T47" fmla="*/ 48 h 97"/>
                  <a:gd name="T48" fmla="*/ 61 w 335"/>
                  <a:gd name="T49" fmla="*/ 48 h 97"/>
                  <a:gd name="T50" fmla="*/ 85 w 335"/>
                  <a:gd name="T51" fmla="*/ 47 h 97"/>
                  <a:gd name="T52" fmla="*/ 96 w 335"/>
                  <a:gd name="T53" fmla="*/ 45 h 97"/>
                  <a:gd name="T54" fmla="*/ 107 w 335"/>
                  <a:gd name="T55" fmla="*/ 42 h 97"/>
                  <a:gd name="T56" fmla="*/ 118 w 335"/>
                  <a:gd name="T57" fmla="*/ 39 h 97"/>
                  <a:gd name="T58" fmla="*/ 126 w 335"/>
                  <a:gd name="T59" fmla="*/ 37 h 97"/>
                  <a:gd name="T60" fmla="*/ 129 w 335"/>
                  <a:gd name="T61" fmla="*/ 39 h 97"/>
                  <a:gd name="T62" fmla="*/ 130 w 335"/>
                  <a:gd name="T63" fmla="*/ 42 h 97"/>
                  <a:gd name="T64" fmla="*/ 133 w 335"/>
                  <a:gd name="T65" fmla="*/ 44 h 97"/>
                  <a:gd name="T66" fmla="*/ 141 w 335"/>
                  <a:gd name="T67" fmla="*/ 44 h 97"/>
                  <a:gd name="T68" fmla="*/ 152 w 335"/>
                  <a:gd name="T69" fmla="*/ 43 h 97"/>
                  <a:gd name="T70" fmla="*/ 161 w 335"/>
                  <a:gd name="T71" fmla="*/ 42 h 97"/>
                  <a:gd name="T72" fmla="*/ 165 w 335"/>
                  <a:gd name="T73" fmla="*/ 41 h 97"/>
                  <a:gd name="T74" fmla="*/ 167 w 335"/>
                  <a:gd name="T75" fmla="*/ 41 h 97"/>
                  <a:gd name="T76" fmla="*/ 167 w 335"/>
                  <a:gd name="T77" fmla="*/ 38 h 97"/>
                  <a:gd name="T78" fmla="*/ 167 w 335"/>
                  <a:gd name="T79" fmla="*/ 29 h 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5"/>
                  <a:gd name="T121" fmla="*/ 0 h 97"/>
                  <a:gd name="T122" fmla="*/ 335 w 335"/>
                  <a:gd name="T123" fmla="*/ 97 h 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5" h="97">
                    <a:moveTo>
                      <a:pt x="331" y="47"/>
                    </a:moveTo>
                    <a:lnTo>
                      <a:pt x="331" y="41"/>
                    </a:lnTo>
                    <a:lnTo>
                      <a:pt x="330" y="35"/>
                    </a:lnTo>
                    <a:lnTo>
                      <a:pt x="330" y="29"/>
                    </a:lnTo>
                    <a:lnTo>
                      <a:pt x="329" y="24"/>
                    </a:lnTo>
                    <a:lnTo>
                      <a:pt x="321" y="24"/>
                    </a:lnTo>
                    <a:lnTo>
                      <a:pt x="312" y="23"/>
                    </a:lnTo>
                    <a:lnTo>
                      <a:pt x="300" y="22"/>
                    </a:lnTo>
                    <a:lnTo>
                      <a:pt x="289" y="21"/>
                    </a:lnTo>
                    <a:lnTo>
                      <a:pt x="277" y="20"/>
                    </a:lnTo>
                    <a:lnTo>
                      <a:pt x="265" y="19"/>
                    </a:lnTo>
                    <a:lnTo>
                      <a:pt x="251" y="18"/>
                    </a:lnTo>
                    <a:lnTo>
                      <a:pt x="238" y="15"/>
                    </a:lnTo>
                    <a:lnTo>
                      <a:pt x="224" y="14"/>
                    </a:lnTo>
                    <a:lnTo>
                      <a:pt x="210" y="12"/>
                    </a:lnTo>
                    <a:lnTo>
                      <a:pt x="198" y="9"/>
                    </a:lnTo>
                    <a:lnTo>
                      <a:pt x="185" y="8"/>
                    </a:lnTo>
                    <a:lnTo>
                      <a:pt x="172" y="6"/>
                    </a:lnTo>
                    <a:lnTo>
                      <a:pt x="162" y="4"/>
                    </a:lnTo>
                    <a:lnTo>
                      <a:pt x="152" y="3"/>
                    </a:lnTo>
                    <a:lnTo>
                      <a:pt x="142" y="0"/>
                    </a:lnTo>
                    <a:lnTo>
                      <a:pt x="138" y="4"/>
                    </a:lnTo>
                    <a:lnTo>
                      <a:pt x="132" y="8"/>
                    </a:lnTo>
                    <a:lnTo>
                      <a:pt x="125" y="14"/>
                    </a:lnTo>
                    <a:lnTo>
                      <a:pt x="118" y="20"/>
                    </a:lnTo>
                    <a:lnTo>
                      <a:pt x="113" y="26"/>
                    </a:lnTo>
                    <a:lnTo>
                      <a:pt x="106" y="30"/>
                    </a:lnTo>
                    <a:lnTo>
                      <a:pt x="101" y="34"/>
                    </a:lnTo>
                    <a:lnTo>
                      <a:pt x="98" y="36"/>
                    </a:lnTo>
                    <a:lnTo>
                      <a:pt x="93" y="37"/>
                    </a:lnTo>
                    <a:lnTo>
                      <a:pt x="87" y="38"/>
                    </a:lnTo>
                    <a:lnTo>
                      <a:pt x="79" y="39"/>
                    </a:lnTo>
                    <a:lnTo>
                      <a:pt x="70" y="42"/>
                    </a:lnTo>
                    <a:lnTo>
                      <a:pt x="61" y="43"/>
                    </a:lnTo>
                    <a:lnTo>
                      <a:pt x="51" y="44"/>
                    </a:lnTo>
                    <a:lnTo>
                      <a:pt x="45" y="46"/>
                    </a:lnTo>
                    <a:lnTo>
                      <a:pt x="40" y="47"/>
                    </a:lnTo>
                    <a:lnTo>
                      <a:pt x="35" y="51"/>
                    </a:lnTo>
                    <a:lnTo>
                      <a:pt x="30" y="56"/>
                    </a:lnTo>
                    <a:lnTo>
                      <a:pt x="23" y="61"/>
                    </a:lnTo>
                    <a:lnTo>
                      <a:pt x="17" y="68"/>
                    </a:lnTo>
                    <a:lnTo>
                      <a:pt x="10" y="76"/>
                    </a:lnTo>
                    <a:lnTo>
                      <a:pt x="4" y="83"/>
                    </a:lnTo>
                    <a:lnTo>
                      <a:pt x="1" y="89"/>
                    </a:lnTo>
                    <a:lnTo>
                      <a:pt x="0" y="94"/>
                    </a:lnTo>
                    <a:lnTo>
                      <a:pt x="15" y="95"/>
                    </a:lnTo>
                    <a:lnTo>
                      <a:pt x="36" y="96"/>
                    </a:lnTo>
                    <a:lnTo>
                      <a:pt x="64" y="97"/>
                    </a:lnTo>
                    <a:lnTo>
                      <a:pt x="93" y="97"/>
                    </a:lnTo>
                    <a:lnTo>
                      <a:pt x="122" y="97"/>
                    </a:lnTo>
                    <a:lnTo>
                      <a:pt x="148" y="96"/>
                    </a:lnTo>
                    <a:lnTo>
                      <a:pt x="169" y="95"/>
                    </a:lnTo>
                    <a:lnTo>
                      <a:pt x="183" y="92"/>
                    </a:lnTo>
                    <a:lnTo>
                      <a:pt x="192" y="90"/>
                    </a:lnTo>
                    <a:lnTo>
                      <a:pt x="202" y="87"/>
                    </a:lnTo>
                    <a:lnTo>
                      <a:pt x="214" y="84"/>
                    </a:lnTo>
                    <a:lnTo>
                      <a:pt x="225" y="81"/>
                    </a:lnTo>
                    <a:lnTo>
                      <a:pt x="236" y="79"/>
                    </a:lnTo>
                    <a:lnTo>
                      <a:pt x="245" y="76"/>
                    </a:lnTo>
                    <a:lnTo>
                      <a:pt x="252" y="75"/>
                    </a:lnTo>
                    <a:lnTo>
                      <a:pt x="258" y="75"/>
                    </a:lnTo>
                    <a:lnTo>
                      <a:pt x="258" y="79"/>
                    </a:lnTo>
                    <a:lnTo>
                      <a:pt x="259" y="82"/>
                    </a:lnTo>
                    <a:lnTo>
                      <a:pt x="259" y="85"/>
                    </a:lnTo>
                    <a:lnTo>
                      <a:pt x="259" y="89"/>
                    </a:lnTo>
                    <a:lnTo>
                      <a:pt x="265" y="89"/>
                    </a:lnTo>
                    <a:lnTo>
                      <a:pt x="273" y="89"/>
                    </a:lnTo>
                    <a:lnTo>
                      <a:pt x="282" y="88"/>
                    </a:lnTo>
                    <a:lnTo>
                      <a:pt x="292" y="88"/>
                    </a:lnTo>
                    <a:lnTo>
                      <a:pt x="303" y="87"/>
                    </a:lnTo>
                    <a:lnTo>
                      <a:pt x="312" y="85"/>
                    </a:lnTo>
                    <a:lnTo>
                      <a:pt x="321" y="84"/>
                    </a:lnTo>
                    <a:lnTo>
                      <a:pt x="329" y="83"/>
                    </a:lnTo>
                    <a:lnTo>
                      <a:pt x="330" y="83"/>
                    </a:lnTo>
                    <a:lnTo>
                      <a:pt x="333" y="83"/>
                    </a:lnTo>
                    <a:lnTo>
                      <a:pt x="334" y="83"/>
                    </a:lnTo>
                    <a:lnTo>
                      <a:pt x="335" y="83"/>
                    </a:lnTo>
                    <a:lnTo>
                      <a:pt x="334" y="77"/>
                    </a:lnTo>
                    <a:lnTo>
                      <a:pt x="334" y="68"/>
                    </a:lnTo>
                    <a:lnTo>
                      <a:pt x="333" y="59"/>
                    </a:lnTo>
                    <a:lnTo>
                      <a:pt x="331"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33" name="Freeform 21"/>
              <p:cNvSpPr>
                <a:spLocks/>
              </p:cNvSpPr>
              <p:nvPr/>
            </p:nvSpPr>
            <p:spPr bwMode="auto">
              <a:xfrm>
                <a:off x="1447" y="3996"/>
                <a:ext cx="112" cy="50"/>
              </a:xfrm>
              <a:custGeom>
                <a:avLst/>
                <a:gdLst>
                  <a:gd name="T0" fmla="*/ 23 w 225"/>
                  <a:gd name="T1" fmla="*/ 10 h 100"/>
                  <a:gd name="T2" fmla="*/ 35 w 225"/>
                  <a:gd name="T3" fmla="*/ 11 h 100"/>
                  <a:gd name="T4" fmla="*/ 48 w 225"/>
                  <a:gd name="T5" fmla="*/ 11 h 100"/>
                  <a:gd name="T6" fmla="*/ 61 w 225"/>
                  <a:gd name="T7" fmla="*/ 11 h 100"/>
                  <a:gd name="T8" fmla="*/ 75 w 225"/>
                  <a:gd name="T9" fmla="*/ 10 h 100"/>
                  <a:gd name="T10" fmla="*/ 87 w 225"/>
                  <a:gd name="T11" fmla="*/ 8 h 100"/>
                  <a:gd name="T12" fmla="*/ 99 w 225"/>
                  <a:gd name="T13" fmla="*/ 6 h 100"/>
                  <a:gd name="T14" fmla="*/ 109 w 225"/>
                  <a:gd name="T15" fmla="*/ 2 h 100"/>
                  <a:gd name="T16" fmla="*/ 111 w 225"/>
                  <a:gd name="T17" fmla="*/ 8 h 100"/>
                  <a:gd name="T18" fmla="*/ 108 w 225"/>
                  <a:gd name="T19" fmla="*/ 28 h 100"/>
                  <a:gd name="T20" fmla="*/ 102 w 225"/>
                  <a:gd name="T21" fmla="*/ 34 h 100"/>
                  <a:gd name="T22" fmla="*/ 94 w 225"/>
                  <a:gd name="T23" fmla="*/ 35 h 100"/>
                  <a:gd name="T24" fmla="*/ 87 w 225"/>
                  <a:gd name="T25" fmla="*/ 39 h 100"/>
                  <a:gd name="T26" fmla="*/ 84 w 225"/>
                  <a:gd name="T27" fmla="*/ 43 h 100"/>
                  <a:gd name="T28" fmla="*/ 82 w 225"/>
                  <a:gd name="T29" fmla="*/ 45 h 100"/>
                  <a:gd name="T30" fmla="*/ 77 w 225"/>
                  <a:gd name="T31" fmla="*/ 47 h 100"/>
                  <a:gd name="T32" fmla="*/ 72 w 225"/>
                  <a:gd name="T33" fmla="*/ 48 h 100"/>
                  <a:gd name="T34" fmla="*/ 66 w 225"/>
                  <a:gd name="T35" fmla="*/ 50 h 100"/>
                  <a:gd name="T36" fmla="*/ 59 w 225"/>
                  <a:gd name="T37" fmla="*/ 50 h 100"/>
                  <a:gd name="T38" fmla="*/ 46 w 225"/>
                  <a:gd name="T39" fmla="*/ 50 h 100"/>
                  <a:gd name="T40" fmla="*/ 30 w 225"/>
                  <a:gd name="T41" fmla="*/ 48 h 100"/>
                  <a:gd name="T42" fmla="*/ 16 w 225"/>
                  <a:gd name="T43" fmla="*/ 47 h 100"/>
                  <a:gd name="T44" fmla="*/ 8 w 225"/>
                  <a:gd name="T45" fmla="*/ 45 h 100"/>
                  <a:gd name="T46" fmla="*/ 2 w 225"/>
                  <a:gd name="T47" fmla="*/ 42 h 100"/>
                  <a:gd name="T48" fmla="*/ 0 w 225"/>
                  <a:gd name="T49" fmla="*/ 40 h 100"/>
                  <a:gd name="T50" fmla="*/ 2 w 225"/>
                  <a:gd name="T51" fmla="*/ 40 h 100"/>
                  <a:gd name="T52" fmla="*/ 2 w 225"/>
                  <a:gd name="T53" fmla="*/ 37 h 100"/>
                  <a:gd name="T54" fmla="*/ 2 w 225"/>
                  <a:gd name="T55" fmla="*/ 28 h 100"/>
                  <a:gd name="T56" fmla="*/ 5 w 225"/>
                  <a:gd name="T57" fmla="*/ 21 h 100"/>
                  <a:gd name="T58" fmla="*/ 15 w 225"/>
                  <a:gd name="T59" fmla="*/ 18 h 100"/>
                  <a:gd name="T60" fmla="*/ 18 w 225"/>
                  <a:gd name="T61" fmla="*/ 15 h 100"/>
                  <a:gd name="T62" fmla="*/ 19 w 225"/>
                  <a:gd name="T63" fmla="*/ 11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5"/>
                  <a:gd name="T97" fmla="*/ 0 h 100"/>
                  <a:gd name="T98" fmla="*/ 225 w 225"/>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5" h="100">
                    <a:moveTo>
                      <a:pt x="38" y="18"/>
                    </a:moveTo>
                    <a:lnTo>
                      <a:pt x="47" y="19"/>
                    </a:lnTo>
                    <a:lnTo>
                      <a:pt x="59" y="20"/>
                    </a:lnTo>
                    <a:lnTo>
                      <a:pt x="70" y="21"/>
                    </a:lnTo>
                    <a:lnTo>
                      <a:pt x="83" y="21"/>
                    </a:lnTo>
                    <a:lnTo>
                      <a:pt x="96" y="21"/>
                    </a:lnTo>
                    <a:lnTo>
                      <a:pt x="110" y="21"/>
                    </a:lnTo>
                    <a:lnTo>
                      <a:pt x="122" y="21"/>
                    </a:lnTo>
                    <a:lnTo>
                      <a:pt x="136" y="20"/>
                    </a:lnTo>
                    <a:lnTo>
                      <a:pt x="150" y="19"/>
                    </a:lnTo>
                    <a:lnTo>
                      <a:pt x="163" y="18"/>
                    </a:lnTo>
                    <a:lnTo>
                      <a:pt x="175" y="16"/>
                    </a:lnTo>
                    <a:lnTo>
                      <a:pt x="188" y="13"/>
                    </a:lnTo>
                    <a:lnTo>
                      <a:pt x="198" y="11"/>
                    </a:lnTo>
                    <a:lnTo>
                      <a:pt x="209" y="8"/>
                    </a:lnTo>
                    <a:lnTo>
                      <a:pt x="218" y="4"/>
                    </a:lnTo>
                    <a:lnTo>
                      <a:pt x="225" y="0"/>
                    </a:lnTo>
                    <a:lnTo>
                      <a:pt x="222" y="16"/>
                    </a:lnTo>
                    <a:lnTo>
                      <a:pt x="220" y="36"/>
                    </a:lnTo>
                    <a:lnTo>
                      <a:pt x="217" y="55"/>
                    </a:lnTo>
                    <a:lnTo>
                      <a:pt x="213" y="66"/>
                    </a:lnTo>
                    <a:lnTo>
                      <a:pt x="205" y="68"/>
                    </a:lnTo>
                    <a:lnTo>
                      <a:pt x="196" y="69"/>
                    </a:lnTo>
                    <a:lnTo>
                      <a:pt x="188" y="69"/>
                    </a:lnTo>
                    <a:lnTo>
                      <a:pt x="181" y="69"/>
                    </a:lnTo>
                    <a:lnTo>
                      <a:pt x="175" y="77"/>
                    </a:lnTo>
                    <a:lnTo>
                      <a:pt x="172" y="82"/>
                    </a:lnTo>
                    <a:lnTo>
                      <a:pt x="169" y="86"/>
                    </a:lnTo>
                    <a:lnTo>
                      <a:pt x="166" y="88"/>
                    </a:lnTo>
                    <a:lnTo>
                      <a:pt x="164" y="89"/>
                    </a:lnTo>
                    <a:lnTo>
                      <a:pt x="159" y="91"/>
                    </a:lnTo>
                    <a:lnTo>
                      <a:pt x="154" y="93"/>
                    </a:lnTo>
                    <a:lnTo>
                      <a:pt x="150" y="95"/>
                    </a:lnTo>
                    <a:lnTo>
                      <a:pt x="144" y="96"/>
                    </a:lnTo>
                    <a:lnTo>
                      <a:pt x="138" y="99"/>
                    </a:lnTo>
                    <a:lnTo>
                      <a:pt x="133" y="100"/>
                    </a:lnTo>
                    <a:lnTo>
                      <a:pt x="127" y="100"/>
                    </a:lnTo>
                    <a:lnTo>
                      <a:pt x="119" y="100"/>
                    </a:lnTo>
                    <a:lnTo>
                      <a:pt x="107" y="99"/>
                    </a:lnTo>
                    <a:lnTo>
                      <a:pt x="93" y="99"/>
                    </a:lnTo>
                    <a:lnTo>
                      <a:pt x="77" y="97"/>
                    </a:lnTo>
                    <a:lnTo>
                      <a:pt x="61" y="96"/>
                    </a:lnTo>
                    <a:lnTo>
                      <a:pt x="46" y="95"/>
                    </a:lnTo>
                    <a:lnTo>
                      <a:pt x="33" y="93"/>
                    </a:lnTo>
                    <a:lnTo>
                      <a:pt x="23" y="92"/>
                    </a:lnTo>
                    <a:lnTo>
                      <a:pt x="17" y="89"/>
                    </a:lnTo>
                    <a:lnTo>
                      <a:pt x="10" y="87"/>
                    </a:lnTo>
                    <a:lnTo>
                      <a:pt x="5" y="84"/>
                    </a:lnTo>
                    <a:lnTo>
                      <a:pt x="0" y="80"/>
                    </a:lnTo>
                    <a:lnTo>
                      <a:pt x="1" y="80"/>
                    </a:lnTo>
                    <a:lnTo>
                      <a:pt x="4" y="80"/>
                    </a:lnTo>
                    <a:lnTo>
                      <a:pt x="5" y="80"/>
                    </a:lnTo>
                    <a:lnTo>
                      <a:pt x="6" y="80"/>
                    </a:lnTo>
                    <a:lnTo>
                      <a:pt x="5" y="74"/>
                    </a:lnTo>
                    <a:lnTo>
                      <a:pt x="5" y="65"/>
                    </a:lnTo>
                    <a:lnTo>
                      <a:pt x="4" y="56"/>
                    </a:lnTo>
                    <a:lnTo>
                      <a:pt x="2" y="44"/>
                    </a:lnTo>
                    <a:lnTo>
                      <a:pt x="10" y="42"/>
                    </a:lnTo>
                    <a:lnTo>
                      <a:pt x="21" y="39"/>
                    </a:lnTo>
                    <a:lnTo>
                      <a:pt x="30" y="35"/>
                    </a:lnTo>
                    <a:lnTo>
                      <a:pt x="36" y="33"/>
                    </a:lnTo>
                    <a:lnTo>
                      <a:pt x="36" y="30"/>
                    </a:lnTo>
                    <a:lnTo>
                      <a:pt x="37" y="25"/>
                    </a:lnTo>
                    <a:lnTo>
                      <a:pt x="38" y="21"/>
                    </a:lnTo>
                    <a:lnTo>
                      <a:pt x="38"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34" name="Freeform 22"/>
              <p:cNvSpPr>
                <a:spLocks/>
              </p:cNvSpPr>
              <p:nvPr/>
            </p:nvSpPr>
            <p:spPr bwMode="auto">
              <a:xfrm>
                <a:off x="1416" y="3670"/>
                <a:ext cx="26" cy="88"/>
              </a:xfrm>
              <a:custGeom>
                <a:avLst/>
                <a:gdLst>
                  <a:gd name="T0" fmla="*/ 22 w 53"/>
                  <a:gd name="T1" fmla="*/ 55 h 176"/>
                  <a:gd name="T2" fmla="*/ 23 w 53"/>
                  <a:gd name="T3" fmla="*/ 63 h 176"/>
                  <a:gd name="T4" fmla="*/ 24 w 53"/>
                  <a:gd name="T5" fmla="*/ 73 h 176"/>
                  <a:gd name="T6" fmla="*/ 25 w 53"/>
                  <a:gd name="T7" fmla="*/ 82 h 176"/>
                  <a:gd name="T8" fmla="*/ 26 w 53"/>
                  <a:gd name="T9" fmla="*/ 88 h 176"/>
                  <a:gd name="T10" fmla="*/ 23 w 53"/>
                  <a:gd name="T11" fmla="*/ 77 h 176"/>
                  <a:gd name="T12" fmla="*/ 19 w 53"/>
                  <a:gd name="T13" fmla="*/ 68 h 176"/>
                  <a:gd name="T14" fmla="*/ 16 w 53"/>
                  <a:gd name="T15" fmla="*/ 60 h 176"/>
                  <a:gd name="T16" fmla="*/ 14 w 53"/>
                  <a:gd name="T17" fmla="*/ 55 h 176"/>
                  <a:gd name="T18" fmla="*/ 11 w 53"/>
                  <a:gd name="T19" fmla="*/ 50 h 176"/>
                  <a:gd name="T20" fmla="*/ 10 w 53"/>
                  <a:gd name="T21" fmla="*/ 43 h 176"/>
                  <a:gd name="T22" fmla="*/ 9 w 53"/>
                  <a:gd name="T23" fmla="*/ 37 h 176"/>
                  <a:gd name="T24" fmla="*/ 8 w 53"/>
                  <a:gd name="T25" fmla="*/ 32 h 176"/>
                  <a:gd name="T26" fmla="*/ 8 w 53"/>
                  <a:gd name="T27" fmla="*/ 27 h 176"/>
                  <a:gd name="T28" fmla="*/ 6 w 53"/>
                  <a:gd name="T29" fmla="*/ 17 h 176"/>
                  <a:gd name="T30" fmla="*/ 3 w 53"/>
                  <a:gd name="T31" fmla="*/ 8 h 176"/>
                  <a:gd name="T32" fmla="*/ 0 w 53"/>
                  <a:gd name="T33" fmla="*/ 0 h 176"/>
                  <a:gd name="T34" fmla="*/ 4 w 53"/>
                  <a:gd name="T35" fmla="*/ 6 h 176"/>
                  <a:gd name="T36" fmla="*/ 8 w 53"/>
                  <a:gd name="T37" fmla="*/ 11 h 176"/>
                  <a:gd name="T38" fmla="*/ 10 w 53"/>
                  <a:gd name="T39" fmla="*/ 17 h 176"/>
                  <a:gd name="T40" fmla="*/ 11 w 53"/>
                  <a:gd name="T41" fmla="*/ 25 h 176"/>
                  <a:gd name="T42" fmla="*/ 13 w 53"/>
                  <a:gd name="T43" fmla="*/ 35 h 176"/>
                  <a:gd name="T44" fmla="*/ 16 w 53"/>
                  <a:gd name="T45" fmla="*/ 44 h 176"/>
                  <a:gd name="T46" fmla="*/ 19 w 53"/>
                  <a:gd name="T47" fmla="*/ 51 h 176"/>
                  <a:gd name="T48" fmla="*/ 22 w 53"/>
                  <a:gd name="T49" fmla="*/ 55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176"/>
                  <a:gd name="T77" fmla="*/ 53 w 53"/>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176">
                    <a:moveTo>
                      <a:pt x="45" y="109"/>
                    </a:moveTo>
                    <a:lnTo>
                      <a:pt x="46" y="126"/>
                    </a:lnTo>
                    <a:lnTo>
                      <a:pt x="48" y="146"/>
                    </a:lnTo>
                    <a:lnTo>
                      <a:pt x="51" y="164"/>
                    </a:lnTo>
                    <a:lnTo>
                      <a:pt x="53" y="176"/>
                    </a:lnTo>
                    <a:lnTo>
                      <a:pt x="46" y="154"/>
                    </a:lnTo>
                    <a:lnTo>
                      <a:pt x="39" y="135"/>
                    </a:lnTo>
                    <a:lnTo>
                      <a:pt x="33" y="120"/>
                    </a:lnTo>
                    <a:lnTo>
                      <a:pt x="28" y="109"/>
                    </a:lnTo>
                    <a:lnTo>
                      <a:pt x="23" y="99"/>
                    </a:lnTo>
                    <a:lnTo>
                      <a:pt x="21" y="86"/>
                    </a:lnTo>
                    <a:lnTo>
                      <a:pt x="18" y="73"/>
                    </a:lnTo>
                    <a:lnTo>
                      <a:pt x="17" y="64"/>
                    </a:lnTo>
                    <a:lnTo>
                      <a:pt x="16" y="53"/>
                    </a:lnTo>
                    <a:lnTo>
                      <a:pt x="13" y="34"/>
                    </a:lnTo>
                    <a:lnTo>
                      <a:pt x="7" y="16"/>
                    </a:lnTo>
                    <a:lnTo>
                      <a:pt x="0" y="0"/>
                    </a:lnTo>
                    <a:lnTo>
                      <a:pt x="9" y="11"/>
                    </a:lnTo>
                    <a:lnTo>
                      <a:pt x="16" y="22"/>
                    </a:lnTo>
                    <a:lnTo>
                      <a:pt x="21" y="34"/>
                    </a:lnTo>
                    <a:lnTo>
                      <a:pt x="23" y="50"/>
                    </a:lnTo>
                    <a:lnTo>
                      <a:pt x="26" y="69"/>
                    </a:lnTo>
                    <a:lnTo>
                      <a:pt x="32" y="87"/>
                    </a:lnTo>
                    <a:lnTo>
                      <a:pt x="39" y="101"/>
                    </a:lnTo>
                    <a:lnTo>
                      <a:pt x="45" y="10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35" name="Freeform 23"/>
              <p:cNvSpPr>
                <a:spLocks/>
              </p:cNvSpPr>
              <p:nvPr/>
            </p:nvSpPr>
            <p:spPr bwMode="auto">
              <a:xfrm>
                <a:off x="1524" y="3627"/>
                <a:ext cx="26" cy="96"/>
              </a:xfrm>
              <a:custGeom>
                <a:avLst/>
                <a:gdLst>
                  <a:gd name="T0" fmla="*/ 23 w 52"/>
                  <a:gd name="T1" fmla="*/ 72 h 194"/>
                  <a:gd name="T2" fmla="*/ 24 w 52"/>
                  <a:gd name="T3" fmla="*/ 78 h 194"/>
                  <a:gd name="T4" fmla="*/ 25 w 52"/>
                  <a:gd name="T5" fmla="*/ 85 h 194"/>
                  <a:gd name="T6" fmla="*/ 26 w 52"/>
                  <a:gd name="T7" fmla="*/ 91 h 194"/>
                  <a:gd name="T8" fmla="*/ 26 w 52"/>
                  <a:gd name="T9" fmla="*/ 96 h 194"/>
                  <a:gd name="T10" fmla="*/ 22 w 52"/>
                  <a:gd name="T11" fmla="*/ 87 h 194"/>
                  <a:gd name="T12" fmla="*/ 18 w 52"/>
                  <a:gd name="T13" fmla="*/ 76 h 194"/>
                  <a:gd name="T14" fmla="*/ 13 w 52"/>
                  <a:gd name="T15" fmla="*/ 64 h 194"/>
                  <a:gd name="T16" fmla="*/ 8 w 52"/>
                  <a:gd name="T17" fmla="*/ 51 h 194"/>
                  <a:gd name="T18" fmla="*/ 4 w 52"/>
                  <a:gd name="T19" fmla="*/ 38 h 194"/>
                  <a:gd name="T20" fmla="*/ 2 w 52"/>
                  <a:gd name="T21" fmla="*/ 25 h 194"/>
                  <a:gd name="T22" fmla="*/ 0 w 52"/>
                  <a:gd name="T23" fmla="*/ 13 h 194"/>
                  <a:gd name="T24" fmla="*/ 2 w 52"/>
                  <a:gd name="T25" fmla="*/ 0 h 194"/>
                  <a:gd name="T26" fmla="*/ 3 w 52"/>
                  <a:gd name="T27" fmla="*/ 9 h 194"/>
                  <a:gd name="T28" fmla="*/ 5 w 52"/>
                  <a:gd name="T29" fmla="*/ 19 h 194"/>
                  <a:gd name="T30" fmla="*/ 7 w 52"/>
                  <a:gd name="T31" fmla="*/ 30 h 194"/>
                  <a:gd name="T32" fmla="*/ 10 w 52"/>
                  <a:gd name="T33" fmla="*/ 41 h 194"/>
                  <a:gd name="T34" fmla="*/ 14 w 52"/>
                  <a:gd name="T35" fmla="*/ 51 h 194"/>
                  <a:gd name="T36" fmla="*/ 17 w 52"/>
                  <a:gd name="T37" fmla="*/ 60 h 194"/>
                  <a:gd name="T38" fmla="*/ 20 w 52"/>
                  <a:gd name="T39" fmla="*/ 67 h 194"/>
                  <a:gd name="T40" fmla="*/ 23 w 52"/>
                  <a:gd name="T41" fmla="*/ 72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94"/>
                  <a:gd name="T65" fmla="*/ 52 w 52"/>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94">
                    <a:moveTo>
                      <a:pt x="45" y="145"/>
                    </a:moveTo>
                    <a:lnTo>
                      <a:pt x="47" y="157"/>
                    </a:lnTo>
                    <a:lnTo>
                      <a:pt x="49" y="171"/>
                    </a:lnTo>
                    <a:lnTo>
                      <a:pt x="51" y="183"/>
                    </a:lnTo>
                    <a:lnTo>
                      <a:pt x="52" y="194"/>
                    </a:lnTo>
                    <a:lnTo>
                      <a:pt x="44" y="175"/>
                    </a:lnTo>
                    <a:lnTo>
                      <a:pt x="35" y="153"/>
                    </a:lnTo>
                    <a:lnTo>
                      <a:pt x="25" y="129"/>
                    </a:lnTo>
                    <a:lnTo>
                      <a:pt x="15" y="104"/>
                    </a:lnTo>
                    <a:lnTo>
                      <a:pt x="7" y="77"/>
                    </a:lnTo>
                    <a:lnTo>
                      <a:pt x="3" y="51"/>
                    </a:lnTo>
                    <a:lnTo>
                      <a:pt x="0" y="26"/>
                    </a:lnTo>
                    <a:lnTo>
                      <a:pt x="3" y="0"/>
                    </a:lnTo>
                    <a:lnTo>
                      <a:pt x="5" y="19"/>
                    </a:lnTo>
                    <a:lnTo>
                      <a:pt x="9" y="39"/>
                    </a:lnTo>
                    <a:lnTo>
                      <a:pt x="14" y="61"/>
                    </a:lnTo>
                    <a:lnTo>
                      <a:pt x="20" y="83"/>
                    </a:lnTo>
                    <a:lnTo>
                      <a:pt x="27" y="104"/>
                    </a:lnTo>
                    <a:lnTo>
                      <a:pt x="34" y="122"/>
                    </a:lnTo>
                    <a:lnTo>
                      <a:pt x="40" y="136"/>
                    </a:lnTo>
                    <a:lnTo>
                      <a:pt x="45" y="14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36" name="Freeform 24"/>
              <p:cNvSpPr>
                <a:spLocks/>
              </p:cNvSpPr>
              <p:nvPr/>
            </p:nvSpPr>
            <p:spPr bwMode="auto">
              <a:xfrm>
                <a:off x="1527" y="3418"/>
                <a:ext cx="20" cy="57"/>
              </a:xfrm>
              <a:custGeom>
                <a:avLst/>
                <a:gdLst>
                  <a:gd name="T0" fmla="*/ 15 w 42"/>
                  <a:gd name="T1" fmla="*/ 31 h 113"/>
                  <a:gd name="T2" fmla="*/ 17 w 42"/>
                  <a:gd name="T3" fmla="*/ 38 h 113"/>
                  <a:gd name="T4" fmla="*/ 18 w 42"/>
                  <a:gd name="T5" fmla="*/ 45 h 113"/>
                  <a:gd name="T6" fmla="*/ 19 w 42"/>
                  <a:gd name="T7" fmla="*/ 52 h 113"/>
                  <a:gd name="T8" fmla="*/ 20 w 42"/>
                  <a:gd name="T9" fmla="*/ 57 h 113"/>
                  <a:gd name="T10" fmla="*/ 18 w 42"/>
                  <a:gd name="T11" fmla="*/ 49 h 113"/>
                  <a:gd name="T12" fmla="*/ 14 w 42"/>
                  <a:gd name="T13" fmla="*/ 40 h 113"/>
                  <a:gd name="T14" fmla="*/ 10 w 42"/>
                  <a:gd name="T15" fmla="*/ 33 h 113"/>
                  <a:gd name="T16" fmla="*/ 7 w 42"/>
                  <a:gd name="T17" fmla="*/ 27 h 113"/>
                  <a:gd name="T18" fmla="*/ 4 w 42"/>
                  <a:gd name="T19" fmla="*/ 23 h 113"/>
                  <a:gd name="T20" fmla="*/ 2 w 42"/>
                  <a:gd name="T21" fmla="*/ 17 h 113"/>
                  <a:gd name="T22" fmla="*/ 0 w 42"/>
                  <a:gd name="T23" fmla="*/ 12 h 113"/>
                  <a:gd name="T24" fmla="*/ 0 w 42"/>
                  <a:gd name="T25" fmla="*/ 9 h 113"/>
                  <a:gd name="T26" fmla="*/ 0 w 42"/>
                  <a:gd name="T27" fmla="*/ 7 h 113"/>
                  <a:gd name="T28" fmla="*/ 0 w 42"/>
                  <a:gd name="T29" fmla="*/ 5 h 113"/>
                  <a:gd name="T30" fmla="*/ 0 w 42"/>
                  <a:gd name="T31" fmla="*/ 3 h 113"/>
                  <a:gd name="T32" fmla="*/ 1 w 42"/>
                  <a:gd name="T33" fmla="*/ 0 h 113"/>
                  <a:gd name="T34" fmla="*/ 4 w 42"/>
                  <a:gd name="T35" fmla="*/ 8 h 113"/>
                  <a:gd name="T36" fmla="*/ 8 w 42"/>
                  <a:gd name="T37" fmla="*/ 17 h 113"/>
                  <a:gd name="T38" fmla="*/ 12 w 42"/>
                  <a:gd name="T39" fmla="*/ 26 h 113"/>
                  <a:gd name="T40" fmla="*/ 15 w 42"/>
                  <a:gd name="T41" fmla="*/ 31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13"/>
                  <a:gd name="T65" fmla="*/ 42 w 42"/>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13">
                    <a:moveTo>
                      <a:pt x="32" y="62"/>
                    </a:moveTo>
                    <a:lnTo>
                      <a:pt x="36" y="76"/>
                    </a:lnTo>
                    <a:lnTo>
                      <a:pt x="38" y="90"/>
                    </a:lnTo>
                    <a:lnTo>
                      <a:pt x="40" y="103"/>
                    </a:lnTo>
                    <a:lnTo>
                      <a:pt x="42" y="113"/>
                    </a:lnTo>
                    <a:lnTo>
                      <a:pt x="37" y="97"/>
                    </a:lnTo>
                    <a:lnTo>
                      <a:pt x="29" y="80"/>
                    </a:lnTo>
                    <a:lnTo>
                      <a:pt x="22" y="65"/>
                    </a:lnTo>
                    <a:lnTo>
                      <a:pt x="15" y="54"/>
                    </a:lnTo>
                    <a:lnTo>
                      <a:pt x="9" y="45"/>
                    </a:lnTo>
                    <a:lnTo>
                      <a:pt x="5" y="34"/>
                    </a:lnTo>
                    <a:lnTo>
                      <a:pt x="1" y="23"/>
                    </a:lnTo>
                    <a:lnTo>
                      <a:pt x="0" y="18"/>
                    </a:lnTo>
                    <a:lnTo>
                      <a:pt x="0" y="14"/>
                    </a:lnTo>
                    <a:lnTo>
                      <a:pt x="1" y="9"/>
                    </a:lnTo>
                    <a:lnTo>
                      <a:pt x="1" y="5"/>
                    </a:lnTo>
                    <a:lnTo>
                      <a:pt x="2" y="0"/>
                    </a:lnTo>
                    <a:lnTo>
                      <a:pt x="9" y="15"/>
                    </a:lnTo>
                    <a:lnTo>
                      <a:pt x="17" y="34"/>
                    </a:lnTo>
                    <a:lnTo>
                      <a:pt x="25" y="51"/>
                    </a:lnTo>
                    <a:lnTo>
                      <a:pt x="32"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37" name="Freeform 25"/>
              <p:cNvSpPr>
                <a:spLocks/>
              </p:cNvSpPr>
              <p:nvPr/>
            </p:nvSpPr>
            <p:spPr bwMode="auto">
              <a:xfrm>
                <a:off x="1595" y="3258"/>
                <a:ext cx="14" cy="60"/>
              </a:xfrm>
              <a:custGeom>
                <a:avLst/>
                <a:gdLst>
                  <a:gd name="T0" fmla="*/ 14 w 29"/>
                  <a:gd name="T1" fmla="*/ 57 h 120"/>
                  <a:gd name="T2" fmla="*/ 14 w 29"/>
                  <a:gd name="T3" fmla="*/ 58 h 120"/>
                  <a:gd name="T4" fmla="*/ 14 w 29"/>
                  <a:gd name="T5" fmla="*/ 58 h 120"/>
                  <a:gd name="T6" fmla="*/ 14 w 29"/>
                  <a:gd name="T7" fmla="*/ 60 h 120"/>
                  <a:gd name="T8" fmla="*/ 14 w 29"/>
                  <a:gd name="T9" fmla="*/ 60 h 120"/>
                  <a:gd name="T10" fmla="*/ 10 w 29"/>
                  <a:gd name="T11" fmla="*/ 53 h 120"/>
                  <a:gd name="T12" fmla="*/ 7 w 29"/>
                  <a:gd name="T13" fmla="*/ 45 h 120"/>
                  <a:gd name="T14" fmla="*/ 4 w 29"/>
                  <a:gd name="T15" fmla="*/ 35 h 120"/>
                  <a:gd name="T16" fmla="*/ 2 w 29"/>
                  <a:gd name="T17" fmla="*/ 25 h 120"/>
                  <a:gd name="T18" fmla="*/ 0 w 29"/>
                  <a:gd name="T19" fmla="*/ 15 h 120"/>
                  <a:gd name="T20" fmla="*/ 0 w 29"/>
                  <a:gd name="T21" fmla="*/ 8 h 120"/>
                  <a:gd name="T22" fmla="*/ 0 w 29"/>
                  <a:gd name="T23" fmla="*/ 3 h 120"/>
                  <a:gd name="T24" fmla="*/ 2 w 29"/>
                  <a:gd name="T25" fmla="*/ 0 h 120"/>
                  <a:gd name="T26" fmla="*/ 5 w 29"/>
                  <a:gd name="T27" fmla="*/ 4 h 120"/>
                  <a:gd name="T28" fmla="*/ 7 w 29"/>
                  <a:gd name="T29" fmla="*/ 13 h 120"/>
                  <a:gd name="T30" fmla="*/ 8 w 29"/>
                  <a:gd name="T31" fmla="*/ 23 h 120"/>
                  <a:gd name="T32" fmla="*/ 8 w 29"/>
                  <a:gd name="T33" fmla="*/ 31 h 120"/>
                  <a:gd name="T34" fmla="*/ 8 w 29"/>
                  <a:gd name="T35" fmla="*/ 37 h 120"/>
                  <a:gd name="T36" fmla="*/ 8 w 29"/>
                  <a:gd name="T37" fmla="*/ 45 h 120"/>
                  <a:gd name="T38" fmla="*/ 11 w 29"/>
                  <a:gd name="T39" fmla="*/ 52 h 120"/>
                  <a:gd name="T40" fmla="*/ 14 w 29"/>
                  <a:gd name="T41" fmla="*/ 5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120"/>
                  <a:gd name="T65" fmla="*/ 29 w 29"/>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120">
                    <a:moveTo>
                      <a:pt x="29" y="113"/>
                    </a:moveTo>
                    <a:lnTo>
                      <a:pt x="28" y="115"/>
                    </a:lnTo>
                    <a:lnTo>
                      <a:pt x="28" y="116"/>
                    </a:lnTo>
                    <a:lnTo>
                      <a:pt x="28" y="119"/>
                    </a:lnTo>
                    <a:lnTo>
                      <a:pt x="28" y="120"/>
                    </a:lnTo>
                    <a:lnTo>
                      <a:pt x="21" y="106"/>
                    </a:lnTo>
                    <a:lnTo>
                      <a:pt x="14" y="89"/>
                    </a:lnTo>
                    <a:lnTo>
                      <a:pt x="8" y="69"/>
                    </a:lnTo>
                    <a:lnTo>
                      <a:pt x="4" y="50"/>
                    </a:lnTo>
                    <a:lnTo>
                      <a:pt x="1" y="30"/>
                    </a:lnTo>
                    <a:lnTo>
                      <a:pt x="0" y="15"/>
                    </a:lnTo>
                    <a:lnTo>
                      <a:pt x="0" y="5"/>
                    </a:lnTo>
                    <a:lnTo>
                      <a:pt x="4" y="0"/>
                    </a:lnTo>
                    <a:lnTo>
                      <a:pt x="10" y="7"/>
                    </a:lnTo>
                    <a:lnTo>
                      <a:pt x="15" y="25"/>
                    </a:lnTo>
                    <a:lnTo>
                      <a:pt x="17" y="46"/>
                    </a:lnTo>
                    <a:lnTo>
                      <a:pt x="17" y="61"/>
                    </a:lnTo>
                    <a:lnTo>
                      <a:pt x="16" y="74"/>
                    </a:lnTo>
                    <a:lnTo>
                      <a:pt x="17" y="89"/>
                    </a:lnTo>
                    <a:lnTo>
                      <a:pt x="22" y="103"/>
                    </a:lnTo>
                    <a:lnTo>
                      <a:pt x="29" y="1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38" name="Freeform 26"/>
              <p:cNvSpPr>
                <a:spLocks/>
              </p:cNvSpPr>
              <p:nvPr/>
            </p:nvSpPr>
            <p:spPr bwMode="auto">
              <a:xfrm>
                <a:off x="1548" y="3401"/>
                <a:ext cx="8" cy="8"/>
              </a:xfrm>
              <a:custGeom>
                <a:avLst/>
                <a:gdLst>
                  <a:gd name="T0" fmla="*/ 4 w 16"/>
                  <a:gd name="T1" fmla="*/ 8 h 16"/>
                  <a:gd name="T2" fmla="*/ 6 w 16"/>
                  <a:gd name="T3" fmla="*/ 8 h 16"/>
                  <a:gd name="T4" fmla="*/ 7 w 16"/>
                  <a:gd name="T5" fmla="*/ 7 h 16"/>
                  <a:gd name="T6" fmla="*/ 8 w 16"/>
                  <a:gd name="T7" fmla="*/ 6 h 16"/>
                  <a:gd name="T8" fmla="*/ 8 w 16"/>
                  <a:gd name="T9" fmla="*/ 4 h 16"/>
                  <a:gd name="T10" fmla="*/ 8 w 16"/>
                  <a:gd name="T11" fmla="*/ 2 h 16"/>
                  <a:gd name="T12" fmla="*/ 7 w 16"/>
                  <a:gd name="T13" fmla="*/ 1 h 16"/>
                  <a:gd name="T14" fmla="*/ 6 w 16"/>
                  <a:gd name="T15" fmla="*/ 1 h 16"/>
                  <a:gd name="T16" fmla="*/ 4 w 16"/>
                  <a:gd name="T17" fmla="*/ 0 h 16"/>
                  <a:gd name="T18" fmla="*/ 2 w 16"/>
                  <a:gd name="T19" fmla="*/ 1 h 16"/>
                  <a:gd name="T20" fmla="*/ 1 w 16"/>
                  <a:gd name="T21" fmla="*/ 1 h 16"/>
                  <a:gd name="T22" fmla="*/ 1 w 16"/>
                  <a:gd name="T23" fmla="*/ 2 h 16"/>
                  <a:gd name="T24" fmla="*/ 0 w 16"/>
                  <a:gd name="T25" fmla="*/ 4 h 16"/>
                  <a:gd name="T26" fmla="*/ 1 w 16"/>
                  <a:gd name="T27" fmla="*/ 6 h 16"/>
                  <a:gd name="T28" fmla="*/ 1 w 16"/>
                  <a:gd name="T29" fmla="*/ 7 h 16"/>
                  <a:gd name="T30" fmla="*/ 2 w 16"/>
                  <a:gd name="T31" fmla="*/ 8 h 16"/>
                  <a:gd name="T32" fmla="*/ 4 w 16"/>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8" y="16"/>
                    </a:moveTo>
                    <a:lnTo>
                      <a:pt x="11" y="15"/>
                    </a:lnTo>
                    <a:lnTo>
                      <a:pt x="14" y="14"/>
                    </a:lnTo>
                    <a:lnTo>
                      <a:pt x="15" y="11"/>
                    </a:lnTo>
                    <a:lnTo>
                      <a:pt x="16" y="8"/>
                    </a:lnTo>
                    <a:lnTo>
                      <a:pt x="15" y="4"/>
                    </a:lnTo>
                    <a:lnTo>
                      <a:pt x="14" y="2"/>
                    </a:lnTo>
                    <a:lnTo>
                      <a:pt x="11" y="1"/>
                    </a:lnTo>
                    <a:lnTo>
                      <a:pt x="8" y="0"/>
                    </a:lnTo>
                    <a:lnTo>
                      <a:pt x="4" y="1"/>
                    </a:lnTo>
                    <a:lnTo>
                      <a:pt x="2" y="2"/>
                    </a:lnTo>
                    <a:lnTo>
                      <a:pt x="1" y="4"/>
                    </a:lnTo>
                    <a:lnTo>
                      <a:pt x="0" y="8"/>
                    </a:lnTo>
                    <a:lnTo>
                      <a:pt x="1" y="11"/>
                    </a:lnTo>
                    <a:lnTo>
                      <a:pt x="2" y="14"/>
                    </a:lnTo>
                    <a:lnTo>
                      <a:pt x="4" y="15"/>
                    </a:lnTo>
                    <a:lnTo>
                      <a:pt x="8"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39" name="Freeform 27"/>
              <p:cNvSpPr>
                <a:spLocks/>
              </p:cNvSpPr>
              <p:nvPr/>
            </p:nvSpPr>
            <p:spPr bwMode="auto">
              <a:xfrm>
                <a:off x="1558" y="3408"/>
                <a:ext cx="8" cy="8"/>
              </a:xfrm>
              <a:custGeom>
                <a:avLst/>
                <a:gdLst>
                  <a:gd name="T0" fmla="*/ 4 w 15"/>
                  <a:gd name="T1" fmla="*/ 8 h 16"/>
                  <a:gd name="T2" fmla="*/ 6 w 15"/>
                  <a:gd name="T3" fmla="*/ 7 h 16"/>
                  <a:gd name="T4" fmla="*/ 7 w 15"/>
                  <a:gd name="T5" fmla="*/ 7 h 16"/>
                  <a:gd name="T6" fmla="*/ 7 w 15"/>
                  <a:gd name="T7" fmla="*/ 6 h 16"/>
                  <a:gd name="T8" fmla="*/ 8 w 15"/>
                  <a:gd name="T9" fmla="*/ 4 h 16"/>
                  <a:gd name="T10" fmla="*/ 7 w 15"/>
                  <a:gd name="T11" fmla="*/ 2 h 16"/>
                  <a:gd name="T12" fmla="*/ 7 w 15"/>
                  <a:gd name="T13" fmla="*/ 1 h 16"/>
                  <a:gd name="T14" fmla="*/ 6 w 15"/>
                  <a:gd name="T15" fmla="*/ 1 h 16"/>
                  <a:gd name="T16" fmla="*/ 4 w 15"/>
                  <a:gd name="T17" fmla="*/ 0 h 16"/>
                  <a:gd name="T18" fmla="*/ 3 w 15"/>
                  <a:gd name="T19" fmla="*/ 1 h 16"/>
                  <a:gd name="T20" fmla="*/ 2 w 15"/>
                  <a:gd name="T21" fmla="*/ 1 h 16"/>
                  <a:gd name="T22" fmla="*/ 1 w 15"/>
                  <a:gd name="T23" fmla="*/ 2 h 16"/>
                  <a:gd name="T24" fmla="*/ 0 w 15"/>
                  <a:gd name="T25" fmla="*/ 4 h 16"/>
                  <a:gd name="T26" fmla="*/ 1 w 15"/>
                  <a:gd name="T27" fmla="*/ 6 h 16"/>
                  <a:gd name="T28" fmla="*/ 2 w 15"/>
                  <a:gd name="T29" fmla="*/ 7 h 16"/>
                  <a:gd name="T30" fmla="*/ 3 w 15"/>
                  <a:gd name="T31" fmla="*/ 7 h 16"/>
                  <a:gd name="T32" fmla="*/ 4 w 15"/>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6"/>
                  <a:gd name="T53" fmla="*/ 15 w 1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6">
                    <a:moveTo>
                      <a:pt x="8" y="16"/>
                    </a:moveTo>
                    <a:lnTo>
                      <a:pt x="11" y="14"/>
                    </a:lnTo>
                    <a:lnTo>
                      <a:pt x="13" y="13"/>
                    </a:lnTo>
                    <a:lnTo>
                      <a:pt x="14" y="11"/>
                    </a:lnTo>
                    <a:lnTo>
                      <a:pt x="15" y="8"/>
                    </a:lnTo>
                    <a:lnTo>
                      <a:pt x="14" y="4"/>
                    </a:lnTo>
                    <a:lnTo>
                      <a:pt x="13" y="2"/>
                    </a:lnTo>
                    <a:lnTo>
                      <a:pt x="11" y="1"/>
                    </a:lnTo>
                    <a:lnTo>
                      <a:pt x="8" y="0"/>
                    </a:lnTo>
                    <a:lnTo>
                      <a:pt x="5" y="1"/>
                    </a:lnTo>
                    <a:lnTo>
                      <a:pt x="3" y="2"/>
                    </a:lnTo>
                    <a:lnTo>
                      <a:pt x="2" y="4"/>
                    </a:lnTo>
                    <a:lnTo>
                      <a:pt x="0" y="8"/>
                    </a:lnTo>
                    <a:lnTo>
                      <a:pt x="2" y="11"/>
                    </a:lnTo>
                    <a:lnTo>
                      <a:pt x="3" y="13"/>
                    </a:lnTo>
                    <a:lnTo>
                      <a:pt x="5" y="14"/>
                    </a:lnTo>
                    <a:lnTo>
                      <a:pt x="8"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40" name="Freeform 28"/>
              <p:cNvSpPr>
                <a:spLocks/>
              </p:cNvSpPr>
              <p:nvPr/>
            </p:nvSpPr>
            <p:spPr bwMode="auto">
              <a:xfrm>
                <a:off x="1568" y="3414"/>
                <a:ext cx="8" cy="8"/>
              </a:xfrm>
              <a:custGeom>
                <a:avLst/>
                <a:gdLst>
                  <a:gd name="T0" fmla="*/ 4 w 16"/>
                  <a:gd name="T1" fmla="*/ 8 h 16"/>
                  <a:gd name="T2" fmla="*/ 6 w 16"/>
                  <a:gd name="T3" fmla="*/ 8 h 16"/>
                  <a:gd name="T4" fmla="*/ 7 w 16"/>
                  <a:gd name="T5" fmla="*/ 7 h 16"/>
                  <a:gd name="T6" fmla="*/ 8 w 16"/>
                  <a:gd name="T7" fmla="*/ 6 h 16"/>
                  <a:gd name="T8" fmla="*/ 8 w 16"/>
                  <a:gd name="T9" fmla="*/ 4 h 16"/>
                  <a:gd name="T10" fmla="*/ 8 w 16"/>
                  <a:gd name="T11" fmla="*/ 3 h 16"/>
                  <a:gd name="T12" fmla="*/ 7 w 16"/>
                  <a:gd name="T13" fmla="*/ 1 h 16"/>
                  <a:gd name="T14" fmla="*/ 6 w 16"/>
                  <a:gd name="T15" fmla="*/ 1 h 16"/>
                  <a:gd name="T16" fmla="*/ 4 w 16"/>
                  <a:gd name="T17" fmla="*/ 0 h 16"/>
                  <a:gd name="T18" fmla="*/ 3 w 16"/>
                  <a:gd name="T19" fmla="*/ 1 h 16"/>
                  <a:gd name="T20" fmla="*/ 1 w 16"/>
                  <a:gd name="T21" fmla="*/ 1 h 16"/>
                  <a:gd name="T22" fmla="*/ 1 w 16"/>
                  <a:gd name="T23" fmla="*/ 3 h 16"/>
                  <a:gd name="T24" fmla="*/ 0 w 16"/>
                  <a:gd name="T25" fmla="*/ 4 h 16"/>
                  <a:gd name="T26" fmla="*/ 1 w 16"/>
                  <a:gd name="T27" fmla="*/ 6 h 16"/>
                  <a:gd name="T28" fmla="*/ 1 w 16"/>
                  <a:gd name="T29" fmla="*/ 7 h 16"/>
                  <a:gd name="T30" fmla="*/ 3 w 16"/>
                  <a:gd name="T31" fmla="*/ 8 h 16"/>
                  <a:gd name="T32" fmla="*/ 4 w 16"/>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8" y="16"/>
                    </a:moveTo>
                    <a:lnTo>
                      <a:pt x="12" y="15"/>
                    </a:lnTo>
                    <a:lnTo>
                      <a:pt x="14" y="14"/>
                    </a:lnTo>
                    <a:lnTo>
                      <a:pt x="15" y="12"/>
                    </a:lnTo>
                    <a:lnTo>
                      <a:pt x="16" y="8"/>
                    </a:lnTo>
                    <a:lnTo>
                      <a:pt x="15" y="6"/>
                    </a:lnTo>
                    <a:lnTo>
                      <a:pt x="14" y="2"/>
                    </a:lnTo>
                    <a:lnTo>
                      <a:pt x="12" y="1"/>
                    </a:lnTo>
                    <a:lnTo>
                      <a:pt x="8" y="0"/>
                    </a:lnTo>
                    <a:lnTo>
                      <a:pt x="5" y="1"/>
                    </a:lnTo>
                    <a:lnTo>
                      <a:pt x="2" y="2"/>
                    </a:lnTo>
                    <a:lnTo>
                      <a:pt x="1" y="6"/>
                    </a:lnTo>
                    <a:lnTo>
                      <a:pt x="0" y="8"/>
                    </a:lnTo>
                    <a:lnTo>
                      <a:pt x="1" y="12"/>
                    </a:lnTo>
                    <a:lnTo>
                      <a:pt x="2" y="14"/>
                    </a:lnTo>
                    <a:lnTo>
                      <a:pt x="5" y="15"/>
                    </a:lnTo>
                    <a:lnTo>
                      <a:pt x="8"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41" name="Freeform 29"/>
              <p:cNvSpPr>
                <a:spLocks/>
              </p:cNvSpPr>
              <p:nvPr/>
            </p:nvSpPr>
            <p:spPr bwMode="auto">
              <a:xfrm>
                <a:off x="1542" y="3333"/>
                <a:ext cx="64" cy="69"/>
              </a:xfrm>
              <a:custGeom>
                <a:avLst/>
                <a:gdLst>
                  <a:gd name="T0" fmla="*/ 10 w 128"/>
                  <a:gd name="T1" fmla="*/ 13 h 137"/>
                  <a:gd name="T2" fmla="*/ 6 w 128"/>
                  <a:gd name="T3" fmla="*/ 51 h 137"/>
                  <a:gd name="T4" fmla="*/ 4 w 128"/>
                  <a:gd name="T5" fmla="*/ 65 h 137"/>
                  <a:gd name="T6" fmla="*/ 12 w 128"/>
                  <a:gd name="T7" fmla="*/ 65 h 137"/>
                  <a:gd name="T8" fmla="*/ 15 w 128"/>
                  <a:gd name="T9" fmla="*/ 64 h 137"/>
                  <a:gd name="T10" fmla="*/ 11 w 128"/>
                  <a:gd name="T11" fmla="*/ 62 h 137"/>
                  <a:gd name="T12" fmla="*/ 12 w 128"/>
                  <a:gd name="T13" fmla="*/ 57 h 137"/>
                  <a:gd name="T14" fmla="*/ 18 w 128"/>
                  <a:gd name="T15" fmla="*/ 51 h 137"/>
                  <a:gd name="T16" fmla="*/ 20 w 128"/>
                  <a:gd name="T17" fmla="*/ 46 h 137"/>
                  <a:gd name="T18" fmla="*/ 22 w 128"/>
                  <a:gd name="T19" fmla="*/ 35 h 137"/>
                  <a:gd name="T20" fmla="*/ 24 w 128"/>
                  <a:gd name="T21" fmla="*/ 30 h 137"/>
                  <a:gd name="T22" fmla="*/ 28 w 128"/>
                  <a:gd name="T23" fmla="*/ 28 h 137"/>
                  <a:gd name="T24" fmla="*/ 31 w 128"/>
                  <a:gd name="T25" fmla="*/ 34 h 137"/>
                  <a:gd name="T26" fmla="*/ 38 w 128"/>
                  <a:gd name="T27" fmla="*/ 55 h 137"/>
                  <a:gd name="T28" fmla="*/ 40 w 128"/>
                  <a:gd name="T29" fmla="*/ 64 h 137"/>
                  <a:gd name="T30" fmla="*/ 39 w 128"/>
                  <a:gd name="T31" fmla="*/ 67 h 137"/>
                  <a:gd name="T32" fmla="*/ 41 w 128"/>
                  <a:gd name="T33" fmla="*/ 69 h 137"/>
                  <a:gd name="T34" fmla="*/ 46 w 128"/>
                  <a:gd name="T35" fmla="*/ 68 h 137"/>
                  <a:gd name="T36" fmla="*/ 48 w 128"/>
                  <a:gd name="T37" fmla="*/ 61 h 137"/>
                  <a:gd name="T38" fmla="*/ 47 w 128"/>
                  <a:gd name="T39" fmla="*/ 36 h 137"/>
                  <a:gd name="T40" fmla="*/ 48 w 128"/>
                  <a:gd name="T41" fmla="*/ 28 h 137"/>
                  <a:gd name="T42" fmla="*/ 53 w 128"/>
                  <a:gd name="T43" fmla="*/ 29 h 137"/>
                  <a:gd name="T44" fmla="*/ 58 w 128"/>
                  <a:gd name="T45" fmla="*/ 31 h 137"/>
                  <a:gd name="T46" fmla="*/ 63 w 128"/>
                  <a:gd name="T47" fmla="*/ 35 h 137"/>
                  <a:gd name="T48" fmla="*/ 64 w 128"/>
                  <a:gd name="T49" fmla="*/ 35 h 137"/>
                  <a:gd name="T50" fmla="*/ 61 w 128"/>
                  <a:gd name="T51" fmla="*/ 28 h 137"/>
                  <a:gd name="T52" fmla="*/ 57 w 128"/>
                  <a:gd name="T53" fmla="*/ 26 h 137"/>
                  <a:gd name="T54" fmla="*/ 52 w 128"/>
                  <a:gd name="T55" fmla="*/ 25 h 137"/>
                  <a:gd name="T56" fmla="*/ 47 w 128"/>
                  <a:gd name="T57" fmla="*/ 24 h 137"/>
                  <a:gd name="T58" fmla="*/ 42 w 128"/>
                  <a:gd name="T59" fmla="*/ 23 h 137"/>
                  <a:gd name="T60" fmla="*/ 39 w 128"/>
                  <a:gd name="T61" fmla="*/ 22 h 137"/>
                  <a:gd name="T62" fmla="*/ 32 w 128"/>
                  <a:gd name="T63" fmla="*/ 15 h 137"/>
                  <a:gd name="T64" fmla="*/ 23 w 128"/>
                  <a:gd name="T65" fmla="*/ 7 h 137"/>
                  <a:gd name="T66" fmla="*/ 14 w 128"/>
                  <a:gd name="T67" fmla="*/ 1 h 1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8"/>
                  <a:gd name="T103" fmla="*/ 0 h 137"/>
                  <a:gd name="T104" fmla="*/ 128 w 128"/>
                  <a:gd name="T105" fmla="*/ 137 h 1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8" h="137">
                    <a:moveTo>
                      <a:pt x="19" y="0"/>
                    </a:moveTo>
                    <a:lnTo>
                      <a:pt x="19" y="25"/>
                    </a:lnTo>
                    <a:lnTo>
                      <a:pt x="16" y="63"/>
                    </a:lnTo>
                    <a:lnTo>
                      <a:pt x="11" y="101"/>
                    </a:lnTo>
                    <a:lnTo>
                      <a:pt x="0" y="129"/>
                    </a:lnTo>
                    <a:lnTo>
                      <a:pt x="7" y="129"/>
                    </a:lnTo>
                    <a:lnTo>
                      <a:pt x="15" y="129"/>
                    </a:lnTo>
                    <a:lnTo>
                      <a:pt x="23" y="130"/>
                    </a:lnTo>
                    <a:lnTo>
                      <a:pt x="29" y="130"/>
                    </a:lnTo>
                    <a:lnTo>
                      <a:pt x="29" y="128"/>
                    </a:lnTo>
                    <a:lnTo>
                      <a:pt x="25" y="125"/>
                    </a:lnTo>
                    <a:lnTo>
                      <a:pt x="21" y="123"/>
                    </a:lnTo>
                    <a:lnTo>
                      <a:pt x="15" y="121"/>
                    </a:lnTo>
                    <a:lnTo>
                      <a:pt x="23" y="114"/>
                    </a:lnTo>
                    <a:lnTo>
                      <a:pt x="30" y="107"/>
                    </a:lnTo>
                    <a:lnTo>
                      <a:pt x="35" y="101"/>
                    </a:lnTo>
                    <a:lnTo>
                      <a:pt x="37" y="97"/>
                    </a:lnTo>
                    <a:lnTo>
                      <a:pt x="39" y="91"/>
                    </a:lnTo>
                    <a:lnTo>
                      <a:pt x="42" y="81"/>
                    </a:lnTo>
                    <a:lnTo>
                      <a:pt x="44" y="70"/>
                    </a:lnTo>
                    <a:lnTo>
                      <a:pt x="44" y="63"/>
                    </a:lnTo>
                    <a:lnTo>
                      <a:pt x="47" y="60"/>
                    </a:lnTo>
                    <a:lnTo>
                      <a:pt x="51" y="58"/>
                    </a:lnTo>
                    <a:lnTo>
                      <a:pt x="55" y="56"/>
                    </a:lnTo>
                    <a:lnTo>
                      <a:pt x="58" y="58"/>
                    </a:lnTo>
                    <a:lnTo>
                      <a:pt x="62" y="68"/>
                    </a:lnTo>
                    <a:lnTo>
                      <a:pt x="69" y="89"/>
                    </a:lnTo>
                    <a:lnTo>
                      <a:pt x="76" y="110"/>
                    </a:lnTo>
                    <a:lnTo>
                      <a:pt x="80" y="123"/>
                    </a:lnTo>
                    <a:lnTo>
                      <a:pt x="80" y="127"/>
                    </a:lnTo>
                    <a:lnTo>
                      <a:pt x="80" y="130"/>
                    </a:lnTo>
                    <a:lnTo>
                      <a:pt x="78" y="134"/>
                    </a:lnTo>
                    <a:lnTo>
                      <a:pt x="77" y="137"/>
                    </a:lnTo>
                    <a:lnTo>
                      <a:pt x="82" y="137"/>
                    </a:lnTo>
                    <a:lnTo>
                      <a:pt x="87" y="137"/>
                    </a:lnTo>
                    <a:lnTo>
                      <a:pt x="91" y="136"/>
                    </a:lnTo>
                    <a:lnTo>
                      <a:pt x="93" y="137"/>
                    </a:lnTo>
                    <a:lnTo>
                      <a:pt x="95" y="121"/>
                    </a:lnTo>
                    <a:lnTo>
                      <a:pt x="95" y="96"/>
                    </a:lnTo>
                    <a:lnTo>
                      <a:pt x="93" y="71"/>
                    </a:lnTo>
                    <a:lnTo>
                      <a:pt x="91" y="58"/>
                    </a:lnTo>
                    <a:lnTo>
                      <a:pt x="96" y="56"/>
                    </a:lnTo>
                    <a:lnTo>
                      <a:pt x="100" y="56"/>
                    </a:lnTo>
                    <a:lnTo>
                      <a:pt x="106" y="58"/>
                    </a:lnTo>
                    <a:lnTo>
                      <a:pt x="112" y="59"/>
                    </a:lnTo>
                    <a:lnTo>
                      <a:pt x="116" y="61"/>
                    </a:lnTo>
                    <a:lnTo>
                      <a:pt x="121" y="64"/>
                    </a:lnTo>
                    <a:lnTo>
                      <a:pt x="126" y="69"/>
                    </a:lnTo>
                    <a:lnTo>
                      <a:pt x="128" y="75"/>
                    </a:lnTo>
                    <a:lnTo>
                      <a:pt x="128" y="70"/>
                    </a:lnTo>
                    <a:lnTo>
                      <a:pt x="126" y="63"/>
                    </a:lnTo>
                    <a:lnTo>
                      <a:pt x="122" y="56"/>
                    </a:lnTo>
                    <a:lnTo>
                      <a:pt x="116" y="52"/>
                    </a:lnTo>
                    <a:lnTo>
                      <a:pt x="113" y="51"/>
                    </a:lnTo>
                    <a:lnTo>
                      <a:pt x="108" y="49"/>
                    </a:lnTo>
                    <a:lnTo>
                      <a:pt x="104" y="49"/>
                    </a:lnTo>
                    <a:lnTo>
                      <a:pt x="98" y="48"/>
                    </a:lnTo>
                    <a:lnTo>
                      <a:pt x="93" y="47"/>
                    </a:lnTo>
                    <a:lnTo>
                      <a:pt x="88" y="47"/>
                    </a:lnTo>
                    <a:lnTo>
                      <a:pt x="84" y="46"/>
                    </a:lnTo>
                    <a:lnTo>
                      <a:pt x="81" y="45"/>
                    </a:lnTo>
                    <a:lnTo>
                      <a:pt x="77" y="43"/>
                    </a:lnTo>
                    <a:lnTo>
                      <a:pt x="70" y="37"/>
                    </a:lnTo>
                    <a:lnTo>
                      <a:pt x="64" y="30"/>
                    </a:lnTo>
                    <a:lnTo>
                      <a:pt x="54" y="22"/>
                    </a:lnTo>
                    <a:lnTo>
                      <a:pt x="45" y="14"/>
                    </a:lnTo>
                    <a:lnTo>
                      <a:pt x="36" y="7"/>
                    </a:lnTo>
                    <a:lnTo>
                      <a:pt x="27" y="2"/>
                    </a:lnTo>
                    <a:lnTo>
                      <a:pt x="1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42" name="Freeform 30"/>
              <p:cNvSpPr>
                <a:spLocks/>
              </p:cNvSpPr>
              <p:nvPr/>
            </p:nvSpPr>
            <p:spPr bwMode="auto">
              <a:xfrm>
                <a:off x="1498" y="3369"/>
                <a:ext cx="45" cy="27"/>
              </a:xfrm>
              <a:custGeom>
                <a:avLst/>
                <a:gdLst>
                  <a:gd name="T0" fmla="*/ 3 w 90"/>
                  <a:gd name="T1" fmla="*/ 1 h 53"/>
                  <a:gd name="T2" fmla="*/ 6 w 90"/>
                  <a:gd name="T3" fmla="*/ 3 h 53"/>
                  <a:gd name="T4" fmla="*/ 8 w 90"/>
                  <a:gd name="T5" fmla="*/ 4 h 53"/>
                  <a:gd name="T6" fmla="*/ 10 w 90"/>
                  <a:gd name="T7" fmla="*/ 6 h 53"/>
                  <a:gd name="T8" fmla="*/ 13 w 90"/>
                  <a:gd name="T9" fmla="*/ 8 h 53"/>
                  <a:gd name="T10" fmla="*/ 15 w 90"/>
                  <a:gd name="T11" fmla="*/ 9 h 53"/>
                  <a:gd name="T12" fmla="*/ 18 w 90"/>
                  <a:gd name="T13" fmla="*/ 10 h 53"/>
                  <a:gd name="T14" fmla="*/ 20 w 90"/>
                  <a:gd name="T15" fmla="*/ 11 h 53"/>
                  <a:gd name="T16" fmla="*/ 22 w 90"/>
                  <a:gd name="T17" fmla="*/ 11 h 53"/>
                  <a:gd name="T18" fmla="*/ 24 w 90"/>
                  <a:gd name="T19" fmla="*/ 11 h 53"/>
                  <a:gd name="T20" fmla="*/ 26 w 90"/>
                  <a:gd name="T21" fmla="*/ 11 h 53"/>
                  <a:gd name="T22" fmla="*/ 29 w 90"/>
                  <a:gd name="T23" fmla="*/ 11 h 53"/>
                  <a:gd name="T24" fmla="*/ 32 w 90"/>
                  <a:gd name="T25" fmla="*/ 11 h 53"/>
                  <a:gd name="T26" fmla="*/ 36 w 90"/>
                  <a:gd name="T27" fmla="*/ 10 h 53"/>
                  <a:gd name="T28" fmla="*/ 39 w 90"/>
                  <a:gd name="T29" fmla="*/ 9 h 53"/>
                  <a:gd name="T30" fmla="*/ 42 w 90"/>
                  <a:gd name="T31" fmla="*/ 7 h 53"/>
                  <a:gd name="T32" fmla="*/ 45 w 90"/>
                  <a:gd name="T33" fmla="*/ 5 h 53"/>
                  <a:gd name="T34" fmla="*/ 43 w 90"/>
                  <a:gd name="T35" fmla="*/ 10 h 53"/>
                  <a:gd name="T36" fmla="*/ 40 w 90"/>
                  <a:gd name="T37" fmla="*/ 17 h 53"/>
                  <a:gd name="T38" fmla="*/ 37 w 90"/>
                  <a:gd name="T39" fmla="*/ 23 h 53"/>
                  <a:gd name="T40" fmla="*/ 36 w 90"/>
                  <a:gd name="T41" fmla="*/ 27 h 53"/>
                  <a:gd name="T42" fmla="*/ 34 w 90"/>
                  <a:gd name="T43" fmla="*/ 26 h 53"/>
                  <a:gd name="T44" fmla="*/ 34 w 90"/>
                  <a:gd name="T45" fmla="*/ 23 h 53"/>
                  <a:gd name="T46" fmla="*/ 35 w 90"/>
                  <a:gd name="T47" fmla="*/ 19 h 53"/>
                  <a:gd name="T48" fmla="*/ 37 w 90"/>
                  <a:gd name="T49" fmla="*/ 14 h 53"/>
                  <a:gd name="T50" fmla="*/ 34 w 90"/>
                  <a:gd name="T51" fmla="*/ 15 h 53"/>
                  <a:gd name="T52" fmla="*/ 32 w 90"/>
                  <a:gd name="T53" fmla="*/ 17 h 53"/>
                  <a:gd name="T54" fmla="*/ 29 w 90"/>
                  <a:gd name="T55" fmla="*/ 18 h 53"/>
                  <a:gd name="T56" fmla="*/ 26 w 90"/>
                  <a:gd name="T57" fmla="*/ 18 h 53"/>
                  <a:gd name="T58" fmla="*/ 23 w 90"/>
                  <a:gd name="T59" fmla="*/ 19 h 53"/>
                  <a:gd name="T60" fmla="*/ 20 w 90"/>
                  <a:gd name="T61" fmla="*/ 19 h 53"/>
                  <a:gd name="T62" fmla="*/ 17 w 90"/>
                  <a:gd name="T63" fmla="*/ 19 h 53"/>
                  <a:gd name="T64" fmla="*/ 15 w 90"/>
                  <a:gd name="T65" fmla="*/ 19 h 53"/>
                  <a:gd name="T66" fmla="*/ 11 w 90"/>
                  <a:gd name="T67" fmla="*/ 17 h 53"/>
                  <a:gd name="T68" fmla="*/ 7 w 90"/>
                  <a:gd name="T69" fmla="*/ 13 h 53"/>
                  <a:gd name="T70" fmla="*/ 3 w 90"/>
                  <a:gd name="T71" fmla="*/ 8 h 53"/>
                  <a:gd name="T72" fmla="*/ 1 w 90"/>
                  <a:gd name="T73" fmla="*/ 5 h 53"/>
                  <a:gd name="T74" fmla="*/ 0 w 90"/>
                  <a:gd name="T75" fmla="*/ 3 h 53"/>
                  <a:gd name="T76" fmla="*/ 0 w 90"/>
                  <a:gd name="T77" fmla="*/ 1 h 53"/>
                  <a:gd name="T78" fmla="*/ 1 w 90"/>
                  <a:gd name="T79" fmla="*/ 0 h 53"/>
                  <a:gd name="T80" fmla="*/ 3 w 90"/>
                  <a:gd name="T81" fmla="*/ 1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
                  <a:gd name="T124" fmla="*/ 0 h 53"/>
                  <a:gd name="T125" fmla="*/ 90 w 90"/>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 h="53">
                    <a:moveTo>
                      <a:pt x="6" y="1"/>
                    </a:moveTo>
                    <a:lnTo>
                      <a:pt x="11" y="5"/>
                    </a:lnTo>
                    <a:lnTo>
                      <a:pt x="15" y="8"/>
                    </a:lnTo>
                    <a:lnTo>
                      <a:pt x="20" y="12"/>
                    </a:lnTo>
                    <a:lnTo>
                      <a:pt x="26" y="15"/>
                    </a:lnTo>
                    <a:lnTo>
                      <a:pt x="30" y="18"/>
                    </a:lnTo>
                    <a:lnTo>
                      <a:pt x="35" y="20"/>
                    </a:lnTo>
                    <a:lnTo>
                      <a:pt x="40" y="21"/>
                    </a:lnTo>
                    <a:lnTo>
                      <a:pt x="43" y="22"/>
                    </a:lnTo>
                    <a:lnTo>
                      <a:pt x="48" y="22"/>
                    </a:lnTo>
                    <a:lnTo>
                      <a:pt x="52" y="22"/>
                    </a:lnTo>
                    <a:lnTo>
                      <a:pt x="58" y="22"/>
                    </a:lnTo>
                    <a:lnTo>
                      <a:pt x="64" y="21"/>
                    </a:lnTo>
                    <a:lnTo>
                      <a:pt x="71" y="20"/>
                    </a:lnTo>
                    <a:lnTo>
                      <a:pt x="78" y="18"/>
                    </a:lnTo>
                    <a:lnTo>
                      <a:pt x="83" y="14"/>
                    </a:lnTo>
                    <a:lnTo>
                      <a:pt x="90" y="10"/>
                    </a:lnTo>
                    <a:lnTo>
                      <a:pt x="86" y="20"/>
                    </a:lnTo>
                    <a:lnTo>
                      <a:pt x="80" y="33"/>
                    </a:lnTo>
                    <a:lnTo>
                      <a:pt x="74" y="45"/>
                    </a:lnTo>
                    <a:lnTo>
                      <a:pt x="72" y="53"/>
                    </a:lnTo>
                    <a:lnTo>
                      <a:pt x="67" y="51"/>
                    </a:lnTo>
                    <a:lnTo>
                      <a:pt x="67" y="45"/>
                    </a:lnTo>
                    <a:lnTo>
                      <a:pt x="70" y="37"/>
                    </a:lnTo>
                    <a:lnTo>
                      <a:pt x="73" y="28"/>
                    </a:lnTo>
                    <a:lnTo>
                      <a:pt x="68" y="30"/>
                    </a:lnTo>
                    <a:lnTo>
                      <a:pt x="64" y="33"/>
                    </a:lnTo>
                    <a:lnTo>
                      <a:pt x="58" y="35"/>
                    </a:lnTo>
                    <a:lnTo>
                      <a:pt x="51" y="36"/>
                    </a:lnTo>
                    <a:lnTo>
                      <a:pt x="45" y="37"/>
                    </a:lnTo>
                    <a:lnTo>
                      <a:pt x="40" y="38"/>
                    </a:lnTo>
                    <a:lnTo>
                      <a:pt x="34" y="38"/>
                    </a:lnTo>
                    <a:lnTo>
                      <a:pt x="29" y="37"/>
                    </a:lnTo>
                    <a:lnTo>
                      <a:pt x="21" y="33"/>
                    </a:lnTo>
                    <a:lnTo>
                      <a:pt x="13" y="25"/>
                    </a:lnTo>
                    <a:lnTo>
                      <a:pt x="6" y="16"/>
                    </a:lnTo>
                    <a:lnTo>
                      <a:pt x="2" y="10"/>
                    </a:lnTo>
                    <a:lnTo>
                      <a:pt x="0" y="5"/>
                    </a:lnTo>
                    <a:lnTo>
                      <a:pt x="0" y="1"/>
                    </a:lnTo>
                    <a:lnTo>
                      <a:pt x="2" y="0"/>
                    </a:lnTo>
                    <a:lnTo>
                      <a:pt x="6"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43" name="Freeform 31"/>
              <p:cNvSpPr>
                <a:spLocks/>
              </p:cNvSpPr>
              <p:nvPr/>
            </p:nvSpPr>
            <p:spPr bwMode="auto">
              <a:xfrm>
                <a:off x="1497" y="4025"/>
                <a:ext cx="34" cy="13"/>
              </a:xfrm>
              <a:custGeom>
                <a:avLst/>
                <a:gdLst>
                  <a:gd name="T0" fmla="*/ 15 w 68"/>
                  <a:gd name="T1" fmla="*/ 0 h 28"/>
                  <a:gd name="T2" fmla="*/ 18 w 68"/>
                  <a:gd name="T3" fmla="*/ 0 h 28"/>
                  <a:gd name="T4" fmla="*/ 21 w 68"/>
                  <a:gd name="T5" fmla="*/ 2 h 28"/>
                  <a:gd name="T6" fmla="*/ 23 w 68"/>
                  <a:gd name="T7" fmla="*/ 2 h 28"/>
                  <a:gd name="T8" fmla="*/ 26 w 68"/>
                  <a:gd name="T9" fmla="*/ 2 h 28"/>
                  <a:gd name="T10" fmla="*/ 28 w 68"/>
                  <a:gd name="T11" fmla="*/ 3 h 28"/>
                  <a:gd name="T12" fmla="*/ 30 w 68"/>
                  <a:gd name="T13" fmla="*/ 3 h 28"/>
                  <a:gd name="T14" fmla="*/ 33 w 68"/>
                  <a:gd name="T15" fmla="*/ 3 h 28"/>
                  <a:gd name="T16" fmla="*/ 34 w 68"/>
                  <a:gd name="T17" fmla="*/ 2 h 28"/>
                  <a:gd name="T18" fmla="*/ 34 w 68"/>
                  <a:gd name="T19" fmla="*/ 3 h 28"/>
                  <a:gd name="T20" fmla="*/ 33 w 68"/>
                  <a:gd name="T21" fmla="*/ 4 h 28"/>
                  <a:gd name="T22" fmla="*/ 33 w 68"/>
                  <a:gd name="T23" fmla="*/ 6 h 28"/>
                  <a:gd name="T24" fmla="*/ 34 w 68"/>
                  <a:gd name="T25" fmla="*/ 7 h 28"/>
                  <a:gd name="T26" fmla="*/ 32 w 68"/>
                  <a:gd name="T27" fmla="*/ 9 h 28"/>
                  <a:gd name="T28" fmla="*/ 29 w 68"/>
                  <a:gd name="T29" fmla="*/ 10 h 28"/>
                  <a:gd name="T30" fmla="*/ 25 w 68"/>
                  <a:gd name="T31" fmla="*/ 11 h 28"/>
                  <a:gd name="T32" fmla="*/ 21 w 68"/>
                  <a:gd name="T33" fmla="*/ 13 h 28"/>
                  <a:gd name="T34" fmla="*/ 16 w 68"/>
                  <a:gd name="T35" fmla="*/ 13 h 28"/>
                  <a:gd name="T36" fmla="*/ 11 w 68"/>
                  <a:gd name="T37" fmla="*/ 13 h 28"/>
                  <a:gd name="T38" fmla="*/ 6 w 68"/>
                  <a:gd name="T39" fmla="*/ 12 h 28"/>
                  <a:gd name="T40" fmla="*/ 0 w 68"/>
                  <a:gd name="T41" fmla="*/ 10 h 28"/>
                  <a:gd name="T42" fmla="*/ 5 w 68"/>
                  <a:gd name="T43" fmla="*/ 10 h 28"/>
                  <a:gd name="T44" fmla="*/ 9 w 68"/>
                  <a:gd name="T45" fmla="*/ 10 h 28"/>
                  <a:gd name="T46" fmla="*/ 13 w 68"/>
                  <a:gd name="T47" fmla="*/ 10 h 28"/>
                  <a:gd name="T48" fmla="*/ 17 w 68"/>
                  <a:gd name="T49" fmla="*/ 9 h 28"/>
                  <a:gd name="T50" fmla="*/ 20 w 68"/>
                  <a:gd name="T51" fmla="*/ 8 h 28"/>
                  <a:gd name="T52" fmla="*/ 22 w 68"/>
                  <a:gd name="T53" fmla="*/ 7 h 28"/>
                  <a:gd name="T54" fmla="*/ 24 w 68"/>
                  <a:gd name="T55" fmla="*/ 7 h 28"/>
                  <a:gd name="T56" fmla="*/ 25 w 68"/>
                  <a:gd name="T57" fmla="*/ 6 h 28"/>
                  <a:gd name="T58" fmla="*/ 24 w 68"/>
                  <a:gd name="T59" fmla="*/ 5 h 28"/>
                  <a:gd name="T60" fmla="*/ 22 w 68"/>
                  <a:gd name="T61" fmla="*/ 3 h 28"/>
                  <a:gd name="T62" fmla="*/ 18 w 68"/>
                  <a:gd name="T63" fmla="*/ 1 h 28"/>
                  <a:gd name="T64" fmla="*/ 15 w 6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28"/>
                  <a:gd name="T101" fmla="*/ 68 w 6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28">
                    <a:moveTo>
                      <a:pt x="29" y="0"/>
                    </a:moveTo>
                    <a:lnTo>
                      <a:pt x="35" y="1"/>
                    </a:lnTo>
                    <a:lnTo>
                      <a:pt x="41" y="4"/>
                    </a:lnTo>
                    <a:lnTo>
                      <a:pt x="45" y="5"/>
                    </a:lnTo>
                    <a:lnTo>
                      <a:pt x="51" y="5"/>
                    </a:lnTo>
                    <a:lnTo>
                      <a:pt x="56" y="6"/>
                    </a:lnTo>
                    <a:lnTo>
                      <a:pt x="60" y="6"/>
                    </a:lnTo>
                    <a:lnTo>
                      <a:pt x="65" y="6"/>
                    </a:lnTo>
                    <a:lnTo>
                      <a:pt x="68" y="5"/>
                    </a:lnTo>
                    <a:lnTo>
                      <a:pt x="67" y="7"/>
                    </a:lnTo>
                    <a:lnTo>
                      <a:pt x="66" y="9"/>
                    </a:lnTo>
                    <a:lnTo>
                      <a:pt x="66" y="13"/>
                    </a:lnTo>
                    <a:lnTo>
                      <a:pt x="67" y="15"/>
                    </a:lnTo>
                    <a:lnTo>
                      <a:pt x="63" y="19"/>
                    </a:lnTo>
                    <a:lnTo>
                      <a:pt x="57" y="21"/>
                    </a:lnTo>
                    <a:lnTo>
                      <a:pt x="49" y="24"/>
                    </a:lnTo>
                    <a:lnTo>
                      <a:pt x="41" y="27"/>
                    </a:lnTo>
                    <a:lnTo>
                      <a:pt x="31" y="28"/>
                    </a:lnTo>
                    <a:lnTo>
                      <a:pt x="21" y="28"/>
                    </a:lnTo>
                    <a:lnTo>
                      <a:pt x="11" y="25"/>
                    </a:lnTo>
                    <a:lnTo>
                      <a:pt x="0" y="22"/>
                    </a:lnTo>
                    <a:lnTo>
                      <a:pt x="10" y="22"/>
                    </a:lnTo>
                    <a:lnTo>
                      <a:pt x="18" y="22"/>
                    </a:lnTo>
                    <a:lnTo>
                      <a:pt x="26" y="21"/>
                    </a:lnTo>
                    <a:lnTo>
                      <a:pt x="34" y="19"/>
                    </a:lnTo>
                    <a:lnTo>
                      <a:pt x="39" y="17"/>
                    </a:lnTo>
                    <a:lnTo>
                      <a:pt x="44" y="16"/>
                    </a:lnTo>
                    <a:lnTo>
                      <a:pt x="48" y="14"/>
                    </a:lnTo>
                    <a:lnTo>
                      <a:pt x="49" y="13"/>
                    </a:lnTo>
                    <a:lnTo>
                      <a:pt x="48" y="11"/>
                    </a:lnTo>
                    <a:lnTo>
                      <a:pt x="43" y="6"/>
                    </a:lnTo>
                    <a:lnTo>
                      <a:pt x="36" y="2"/>
                    </a:lnTo>
                    <a:lnTo>
                      <a:pt x="2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44" name="Freeform 32"/>
              <p:cNvSpPr>
                <a:spLocks/>
              </p:cNvSpPr>
              <p:nvPr/>
            </p:nvSpPr>
            <p:spPr bwMode="auto">
              <a:xfrm>
                <a:off x="1297" y="4007"/>
                <a:ext cx="59" cy="23"/>
              </a:xfrm>
              <a:custGeom>
                <a:avLst/>
                <a:gdLst>
                  <a:gd name="T0" fmla="*/ 0 w 119"/>
                  <a:gd name="T1" fmla="*/ 23 h 45"/>
                  <a:gd name="T2" fmla="*/ 3 w 119"/>
                  <a:gd name="T3" fmla="*/ 20 h 45"/>
                  <a:gd name="T4" fmla="*/ 6 w 119"/>
                  <a:gd name="T5" fmla="*/ 17 h 45"/>
                  <a:gd name="T6" fmla="*/ 9 w 119"/>
                  <a:gd name="T7" fmla="*/ 15 h 45"/>
                  <a:gd name="T8" fmla="*/ 12 w 119"/>
                  <a:gd name="T9" fmla="*/ 14 h 45"/>
                  <a:gd name="T10" fmla="*/ 14 w 119"/>
                  <a:gd name="T11" fmla="*/ 13 h 45"/>
                  <a:gd name="T12" fmla="*/ 17 w 119"/>
                  <a:gd name="T13" fmla="*/ 13 h 45"/>
                  <a:gd name="T14" fmla="*/ 21 w 119"/>
                  <a:gd name="T15" fmla="*/ 13 h 45"/>
                  <a:gd name="T16" fmla="*/ 26 w 119"/>
                  <a:gd name="T17" fmla="*/ 12 h 45"/>
                  <a:gd name="T18" fmla="*/ 30 w 119"/>
                  <a:gd name="T19" fmla="*/ 12 h 45"/>
                  <a:gd name="T20" fmla="*/ 34 w 119"/>
                  <a:gd name="T21" fmla="*/ 11 h 45"/>
                  <a:gd name="T22" fmla="*/ 37 w 119"/>
                  <a:gd name="T23" fmla="*/ 11 h 45"/>
                  <a:gd name="T24" fmla="*/ 40 w 119"/>
                  <a:gd name="T25" fmla="*/ 11 h 45"/>
                  <a:gd name="T26" fmla="*/ 42 w 119"/>
                  <a:gd name="T27" fmla="*/ 8 h 45"/>
                  <a:gd name="T28" fmla="*/ 45 w 119"/>
                  <a:gd name="T29" fmla="*/ 5 h 45"/>
                  <a:gd name="T30" fmla="*/ 48 w 119"/>
                  <a:gd name="T31" fmla="*/ 2 h 45"/>
                  <a:gd name="T32" fmla="*/ 52 w 119"/>
                  <a:gd name="T33" fmla="*/ 0 h 45"/>
                  <a:gd name="T34" fmla="*/ 54 w 119"/>
                  <a:gd name="T35" fmla="*/ 0 h 45"/>
                  <a:gd name="T36" fmla="*/ 56 w 119"/>
                  <a:gd name="T37" fmla="*/ 1 h 45"/>
                  <a:gd name="T38" fmla="*/ 58 w 119"/>
                  <a:gd name="T39" fmla="*/ 2 h 45"/>
                  <a:gd name="T40" fmla="*/ 59 w 119"/>
                  <a:gd name="T41" fmla="*/ 3 h 45"/>
                  <a:gd name="T42" fmla="*/ 55 w 119"/>
                  <a:gd name="T43" fmla="*/ 4 h 45"/>
                  <a:gd name="T44" fmla="*/ 51 w 119"/>
                  <a:gd name="T45" fmla="*/ 5 h 45"/>
                  <a:gd name="T46" fmla="*/ 47 w 119"/>
                  <a:gd name="T47" fmla="*/ 8 h 45"/>
                  <a:gd name="T48" fmla="*/ 45 w 119"/>
                  <a:gd name="T49" fmla="*/ 10 h 45"/>
                  <a:gd name="T50" fmla="*/ 46 w 119"/>
                  <a:gd name="T51" fmla="*/ 13 h 45"/>
                  <a:gd name="T52" fmla="*/ 48 w 119"/>
                  <a:gd name="T53" fmla="*/ 16 h 45"/>
                  <a:gd name="T54" fmla="*/ 49 w 119"/>
                  <a:gd name="T55" fmla="*/ 18 h 45"/>
                  <a:gd name="T56" fmla="*/ 52 w 119"/>
                  <a:gd name="T57" fmla="*/ 21 h 45"/>
                  <a:gd name="T58" fmla="*/ 48 w 119"/>
                  <a:gd name="T59" fmla="*/ 20 h 45"/>
                  <a:gd name="T60" fmla="*/ 44 w 119"/>
                  <a:gd name="T61" fmla="*/ 17 h 45"/>
                  <a:gd name="T62" fmla="*/ 40 w 119"/>
                  <a:gd name="T63" fmla="*/ 15 h 45"/>
                  <a:gd name="T64" fmla="*/ 37 w 119"/>
                  <a:gd name="T65" fmla="*/ 14 h 45"/>
                  <a:gd name="T66" fmla="*/ 36 w 119"/>
                  <a:gd name="T67" fmla="*/ 14 h 45"/>
                  <a:gd name="T68" fmla="*/ 36 w 119"/>
                  <a:gd name="T69" fmla="*/ 16 h 45"/>
                  <a:gd name="T70" fmla="*/ 36 w 119"/>
                  <a:gd name="T71" fmla="*/ 17 h 45"/>
                  <a:gd name="T72" fmla="*/ 37 w 119"/>
                  <a:gd name="T73" fmla="*/ 19 h 45"/>
                  <a:gd name="T74" fmla="*/ 36 w 119"/>
                  <a:gd name="T75" fmla="*/ 20 h 45"/>
                  <a:gd name="T76" fmla="*/ 36 w 119"/>
                  <a:gd name="T77" fmla="*/ 20 h 45"/>
                  <a:gd name="T78" fmla="*/ 35 w 119"/>
                  <a:gd name="T79" fmla="*/ 21 h 45"/>
                  <a:gd name="T80" fmla="*/ 33 w 119"/>
                  <a:gd name="T81" fmla="*/ 21 h 45"/>
                  <a:gd name="T82" fmla="*/ 31 w 119"/>
                  <a:gd name="T83" fmla="*/ 20 h 45"/>
                  <a:gd name="T84" fmla="*/ 28 w 119"/>
                  <a:gd name="T85" fmla="*/ 19 h 45"/>
                  <a:gd name="T86" fmla="*/ 24 w 119"/>
                  <a:gd name="T87" fmla="*/ 18 h 45"/>
                  <a:gd name="T88" fmla="*/ 20 w 119"/>
                  <a:gd name="T89" fmla="*/ 18 h 45"/>
                  <a:gd name="T90" fmla="*/ 14 w 119"/>
                  <a:gd name="T91" fmla="*/ 18 h 45"/>
                  <a:gd name="T92" fmla="*/ 10 w 119"/>
                  <a:gd name="T93" fmla="*/ 19 h 45"/>
                  <a:gd name="T94" fmla="*/ 5 w 119"/>
                  <a:gd name="T95" fmla="*/ 20 h 45"/>
                  <a:gd name="T96" fmla="*/ 0 w 119"/>
                  <a:gd name="T97" fmla="*/ 23 h 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45"/>
                  <a:gd name="T149" fmla="*/ 119 w 119"/>
                  <a:gd name="T150" fmla="*/ 45 h 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45">
                    <a:moveTo>
                      <a:pt x="0" y="45"/>
                    </a:moveTo>
                    <a:lnTo>
                      <a:pt x="6" y="40"/>
                    </a:lnTo>
                    <a:lnTo>
                      <a:pt x="12" y="34"/>
                    </a:lnTo>
                    <a:lnTo>
                      <a:pt x="19" y="30"/>
                    </a:lnTo>
                    <a:lnTo>
                      <a:pt x="25" y="27"/>
                    </a:lnTo>
                    <a:lnTo>
                      <a:pt x="29" y="26"/>
                    </a:lnTo>
                    <a:lnTo>
                      <a:pt x="35" y="26"/>
                    </a:lnTo>
                    <a:lnTo>
                      <a:pt x="43" y="25"/>
                    </a:lnTo>
                    <a:lnTo>
                      <a:pt x="52" y="24"/>
                    </a:lnTo>
                    <a:lnTo>
                      <a:pt x="60" y="23"/>
                    </a:lnTo>
                    <a:lnTo>
                      <a:pt x="68" y="21"/>
                    </a:lnTo>
                    <a:lnTo>
                      <a:pt x="75" y="21"/>
                    </a:lnTo>
                    <a:lnTo>
                      <a:pt x="80" y="21"/>
                    </a:lnTo>
                    <a:lnTo>
                      <a:pt x="85" y="15"/>
                    </a:lnTo>
                    <a:lnTo>
                      <a:pt x="90" y="9"/>
                    </a:lnTo>
                    <a:lnTo>
                      <a:pt x="97" y="3"/>
                    </a:lnTo>
                    <a:lnTo>
                      <a:pt x="104" y="0"/>
                    </a:lnTo>
                    <a:lnTo>
                      <a:pt x="109" y="0"/>
                    </a:lnTo>
                    <a:lnTo>
                      <a:pt x="113" y="2"/>
                    </a:lnTo>
                    <a:lnTo>
                      <a:pt x="117" y="3"/>
                    </a:lnTo>
                    <a:lnTo>
                      <a:pt x="119" y="5"/>
                    </a:lnTo>
                    <a:lnTo>
                      <a:pt x="111" y="8"/>
                    </a:lnTo>
                    <a:lnTo>
                      <a:pt x="103" y="10"/>
                    </a:lnTo>
                    <a:lnTo>
                      <a:pt x="95" y="15"/>
                    </a:lnTo>
                    <a:lnTo>
                      <a:pt x="90" y="19"/>
                    </a:lnTo>
                    <a:lnTo>
                      <a:pt x="93" y="25"/>
                    </a:lnTo>
                    <a:lnTo>
                      <a:pt x="96" y="31"/>
                    </a:lnTo>
                    <a:lnTo>
                      <a:pt x="99" y="36"/>
                    </a:lnTo>
                    <a:lnTo>
                      <a:pt x="105" y="42"/>
                    </a:lnTo>
                    <a:lnTo>
                      <a:pt x="97" y="39"/>
                    </a:lnTo>
                    <a:lnTo>
                      <a:pt x="88" y="34"/>
                    </a:lnTo>
                    <a:lnTo>
                      <a:pt x="80" y="30"/>
                    </a:lnTo>
                    <a:lnTo>
                      <a:pt x="75" y="27"/>
                    </a:lnTo>
                    <a:lnTo>
                      <a:pt x="73" y="28"/>
                    </a:lnTo>
                    <a:lnTo>
                      <a:pt x="72" y="32"/>
                    </a:lnTo>
                    <a:lnTo>
                      <a:pt x="73" y="34"/>
                    </a:lnTo>
                    <a:lnTo>
                      <a:pt x="75" y="38"/>
                    </a:lnTo>
                    <a:lnTo>
                      <a:pt x="73" y="39"/>
                    </a:lnTo>
                    <a:lnTo>
                      <a:pt x="72" y="40"/>
                    </a:lnTo>
                    <a:lnTo>
                      <a:pt x="70" y="41"/>
                    </a:lnTo>
                    <a:lnTo>
                      <a:pt x="67" y="42"/>
                    </a:lnTo>
                    <a:lnTo>
                      <a:pt x="63" y="40"/>
                    </a:lnTo>
                    <a:lnTo>
                      <a:pt x="56" y="38"/>
                    </a:lnTo>
                    <a:lnTo>
                      <a:pt x="48" y="36"/>
                    </a:lnTo>
                    <a:lnTo>
                      <a:pt x="40" y="35"/>
                    </a:lnTo>
                    <a:lnTo>
                      <a:pt x="29" y="36"/>
                    </a:lnTo>
                    <a:lnTo>
                      <a:pt x="20" y="38"/>
                    </a:lnTo>
                    <a:lnTo>
                      <a:pt x="10" y="40"/>
                    </a:lnTo>
                    <a:lnTo>
                      <a:pt x="0" y="4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45" name="Freeform 33"/>
              <p:cNvSpPr>
                <a:spLocks/>
              </p:cNvSpPr>
              <p:nvPr/>
            </p:nvSpPr>
            <p:spPr bwMode="auto">
              <a:xfrm>
                <a:off x="1402" y="3009"/>
                <a:ext cx="130" cy="190"/>
              </a:xfrm>
              <a:custGeom>
                <a:avLst/>
                <a:gdLst>
                  <a:gd name="T0" fmla="*/ 125 w 260"/>
                  <a:gd name="T1" fmla="*/ 79 h 380"/>
                  <a:gd name="T2" fmla="*/ 124 w 260"/>
                  <a:gd name="T3" fmla="*/ 72 h 380"/>
                  <a:gd name="T4" fmla="*/ 124 w 260"/>
                  <a:gd name="T5" fmla="*/ 63 h 380"/>
                  <a:gd name="T6" fmla="*/ 122 w 260"/>
                  <a:gd name="T7" fmla="*/ 57 h 380"/>
                  <a:gd name="T8" fmla="*/ 120 w 260"/>
                  <a:gd name="T9" fmla="*/ 52 h 380"/>
                  <a:gd name="T10" fmla="*/ 120 w 260"/>
                  <a:gd name="T11" fmla="*/ 47 h 380"/>
                  <a:gd name="T12" fmla="*/ 118 w 260"/>
                  <a:gd name="T13" fmla="*/ 42 h 380"/>
                  <a:gd name="T14" fmla="*/ 121 w 260"/>
                  <a:gd name="T15" fmla="*/ 41 h 380"/>
                  <a:gd name="T16" fmla="*/ 118 w 260"/>
                  <a:gd name="T17" fmla="*/ 34 h 380"/>
                  <a:gd name="T18" fmla="*/ 110 w 260"/>
                  <a:gd name="T19" fmla="*/ 23 h 380"/>
                  <a:gd name="T20" fmla="*/ 107 w 260"/>
                  <a:gd name="T21" fmla="*/ 20 h 380"/>
                  <a:gd name="T22" fmla="*/ 101 w 260"/>
                  <a:gd name="T23" fmla="*/ 15 h 380"/>
                  <a:gd name="T24" fmla="*/ 93 w 260"/>
                  <a:gd name="T25" fmla="*/ 8 h 380"/>
                  <a:gd name="T26" fmla="*/ 87 w 260"/>
                  <a:gd name="T27" fmla="*/ 4 h 380"/>
                  <a:gd name="T28" fmla="*/ 79 w 260"/>
                  <a:gd name="T29" fmla="*/ 2 h 380"/>
                  <a:gd name="T30" fmla="*/ 70 w 260"/>
                  <a:gd name="T31" fmla="*/ 0 h 380"/>
                  <a:gd name="T32" fmla="*/ 62 w 260"/>
                  <a:gd name="T33" fmla="*/ 1 h 380"/>
                  <a:gd name="T34" fmla="*/ 48 w 260"/>
                  <a:gd name="T35" fmla="*/ 4 h 380"/>
                  <a:gd name="T36" fmla="*/ 34 w 260"/>
                  <a:gd name="T37" fmla="*/ 10 h 380"/>
                  <a:gd name="T38" fmla="*/ 24 w 260"/>
                  <a:gd name="T39" fmla="*/ 19 h 380"/>
                  <a:gd name="T40" fmla="*/ 15 w 260"/>
                  <a:gd name="T41" fmla="*/ 31 h 380"/>
                  <a:gd name="T42" fmla="*/ 11 w 260"/>
                  <a:gd name="T43" fmla="*/ 42 h 380"/>
                  <a:gd name="T44" fmla="*/ 3 w 260"/>
                  <a:gd name="T45" fmla="*/ 54 h 380"/>
                  <a:gd name="T46" fmla="*/ 7 w 260"/>
                  <a:gd name="T47" fmla="*/ 74 h 380"/>
                  <a:gd name="T48" fmla="*/ 4 w 260"/>
                  <a:gd name="T49" fmla="*/ 79 h 380"/>
                  <a:gd name="T50" fmla="*/ 1 w 260"/>
                  <a:gd name="T51" fmla="*/ 86 h 380"/>
                  <a:gd name="T52" fmla="*/ 6 w 260"/>
                  <a:gd name="T53" fmla="*/ 103 h 380"/>
                  <a:gd name="T54" fmla="*/ 7 w 260"/>
                  <a:gd name="T55" fmla="*/ 110 h 380"/>
                  <a:gd name="T56" fmla="*/ 10 w 260"/>
                  <a:gd name="T57" fmla="*/ 118 h 380"/>
                  <a:gd name="T58" fmla="*/ 14 w 260"/>
                  <a:gd name="T59" fmla="*/ 124 h 380"/>
                  <a:gd name="T60" fmla="*/ 20 w 260"/>
                  <a:gd name="T61" fmla="*/ 126 h 380"/>
                  <a:gd name="T62" fmla="*/ 27 w 260"/>
                  <a:gd name="T63" fmla="*/ 153 h 380"/>
                  <a:gd name="T64" fmla="*/ 31 w 260"/>
                  <a:gd name="T65" fmla="*/ 167 h 380"/>
                  <a:gd name="T66" fmla="*/ 36 w 260"/>
                  <a:gd name="T67" fmla="*/ 178 h 380"/>
                  <a:gd name="T68" fmla="*/ 46 w 260"/>
                  <a:gd name="T69" fmla="*/ 187 h 380"/>
                  <a:gd name="T70" fmla="*/ 53 w 260"/>
                  <a:gd name="T71" fmla="*/ 189 h 380"/>
                  <a:gd name="T72" fmla="*/ 61 w 260"/>
                  <a:gd name="T73" fmla="*/ 190 h 380"/>
                  <a:gd name="T74" fmla="*/ 68 w 260"/>
                  <a:gd name="T75" fmla="*/ 190 h 380"/>
                  <a:gd name="T76" fmla="*/ 75 w 260"/>
                  <a:gd name="T77" fmla="*/ 189 h 380"/>
                  <a:gd name="T78" fmla="*/ 81 w 260"/>
                  <a:gd name="T79" fmla="*/ 188 h 380"/>
                  <a:gd name="T80" fmla="*/ 91 w 260"/>
                  <a:gd name="T81" fmla="*/ 181 h 380"/>
                  <a:gd name="T82" fmla="*/ 102 w 260"/>
                  <a:gd name="T83" fmla="*/ 171 h 380"/>
                  <a:gd name="T84" fmla="*/ 109 w 260"/>
                  <a:gd name="T85" fmla="*/ 142 h 380"/>
                  <a:gd name="T86" fmla="*/ 111 w 260"/>
                  <a:gd name="T87" fmla="*/ 131 h 380"/>
                  <a:gd name="T88" fmla="*/ 117 w 260"/>
                  <a:gd name="T89" fmla="*/ 125 h 380"/>
                  <a:gd name="T90" fmla="*/ 122 w 260"/>
                  <a:gd name="T91" fmla="*/ 121 h 380"/>
                  <a:gd name="T92" fmla="*/ 124 w 260"/>
                  <a:gd name="T93" fmla="*/ 115 h 380"/>
                  <a:gd name="T94" fmla="*/ 127 w 260"/>
                  <a:gd name="T95" fmla="*/ 107 h 380"/>
                  <a:gd name="T96" fmla="*/ 130 w 260"/>
                  <a:gd name="T97" fmla="*/ 99 h 380"/>
                  <a:gd name="T98" fmla="*/ 130 w 260"/>
                  <a:gd name="T99" fmla="*/ 93 h 380"/>
                  <a:gd name="T100" fmla="*/ 127 w 260"/>
                  <a:gd name="T101" fmla="*/ 89 h 380"/>
                  <a:gd name="T102" fmla="*/ 127 w 260"/>
                  <a:gd name="T103" fmla="*/ 86 h 3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0"/>
                  <a:gd name="T157" fmla="*/ 0 h 380"/>
                  <a:gd name="T158" fmla="*/ 260 w 260"/>
                  <a:gd name="T159" fmla="*/ 380 h 3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0" h="380">
                    <a:moveTo>
                      <a:pt x="254" y="170"/>
                    </a:moveTo>
                    <a:lnTo>
                      <a:pt x="252" y="164"/>
                    </a:lnTo>
                    <a:lnTo>
                      <a:pt x="250" y="158"/>
                    </a:lnTo>
                    <a:lnTo>
                      <a:pt x="248" y="152"/>
                    </a:lnTo>
                    <a:lnTo>
                      <a:pt x="247" y="148"/>
                    </a:lnTo>
                    <a:lnTo>
                      <a:pt x="247" y="143"/>
                    </a:lnTo>
                    <a:lnTo>
                      <a:pt x="247" y="136"/>
                    </a:lnTo>
                    <a:lnTo>
                      <a:pt x="247" y="130"/>
                    </a:lnTo>
                    <a:lnTo>
                      <a:pt x="247" y="126"/>
                    </a:lnTo>
                    <a:lnTo>
                      <a:pt x="247" y="121"/>
                    </a:lnTo>
                    <a:lnTo>
                      <a:pt x="244" y="117"/>
                    </a:lnTo>
                    <a:lnTo>
                      <a:pt x="243" y="113"/>
                    </a:lnTo>
                    <a:lnTo>
                      <a:pt x="242" y="110"/>
                    </a:lnTo>
                    <a:lnTo>
                      <a:pt x="241" y="106"/>
                    </a:lnTo>
                    <a:lnTo>
                      <a:pt x="240" y="103"/>
                    </a:lnTo>
                    <a:lnTo>
                      <a:pt x="240" y="99"/>
                    </a:lnTo>
                    <a:lnTo>
                      <a:pt x="240" y="96"/>
                    </a:lnTo>
                    <a:lnTo>
                      <a:pt x="240" y="94"/>
                    </a:lnTo>
                    <a:lnTo>
                      <a:pt x="239" y="90"/>
                    </a:lnTo>
                    <a:lnTo>
                      <a:pt x="237" y="88"/>
                    </a:lnTo>
                    <a:lnTo>
                      <a:pt x="236" y="84"/>
                    </a:lnTo>
                    <a:lnTo>
                      <a:pt x="239" y="83"/>
                    </a:lnTo>
                    <a:lnTo>
                      <a:pt x="240" y="82"/>
                    </a:lnTo>
                    <a:lnTo>
                      <a:pt x="242" y="81"/>
                    </a:lnTo>
                    <a:lnTo>
                      <a:pt x="242" y="79"/>
                    </a:lnTo>
                    <a:lnTo>
                      <a:pt x="240" y="74"/>
                    </a:lnTo>
                    <a:lnTo>
                      <a:pt x="236" y="67"/>
                    </a:lnTo>
                    <a:lnTo>
                      <a:pt x="230" y="58"/>
                    </a:lnTo>
                    <a:lnTo>
                      <a:pt x="224" y="50"/>
                    </a:lnTo>
                    <a:lnTo>
                      <a:pt x="220" y="46"/>
                    </a:lnTo>
                    <a:lnTo>
                      <a:pt x="218" y="43"/>
                    </a:lnTo>
                    <a:lnTo>
                      <a:pt x="215" y="41"/>
                    </a:lnTo>
                    <a:lnTo>
                      <a:pt x="213" y="39"/>
                    </a:lnTo>
                    <a:lnTo>
                      <a:pt x="210" y="36"/>
                    </a:lnTo>
                    <a:lnTo>
                      <a:pt x="205" y="33"/>
                    </a:lnTo>
                    <a:lnTo>
                      <a:pt x="201" y="29"/>
                    </a:lnTo>
                    <a:lnTo>
                      <a:pt x="196" y="24"/>
                    </a:lnTo>
                    <a:lnTo>
                      <a:pt x="190" y="21"/>
                    </a:lnTo>
                    <a:lnTo>
                      <a:pt x="186" y="16"/>
                    </a:lnTo>
                    <a:lnTo>
                      <a:pt x="181" y="13"/>
                    </a:lnTo>
                    <a:lnTo>
                      <a:pt x="177" y="11"/>
                    </a:lnTo>
                    <a:lnTo>
                      <a:pt x="173" y="8"/>
                    </a:lnTo>
                    <a:lnTo>
                      <a:pt x="168" y="7"/>
                    </a:lnTo>
                    <a:lnTo>
                      <a:pt x="162" y="5"/>
                    </a:lnTo>
                    <a:lnTo>
                      <a:pt x="157" y="4"/>
                    </a:lnTo>
                    <a:lnTo>
                      <a:pt x="151" y="3"/>
                    </a:lnTo>
                    <a:lnTo>
                      <a:pt x="144" y="1"/>
                    </a:lnTo>
                    <a:lnTo>
                      <a:pt x="139" y="0"/>
                    </a:lnTo>
                    <a:lnTo>
                      <a:pt x="135" y="0"/>
                    </a:lnTo>
                    <a:lnTo>
                      <a:pt x="131" y="0"/>
                    </a:lnTo>
                    <a:lnTo>
                      <a:pt x="124" y="1"/>
                    </a:lnTo>
                    <a:lnTo>
                      <a:pt x="116" y="3"/>
                    </a:lnTo>
                    <a:lnTo>
                      <a:pt x="106" y="5"/>
                    </a:lnTo>
                    <a:lnTo>
                      <a:pt x="96" y="7"/>
                    </a:lnTo>
                    <a:lnTo>
                      <a:pt x="85" y="11"/>
                    </a:lnTo>
                    <a:lnTo>
                      <a:pt x="76" y="15"/>
                    </a:lnTo>
                    <a:lnTo>
                      <a:pt x="67" y="20"/>
                    </a:lnTo>
                    <a:lnTo>
                      <a:pt x="61" y="24"/>
                    </a:lnTo>
                    <a:lnTo>
                      <a:pt x="54" y="30"/>
                    </a:lnTo>
                    <a:lnTo>
                      <a:pt x="47" y="37"/>
                    </a:lnTo>
                    <a:lnTo>
                      <a:pt x="40" y="44"/>
                    </a:lnTo>
                    <a:lnTo>
                      <a:pt x="35" y="53"/>
                    </a:lnTo>
                    <a:lnTo>
                      <a:pt x="30" y="61"/>
                    </a:lnTo>
                    <a:lnTo>
                      <a:pt x="27" y="71"/>
                    </a:lnTo>
                    <a:lnTo>
                      <a:pt x="25" y="80"/>
                    </a:lnTo>
                    <a:lnTo>
                      <a:pt x="22" y="84"/>
                    </a:lnTo>
                    <a:lnTo>
                      <a:pt x="17" y="91"/>
                    </a:lnTo>
                    <a:lnTo>
                      <a:pt x="12" y="99"/>
                    </a:lnTo>
                    <a:lnTo>
                      <a:pt x="6" y="107"/>
                    </a:lnTo>
                    <a:lnTo>
                      <a:pt x="5" y="118"/>
                    </a:lnTo>
                    <a:lnTo>
                      <a:pt x="8" y="133"/>
                    </a:lnTo>
                    <a:lnTo>
                      <a:pt x="13" y="148"/>
                    </a:lnTo>
                    <a:lnTo>
                      <a:pt x="17" y="159"/>
                    </a:lnTo>
                    <a:lnTo>
                      <a:pt x="13" y="157"/>
                    </a:lnTo>
                    <a:lnTo>
                      <a:pt x="7" y="157"/>
                    </a:lnTo>
                    <a:lnTo>
                      <a:pt x="2" y="159"/>
                    </a:lnTo>
                    <a:lnTo>
                      <a:pt x="0" y="163"/>
                    </a:lnTo>
                    <a:lnTo>
                      <a:pt x="1" y="171"/>
                    </a:lnTo>
                    <a:lnTo>
                      <a:pt x="6" y="185"/>
                    </a:lnTo>
                    <a:lnTo>
                      <a:pt x="9" y="197"/>
                    </a:lnTo>
                    <a:lnTo>
                      <a:pt x="12" y="205"/>
                    </a:lnTo>
                    <a:lnTo>
                      <a:pt x="12" y="210"/>
                    </a:lnTo>
                    <a:lnTo>
                      <a:pt x="13" y="215"/>
                    </a:lnTo>
                    <a:lnTo>
                      <a:pt x="14" y="220"/>
                    </a:lnTo>
                    <a:lnTo>
                      <a:pt x="15" y="225"/>
                    </a:lnTo>
                    <a:lnTo>
                      <a:pt x="17" y="229"/>
                    </a:lnTo>
                    <a:lnTo>
                      <a:pt x="20" y="235"/>
                    </a:lnTo>
                    <a:lnTo>
                      <a:pt x="23" y="241"/>
                    </a:lnTo>
                    <a:lnTo>
                      <a:pt x="24" y="246"/>
                    </a:lnTo>
                    <a:lnTo>
                      <a:pt x="27" y="248"/>
                    </a:lnTo>
                    <a:lnTo>
                      <a:pt x="30" y="250"/>
                    </a:lnTo>
                    <a:lnTo>
                      <a:pt x="35" y="250"/>
                    </a:lnTo>
                    <a:lnTo>
                      <a:pt x="39" y="251"/>
                    </a:lnTo>
                    <a:lnTo>
                      <a:pt x="42" y="267"/>
                    </a:lnTo>
                    <a:lnTo>
                      <a:pt x="47" y="286"/>
                    </a:lnTo>
                    <a:lnTo>
                      <a:pt x="53" y="306"/>
                    </a:lnTo>
                    <a:lnTo>
                      <a:pt x="57" y="318"/>
                    </a:lnTo>
                    <a:lnTo>
                      <a:pt x="59" y="326"/>
                    </a:lnTo>
                    <a:lnTo>
                      <a:pt x="61" y="334"/>
                    </a:lnTo>
                    <a:lnTo>
                      <a:pt x="65" y="342"/>
                    </a:lnTo>
                    <a:lnTo>
                      <a:pt x="68" y="350"/>
                    </a:lnTo>
                    <a:lnTo>
                      <a:pt x="71" y="356"/>
                    </a:lnTo>
                    <a:lnTo>
                      <a:pt x="77" y="363"/>
                    </a:lnTo>
                    <a:lnTo>
                      <a:pt x="84" y="369"/>
                    </a:lnTo>
                    <a:lnTo>
                      <a:pt x="91" y="373"/>
                    </a:lnTo>
                    <a:lnTo>
                      <a:pt x="96" y="375"/>
                    </a:lnTo>
                    <a:lnTo>
                      <a:pt x="101" y="377"/>
                    </a:lnTo>
                    <a:lnTo>
                      <a:pt x="106" y="378"/>
                    </a:lnTo>
                    <a:lnTo>
                      <a:pt x="112" y="378"/>
                    </a:lnTo>
                    <a:lnTo>
                      <a:pt x="116" y="379"/>
                    </a:lnTo>
                    <a:lnTo>
                      <a:pt x="122" y="380"/>
                    </a:lnTo>
                    <a:lnTo>
                      <a:pt x="127" y="380"/>
                    </a:lnTo>
                    <a:lnTo>
                      <a:pt x="131" y="380"/>
                    </a:lnTo>
                    <a:lnTo>
                      <a:pt x="136" y="380"/>
                    </a:lnTo>
                    <a:lnTo>
                      <a:pt x="141" y="380"/>
                    </a:lnTo>
                    <a:lnTo>
                      <a:pt x="145" y="379"/>
                    </a:lnTo>
                    <a:lnTo>
                      <a:pt x="150" y="378"/>
                    </a:lnTo>
                    <a:lnTo>
                      <a:pt x="154" y="377"/>
                    </a:lnTo>
                    <a:lnTo>
                      <a:pt x="158" y="376"/>
                    </a:lnTo>
                    <a:lnTo>
                      <a:pt x="162" y="375"/>
                    </a:lnTo>
                    <a:lnTo>
                      <a:pt x="167" y="372"/>
                    </a:lnTo>
                    <a:lnTo>
                      <a:pt x="175" y="368"/>
                    </a:lnTo>
                    <a:lnTo>
                      <a:pt x="182" y="362"/>
                    </a:lnTo>
                    <a:lnTo>
                      <a:pt x="188" y="357"/>
                    </a:lnTo>
                    <a:lnTo>
                      <a:pt x="194" y="353"/>
                    </a:lnTo>
                    <a:lnTo>
                      <a:pt x="204" y="341"/>
                    </a:lnTo>
                    <a:lnTo>
                      <a:pt x="212" y="325"/>
                    </a:lnTo>
                    <a:lnTo>
                      <a:pt x="217" y="306"/>
                    </a:lnTo>
                    <a:lnTo>
                      <a:pt x="217" y="284"/>
                    </a:lnTo>
                    <a:lnTo>
                      <a:pt x="218" y="278"/>
                    </a:lnTo>
                    <a:lnTo>
                      <a:pt x="220" y="270"/>
                    </a:lnTo>
                    <a:lnTo>
                      <a:pt x="221" y="261"/>
                    </a:lnTo>
                    <a:lnTo>
                      <a:pt x="222" y="253"/>
                    </a:lnTo>
                    <a:lnTo>
                      <a:pt x="228" y="251"/>
                    </a:lnTo>
                    <a:lnTo>
                      <a:pt x="234" y="249"/>
                    </a:lnTo>
                    <a:lnTo>
                      <a:pt x="240" y="247"/>
                    </a:lnTo>
                    <a:lnTo>
                      <a:pt x="243" y="244"/>
                    </a:lnTo>
                    <a:lnTo>
                      <a:pt x="244" y="241"/>
                    </a:lnTo>
                    <a:lnTo>
                      <a:pt x="247" y="236"/>
                    </a:lnTo>
                    <a:lnTo>
                      <a:pt x="248" y="232"/>
                    </a:lnTo>
                    <a:lnTo>
                      <a:pt x="248" y="229"/>
                    </a:lnTo>
                    <a:lnTo>
                      <a:pt x="249" y="225"/>
                    </a:lnTo>
                    <a:lnTo>
                      <a:pt x="251" y="219"/>
                    </a:lnTo>
                    <a:lnTo>
                      <a:pt x="254" y="213"/>
                    </a:lnTo>
                    <a:lnTo>
                      <a:pt x="255" y="209"/>
                    </a:lnTo>
                    <a:lnTo>
                      <a:pt x="257" y="204"/>
                    </a:lnTo>
                    <a:lnTo>
                      <a:pt x="259" y="198"/>
                    </a:lnTo>
                    <a:lnTo>
                      <a:pt x="260" y="193"/>
                    </a:lnTo>
                    <a:lnTo>
                      <a:pt x="260" y="188"/>
                    </a:lnTo>
                    <a:lnTo>
                      <a:pt x="260" y="186"/>
                    </a:lnTo>
                    <a:lnTo>
                      <a:pt x="259" y="182"/>
                    </a:lnTo>
                    <a:lnTo>
                      <a:pt x="257" y="180"/>
                    </a:lnTo>
                    <a:lnTo>
                      <a:pt x="254" y="178"/>
                    </a:lnTo>
                    <a:lnTo>
                      <a:pt x="254" y="175"/>
                    </a:lnTo>
                    <a:lnTo>
                      <a:pt x="254" y="173"/>
                    </a:lnTo>
                    <a:lnTo>
                      <a:pt x="254" y="172"/>
                    </a:lnTo>
                    <a:lnTo>
                      <a:pt x="254" y="1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46" name="Freeform 34"/>
              <p:cNvSpPr>
                <a:spLocks/>
              </p:cNvSpPr>
              <p:nvPr/>
            </p:nvSpPr>
            <p:spPr bwMode="auto">
              <a:xfrm>
                <a:off x="1414" y="3018"/>
                <a:ext cx="32" cy="33"/>
              </a:xfrm>
              <a:custGeom>
                <a:avLst/>
                <a:gdLst>
                  <a:gd name="T0" fmla="*/ 0 w 64"/>
                  <a:gd name="T1" fmla="*/ 28 h 65"/>
                  <a:gd name="T2" fmla="*/ 2 w 64"/>
                  <a:gd name="T3" fmla="*/ 25 h 65"/>
                  <a:gd name="T4" fmla="*/ 2 w 64"/>
                  <a:gd name="T5" fmla="*/ 22 h 65"/>
                  <a:gd name="T6" fmla="*/ 3 w 64"/>
                  <a:gd name="T7" fmla="*/ 20 h 65"/>
                  <a:gd name="T8" fmla="*/ 5 w 64"/>
                  <a:gd name="T9" fmla="*/ 17 h 65"/>
                  <a:gd name="T10" fmla="*/ 10 w 64"/>
                  <a:gd name="T11" fmla="*/ 11 h 65"/>
                  <a:gd name="T12" fmla="*/ 14 w 64"/>
                  <a:gd name="T13" fmla="*/ 6 h 65"/>
                  <a:gd name="T14" fmla="*/ 19 w 64"/>
                  <a:gd name="T15" fmla="*/ 2 h 65"/>
                  <a:gd name="T16" fmla="*/ 24 w 64"/>
                  <a:gd name="T17" fmla="*/ 1 h 65"/>
                  <a:gd name="T18" fmla="*/ 30 w 64"/>
                  <a:gd name="T19" fmla="*/ 2 h 65"/>
                  <a:gd name="T20" fmla="*/ 30 w 64"/>
                  <a:gd name="T21" fmla="*/ 6 h 65"/>
                  <a:gd name="T22" fmla="*/ 28 w 64"/>
                  <a:gd name="T23" fmla="*/ 13 h 65"/>
                  <a:gd name="T24" fmla="*/ 24 w 64"/>
                  <a:gd name="T25" fmla="*/ 15 h 65"/>
                  <a:gd name="T26" fmla="*/ 17 w 64"/>
                  <a:gd name="T27" fmla="*/ 12 h 65"/>
                  <a:gd name="T28" fmla="*/ 13 w 64"/>
                  <a:gd name="T29" fmla="*/ 12 h 65"/>
                  <a:gd name="T30" fmla="*/ 10 w 64"/>
                  <a:gd name="T31" fmla="*/ 14 h 65"/>
                  <a:gd name="T32" fmla="*/ 14 w 64"/>
                  <a:gd name="T33" fmla="*/ 16 h 65"/>
                  <a:gd name="T34" fmla="*/ 23 w 64"/>
                  <a:gd name="T35" fmla="*/ 19 h 65"/>
                  <a:gd name="T36" fmla="*/ 26 w 64"/>
                  <a:gd name="T37" fmla="*/ 23 h 65"/>
                  <a:gd name="T38" fmla="*/ 25 w 64"/>
                  <a:gd name="T39" fmla="*/ 28 h 65"/>
                  <a:gd name="T40" fmla="*/ 21 w 64"/>
                  <a:gd name="T41" fmla="*/ 29 h 65"/>
                  <a:gd name="T42" fmla="*/ 16 w 64"/>
                  <a:gd name="T43" fmla="*/ 27 h 65"/>
                  <a:gd name="T44" fmla="*/ 10 w 64"/>
                  <a:gd name="T45" fmla="*/ 23 h 65"/>
                  <a:gd name="T46" fmla="*/ 5 w 64"/>
                  <a:gd name="T47" fmla="*/ 21 h 65"/>
                  <a:gd name="T48" fmla="*/ 3 w 64"/>
                  <a:gd name="T49" fmla="*/ 20 h 65"/>
                  <a:gd name="T50" fmla="*/ 2 w 64"/>
                  <a:gd name="T51" fmla="*/ 22 h 65"/>
                  <a:gd name="T52" fmla="*/ 6 w 64"/>
                  <a:gd name="T53" fmla="*/ 25 h 65"/>
                  <a:gd name="T54" fmla="*/ 14 w 64"/>
                  <a:gd name="T55" fmla="*/ 30 h 65"/>
                  <a:gd name="T56" fmla="*/ 15 w 64"/>
                  <a:gd name="T57" fmla="*/ 32 h 65"/>
                  <a:gd name="T58" fmla="*/ 11 w 64"/>
                  <a:gd name="T59" fmla="*/ 33 h 65"/>
                  <a:gd name="T60" fmla="*/ 7 w 64"/>
                  <a:gd name="T61" fmla="*/ 32 h 65"/>
                  <a:gd name="T62" fmla="*/ 3 w 64"/>
                  <a:gd name="T63" fmla="*/ 31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65"/>
                  <a:gd name="T98" fmla="*/ 64 w 64"/>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65">
                    <a:moveTo>
                      <a:pt x="0" y="60"/>
                    </a:moveTo>
                    <a:lnTo>
                      <a:pt x="0" y="56"/>
                    </a:lnTo>
                    <a:lnTo>
                      <a:pt x="2" y="53"/>
                    </a:lnTo>
                    <a:lnTo>
                      <a:pt x="3" y="49"/>
                    </a:lnTo>
                    <a:lnTo>
                      <a:pt x="4" y="46"/>
                    </a:lnTo>
                    <a:lnTo>
                      <a:pt x="4" y="44"/>
                    </a:lnTo>
                    <a:lnTo>
                      <a:pt x="5" y="42"/>
                    </a:lnTo>
                    <a:lnTo>
                      <a:pt x="5" y="40"/>
                    </a:lnTo>
                    <a:lnTo>
                      <a:pt x="6" y="39"/>
                    </a:lnTo>
                    <a:lnTo>
                      <a:pt x="10" y="33"/>
                    </a:lnTo>
                    <a:lnTo>
                      <a:pt x="14" y="27"/>
                    </a:lnTo>
                    <a:lnTo>
                      <a:pt x="19" y="22"/>
                    </a:lnTo>
                    <a:lnTo>
                      <a:pt x="23" y="16"/>
                    </a:lnTo>
                    <a:lnTo>
                      <a:pt x="28" y="11"/>
                    </a:lnTo>
                    <a:lnTo>
                      <a:pt x="33" y="7"/>
                    </a:lnTo>
                    <a:lnTo>
                      <a:pt x="37" y="3"/>
                    </a:lnTo>
                    <a:lnTo>
                      <a:pt x="42" y="0"/>
                    </a:lnTo>
                    <a:lnTo>
                      <a:pt x="48" y="1"/>
                    </a:lnTo>
                    <a:lnTo>
                      <a:pt x="55" y="3"/>
                    </a:lnTo>
                    <a:lnTo>
                      <a:pt x="60" y="4"/>
                    </a:lnTo>
                    <a:lnTo>
                      <a:pt x="64" y="7"/>
                    </a:lnTo>
                    <a:lnTo>
                      <a:pt x="60" y="11"/>
                    </a:lnTo>
                    <a:lnTo>
                      <a:pt x="57" y="18"/>
                    </a:lnTo>
                    <a:lnTo>
                      <a:pt x="55" y="26"/>
                    </a:lnTo>
                    <a:lnTo>
                      <a:pt x="53" y="34"/>
                    </a:lnTo>
                    <a:lnTo>
                      <a:pt x="48" y="30"/>
                    </a:lnTo>
                    <a:lnTo>
                      <a:pt x="41" y="26"/>
                    </a:lnTo>
                    <a:lnTo>
                      <a:pt x="33" y="23"/>
                    </a:lnTo>
                    <a:lnTo>
                      <a:pt x="27" y="22"/>
                    </a:lnTo>
                    <a:lnTo>
                      <a:pt x="25" y="24"/>
                    </a:lnTo>
                    <a:lnTo>
                      <a:pt x="21" y="25"/>
                    </a:lnTo>
                    <a:lnTo>
                      <a:pt x="20" y="27"/>
                    </a:lnTo>
                    <a:lnTo>
                      <a:pt x="20" y="31"/>
                    </a:lnTo>
                    <a:lnTo>
                      <a:pt x="28" y="31"/>
                    </a:lnTo>
                    <a:lnTo>
                      <a:pt x="37" y="34"/>
                    </a:lnTo>
                    <a:lnTo>
                      <a:pt x="46" y="38"/>
                    </a:lnTo>
                    <a:lnTo>
                      <a:pt x="52" y="41"/>
                    </a:lnTo>
                    <a:lnTo>
                      <a:pt x="52" y="46"/>
                    </a:lnTo>
                    <a:lnTo>
                      <a:pt x="51" y="51"/>
                    </a:lnTo>
                    <a:lnTo>
                      <a:pt x="49" y="55"/>
                    </a:lnTo>
                    <a:lnTo>
                      <a:pt x="45" y="60"/>
                    </a:lnTo>
                    <a:lnTo>
                      <a:pt x="42" y="57"/>
                    </a:lnTo>
                    <a:lnTo>
                      <a:pt x="37" y="55"/>
                    </a:lnTo>
                    <a:lnTo>
                      <a:pt x="32" y="53"/>
                    </a:lnTo>
                    <a:lnTo>
                      <a:pt x="26" y="49"/>
                    </a:lnTo>
                    <a:lnTo>
                      <a:pt x="19" y="46"/>
                    </a:lnTo>
                    <a:lnTo>
                      <a:pt x="14" y="44"/>
                    </a:lnTo>
                    <a:lnTo>
                      <a:pt x="10" y="41"/>
                    </a:lnTo>
                    <a:lnTo>
                      <a:pt x="6" y="39"/>
                    </a:lnTo>
                    <a:lnTo>
                      <a:pt x="5" y="40"/>
                    </a:lnTo>
                    <a:lnTo>
                      <a:pt x="5" y="42"/>
                    </a:lnTo>
                    <a:lnTo>
                      <a:pt x="4" y="44"/>
                    </a:lnTo>
                    <a:lnTo>
                      <a:pt x="4" y="46"/>
                    </a:lnTo>
                    <a:lnTo>
                      <a:pt x="11" y="49"/>
                    </a:lnTo>
                    <a:lnTo>
                      <a:pt x="20" y="54"/>
                    </a:lnTo>
                    <a:lnTo>
                      <a:pt x="28" y="59"/>
                    </a:lnTo>
                    <a:lnTo>
                      <a:pt x="35" y="62"/>
                    </a:lnTo>
                    <a:lnTo>
                      <a:pt x="29" y="63"/>
                    </a:lnTo>
                    <a:lnTo>
                      <a:pt x="25" y="64"/>
                    </a:lnTo>
                    <a:lnTo>
                      <a:pt x="21" y="65"/>
                    </a:lnTo>
                    <a:lnTo>
                      <a:pt x="18" y="64"/>
                    </a:lnTo>
                    <a:lnTo>
                      <a:pt x="14" y="63"/>
                    </a:lnTo>
                    <a:lnTo>
                      <a:pt x="10" y="62"/>
                    </a:lnTo>
                    <a:lnTo>
                      <a:pt x="5" y="61"/>
                    </a:lnTo>
                    <a:lnTo>
                      <a:pt x="0" y="6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47" name="Freeform 35"/>
              <p:cNvSpPr>
                <a:spLocks/>
              </p:cNvSpPr>
              <p:nvPr/>
            </p:nvSpPr>
            <p:spPr bwMode="auto">
              <a:xfrm>
                <a:off x="1533" y="3332"/>
                <a:ext cx="18" cy="66"/>
              </a:xfrm>
              <a:custGeom>
                <a:avLst/>
                <a:gdLst>
                  <a:gd name="T0" fmla="*/ 18 w 36"/>
                  <a:gd name="T1" fmla="*/ 1 h 131"/>
                  <a:gd name="T2" fmla="*/ 18 w 36"/>
                  <a:gd name="T3" fmla="*/ 14 h 131"/>
                  <a:gd name="T4" fmla="*/ 17 w 36"/>
                  <a:gd name="T5" fmla="*/ 33 h 131"/>
                  <a:gd name="T6" fmla="*/ 14 w 36"/>
                  <a:gd name="T7" fmla="*/ 52 h 131"/>
                  <a:gd name="T8" fmla="*/ 9 w 36"/>
                  <a:gd name="T9" fmla="*/ 66 h 131"/>
                  <a:gd name="T10" fmla="*/ 7 w 36"/>
                  <a:gd name="T11" fmla="*/ 66 h 131"/>
                  <a:gd name="T12" fmla="*/ 5 w 36"/>
                  <a:gd name="T13" fmla="*/ 65 h 131"/>
                  <a:gd name="T14" fmla="*/ 2 w 36"/>
                  <a:gd name="T15" fmla="*/ 64 h 131"/>
                  <a:gd name="T16" fmla="*/ 0 w 36"/>
                  <a:gd name="T17" fmla="*/ 63 h 131"/>
                  <a:gd name="T18" fmla="*/ 1 w 36"/>
                  <a:gd name="T19" fmla="*/ 59 h 131"/>
                  <a:gd name="T20" fmla="*/ 4 w 36"/>
                  <a:gd name="T21" fmla="*/ 53 h 131"/>
                  <a:gd name="T22" fmla="*/ 7 w 36"/>
                  <a:gd name="T23" fmla="*/ 47 h 131"/>
                  <a:gd name="T24" fmla="*/ 9 w 36"/>
                  <a:gd name="T25" fmla="*/ 42 h 131"/>
                  <a:gd name="T26" fmla="*/ 11 w 36"/>
                  <a:gd name="T27" fmla="*/ 37 h 131"/>
                  <a:gd name="T28" fmla="*/ 12 w 36"/>
                  <a:gd name="T29" fmla="*/ 32 h 131"/>
                  <a:gd name="T30" fmla="*/ 13 w 36"/>
                  <a:gd name="T31" fmla="*/ 27 h 131"/>
                  <a:gd name="T32" fmla="*/ 13 w 36"/>
                  <a:gd name="T33" fmla="*/ 22 h 131"/>
                  <a:gd name="T34" fmla="*/ 13 w 36"/>
                  <a:gd name="T35" fmla="*/ 18 h 131"/>
                  <a:gd name="T36" fmla="*/ 14 w 36"/>
                  <a:gd name="T37" fmla="*/ 13 h 131"/>
                  <a:gd name="T38" fmla="*/ 14 w 36"/>
                  <a:gd name="T39" fmla="*/ 7 h 131"/>
                  <a:gd name="T40" fmla="*/ 15 w 36"/>
                  <a:gd name="T41" fmla="*/ 0 h 131"/>
                  <a:gd name="T42" fmla="*/ 16 w 36"/>
                  <a:gd name="T43" fmla="*/ 1 h 131"/>
                  <a:gd name="T44" fmla="*/ 16 w 36"/>
                  <a:gd name="T45" fmla="*/ 1 h 131"/>
                  <a:gd name="T46" fmla="*/ 17 w 36"/>
                  <a:gd name="T47" fmla="*/ 1 h 131"/>
                  <a:gd name="T48" fmla="*/ 18 w 36"/>
                  <a:gd name="T49" fmla="*/ 1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131"/>
                  <a:gd name="T77" fmla="*/ 36 w 36"/>
                  <a:gd name="T78" fmla="*/ 131 h 1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131">
                    <a:moveTo>
                      <a:pt x="36" y="2"/>
                    </a:moveTo>
                    <a:lnTo>
                      <a:pt x="36" y="27"/>
                    </a:lnTo>
                    <a:lnTo>
                      <a:pt x="33" y="65"/>
                    </a:lnTo>
                    <a:lnTo>
                      <a:pt x="28" y="103"/>
                    </a:lnTo>
                    <a:lnTo>
                      <a:pt x="17" y="131"/>
                    </a:lnTo>
                    <a:lnTo>
                      <a:pt x="14" y="131"/>
                    </a:lnTo>
                    <a:lnTo>
                      <a:pt x="9" y="129"/>
                    </a:lnTo>
                    <a:lnTo>
                      <a:pt x="4" y="127"/>
                    </a:lnTo>
                    <a:lnTo>
                      <a:pt x="0" y="126"/>
                    </a:lnTo>
                    <a:lnTo>
                      <a:pt x="2" y="118"/>
                    </a:lnTo>
                    <a:lnTo>
                      <a:pt x="8" y="106"/>
                    </a:lnTo>
                    <a:lnTo>
                      <a:pt x="14" y="93"/>
                    </a:lnTo>
                    <a:lnTo>
                      <a:pt x="18" y="83"/>
                    </a:lnTo>
                    <a:lnTo>
                      <a:pt x="22" y="74"/>
                    </a:lnTo>
                    <a:lnTo>
                      <a:pt x="24" y="64"/>
                    </a:lnTo>
                    <a:lnTo>
                      <a:pt x="25" y="54"/>
                    </a:lnTo>
                    <a:lnTo>
                      <a:pt x="25" y="43"/>
                    </a:lnTo>
                    <a:lnTo>
                      <a:pt x="26" y="36"/>
                    </a:lnTo>
                    <a:lnTo>
                      <a:pt x="28" y="26"/>
                    </a:lnTo>
                    <a:lnTo>
                      <a:pt x="28" y="13"/>
                    </a:lnTo>
                    <a:lnTo>
                      <a:pt x="29" y="0"/>
                    </a:lnTo>
                    <a:lnTo>
                      <a:pt x="31" y="1"/>
                    </a:lnTo>
                    <a:lnTo>
                      <a:pt x="32" y="1"/>
                    </a:lnTo>
                    <a:lnTo>
                      <a:pt x="34" y="2"/>
                    </a:lnTo>
                    <a:lnTo>
                      <a:pt x="3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48" name="Freeform 36"/>
              <p:cNvSpPr>
                <a:spLocks/>
              </p:cNvSpPr>
              <p:nvPr/>
            </p:nvSpPr>
            <p:spPr bwMode="auto">
              <a:xfrm>
                <a:off x="1420" y="3052"/>
                <a:ext cx="17" cy="63"/>
              </a:xfrm>
              <a:custGeom>
                <a:avLst/>
                <a:gdLst>
                  <a:gd name="T0" fmla="*/ 1 w 34"/>
                  <a:gd name="T1" fmla="*/ 51 h 124"/>
                  <a:gd name="T2" fmla="*/ 2 w 34"/>
                  <a:gd name="T3" fmla="*/ 48 h 124"/>
                  <a:gd name="T4" fmla="*/ 3 w 34"/>
                  <a:gd name="T5" fmla="*/ 47 h 124"/>
                  <a:gd name="T6" fmla="*/ 3 w 34"/>
                  <a:gd name="T7" fmla="*/ 45 h 124"/>
                  <a:gd name="T8" fmla="*/ 4 w 34"/>
                  <a:gd name="T9" fmla="*/ 43 h 124"/>
                  <a:gd name="T10" fmla="*/ 6 w 34"/>
                  <a:gd name="T11" fmla="*/ 41 h 124"/>
                  <a:gd name="T12" fmla="*/ 8 w 34"/>
                  <a:gd name="T13" fmla="*/ 38 h 124"/>
                  <a:gd name="T14" fmla="*/ 8 w 34"/>
                  <a:gd name="T15" fmla="*/ 34 h 124"/>
                  <a:gd name="T16" fmla="*/ 7 w 34"/>
                  <a:gd name="T17" fmla="*/ 31 h 124"/>
                  <a:gd name="T18" fmla="*/ 4 w 34"/>
                  <a:gd name="T19" fmla="*/ 28 h 124"/>
                  <a:gd name="T20" fmla="*/ 1 w 34"/>
                  <a:gd name="T21" fmla="*/ 24 h 124"/>
                  <a:gd name="T22" fmla="*/ 0 w 34"/>
                  <a:gd name="T23" fmla="*/ 20 h 124"/>
                  <a:gd name="T24" fmla="*/ 1 w 34"/>
                  <a:gd name="T25" fmla="*/ 16 h 124"/>
                  <a:gd name="T26" fmla="*/ 3 w 34"/>
                  <a:gd name="T27" fmla="*/ 12 h 124"/>
                  <a:gd name="T28" fmla="*/ 6 w 34"/>
                  <a:gd name="T29" fmla="*/ 7 h 124"/>
                  <a:gd name="T30" fmla="*/ 11 w 34"/>
                  <a:gd name="T31" fmla="*/ 3 h 124"/>
                  <a:gd name="T32" fmla="*/ 16 w 34"/>
                  <a:gd name="T33" fmla="*/ 0 h 124"/>
                  <a:gd name="T34" fmla="*/ 16 w 34"/>
                  <a:gd name="T35" fmla="*/ 4 h 124"/>
                  <a:gd name="T36" fmla="*/ 15 w 34"/>
                  <a:gd name="T37" fmla="*/ 9 h 124"/>
                  <a:gd name="T38" fmla="*/ 15 w 34"/>
                  <a:gd name="T39" fmla="*/ 15 h 124"/>
                  <a:gd name="T40" fmla="*/ 15 w 34"/>
                  <a:gd name="T41" fmla="*/ 20 h 124"/>
                  <a:gd name="T42" fmla="*/ 16 w 34"/>
                  <a:gd name="T43" fmla="*/ 25 h 124"/>
                  <a:gd name="T44" fmla="*/ 17 w 34"/>
                  <a:gd name="T45" fmla="*/ 31 h 124"/>
                  <a:gd name="T46" fmla="*/ 17 w 34"/>
                  <a:gd name="T47" fmla="*/ 36 h 124"/>
                  <a:gd name="T48" fmla="*/ 15 w 34"/>
                  <a:gd name="T49" fmla="*/ 40 h 124"/>
                  <a:gd name="T50" fmla="*/ 13 w 34"/>
                  <a:gd name="T51" fmla="*/ 43 h 124"/>
                  <a:gd name="T52" fmla="*/ 10 w 34"/>
                  <a:gd name="T53" fmla="*/ 46 h 124"/>
                  <a:gd name="T54" fmla="*/ 8 w 34"/>
                  <a:gd name="T55" fmla="*/ 48 h 124"/>
                  <a:gd name="T56" fmla="*/ 5 w 34"/>
                  <a:gd name="T57" fmla="*/ 49 h 124"/>
                  <a:gd name="T58" fmla="*/ 5 w 34"/>
                  <a:gd name="T59" fmla="*/ 52 h 124"/>
                  <a:gd name="T60" fmla="*/ 5 w 34"/>
                  <a:gd name="T61" fmla="*/ 56 h 124"/>
                  <a:gd name="T62" fmla="*/ 5 w 34"/>
                  <a:gd name="T63" fmla="*/ 60 h 124"/>
                  <a:gd name="T64" fmla="*/ 7 w 34"/>
                  <a:gd name="T65" fmla="*/ 63 h 124"/>
                  <a:gd name="T66" fmla="*/ 5 w 34"/>
                  <a:gd name="T67" fmla="*/ 62 h 124"/>
                  <a:gd name="T68" fmla="*/ 4 w 34"/>
                  <a:gd name="T69" fmla="*/ 61 h 124"/>
                  <a:gd name="T70" fmla="*/ 3 w 34"/>
                  <a:gd name="T71" fmla="*/ 60 h 124"/>
                  <a:gd name="T72" fmla="*/ 1 w 34"/>
                  <a:gd name="T73" fmla="*/ 59 h 124"/>
                  <a:gd name="T74" fmla="*/ 1 w 34"/>
                  <a:gd name="T75" fmla="*/ 58 h 124"/>
                  <a:gd name="T76" fmla="*/ 1 w 34"/>
                  <a:gd name="T77" fmla="*/ 56 h 124"/>
                  <a:gd name="T78" fmla="*/ 1 w 34"/>
                  <a:gd name="T79" fmla="*/ 54 h 124"/>
                  <a:gd name="T80" fmla="*/ 1 w 34"/>
                  <a:gd name="T81" fmla="*/ 51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
                  <a:gd name="T124" fmla="*/ 0 h 124"/>
                  <a:gd name="T125" fmla="*/ 34 w 34"/>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 h="124">
                    <a:moveTo>
                      <a:pt x="2" y="101"/>
                    </a:moveTo>
                    <a:lnTo>
                      <a:pt x="3" y="95"/>
                    </a:lnTo>
                    <a:lnTo>
                      <a:pt x="5" y="92"/>
                    </a:lnTo>
                    <a:lnTo>
                      <a:pt x="6" y="88"/>
                    </a:lnTo>
                    <a:lnTo>
                      <a:pt x="8" y="85"/>
                    </a:lnTo>
                    <a:lnTo>
                      <a:pt x="11" y="80"/>
                    </a:lnTo>
                    <a:lnTo>
                      <a:pt x="15" y="74"/>
                    </a:lnTo>
                    <a:lnTo>
                      <a:pt x="16" y="67"/>
                    </a:lnTo>
                    <a:lnTo>
                      <a:pt x="14" y="61"/>
                    </a:lnTo>
                    <a:lnTo>
                      <a:pt x="7" y="55"/>
                    </a:lnTo>
                    <a:lnTo>
                      <a:pt x="2" y="48"/>
                    </a:lnTo>
                    <a:lnTo>
                      <a:pt x="0" y="40"/>
                    </a:lnTo>
                    <a:lnTo>
                      <a:pt x="1" y="32"/>
                    </a:lnTo>
                    <a:lnTo>
                      <a:pt x="6" y="23"/>
                    </a:lnTo>
                    <a:lnTo>
                      <a:pt x="11" y="14"/>
                    </a:lnTo>
                    <a:lnTo>
                      <a:pt x="21" y="6"/>
                    </a:lnTo>
                    <a:lnTo>
                      <a:pt x="31" y="0"/>
                    </a:lnTo>
                    <a:lnTo>
                      <a:pt x="32" y="7"/>
                    </a:lnTo>
                    <a:lnTo>
                      <a:pt x="30" y="17"/>
                    </a:lnTo>
                    <a:lnTo>
                      <a:pt x="29" y="30"/>
                    </a:lnTo>
                    <a:lnTo>
                      <a:pt x="29" y="39"/>
                    </a:lnTo>
                    <a:lnTo>
                      <a:pt x="32" y="49"/>
                    </a:lnTo>
                    <a:lnTo>
                      <a:pt x="34" y="61"/>
                    </a:lnTo>
                    <a:lnTo>
                      <a:pt x="33" y="71"/>
                    </a:lnTo>
                    <a:lnTo>
                      <a:pt x="30" y="79"/>
                    </a:lnTo>
                    <a:lnTo>
                      <a:pt x="25" y="85"/>
                    </a:lnTo>
                    <a:lnTo>
                      <a:pt x="20" y="90"/>
                    </a:lnTo>
                    <a:lnTo>
                      <a:pt x="15" y="94"/>
                    </a:lnTo>
                    <a:lnTo>
                      <a:pt x="9" y="97"/>
                    </a:lnTo>
                    <a:lnTo>
                      <a:pt x="9" y="103"/>
                    </a:lnTo>
                    <a:lnTo>
                      <a:pt x="9" y="110"/>
                    </a:lnTo>
                    <a:lnTo>
                      <a:pt x="10" y="118"/>
                    </a:lnTo>
                    <a:lnTo>
                      <a:pt x="13" y="124"/>
                    </a:lnTo>
                    <a:lnTo>
                      <a:pt x="10" y="122"/>
                    </a:lnTo>
                    <a:lnTo>
                      <a:pt x="7" y="121"/>
                    </a:lnTo>
                    <a:lnTo>
                      <a:pt x="5" y="118"/>
                    </a:lnTo>
                    <a:lnTo>
                      <a:pt x="2" y="117"/>
                    </a:lnTo>
                    <a:lnTo>
                      <a:pt x="2" y="114"/>
                    </a:lnTo>
                    <a:lnTo>
                      <a:pt x="2" y="110"/>
                    </a:lnTo>
                    <a:lnTo>
                      <a:pt x="2" y="106"/>
                    </a:lnTo>
                    <a:lnTo>
                      <a:pt x="2" y="10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49" name="Freeform 37"/>
              <p:cNvSpPr>
                <a:spLocks/>
              </p:cNvSpPr>
              <p:nvPr/>
            </p:nvSpPr>
            <p:spPr bwMode="auto">
              <a:xfrm>
                <a:off x="1491" y="3328"/>
                <a:ext cx="28" cy="15"/>
              </a:xfrm>
              <a:custGeom>
                <a:avLst/>
                <a:gdLst>
                  <a:gd name="T0" fmla="*/ 1 w 55"/>
                  <a:gd name="T1" fmla="*/ 10 h 30"/>
                  <a:gd name="T2" fmla="*/ 1 w 55"/>
                  <a:gd name="T3" fmla="*/ 8 h 30"/>
                  <a:gd name="T4" fmla="*/ 0 w 55"/>
                  <a:gd name="T5" fmla="*/ 6 h 30"/>
                  <a:gd name="T6" fmla="*/ 0 w 55"/>
                  <a:gd name="T7" fmla="*/ 3 h 30"/>
                  <a:gd name="T8" fmla="*/ 0 w 55"/>
                  <a:gd name="T9" fmla="*/ 1 h 30"/>
                  <a:gd name="T10" fmla="*/ 2 w 55"/>
                  <a:gd name="T11" fmla="*/ 1 h 30"/>
                  <a:gd name="T12" fmla="*/ 4 w 55"/>
                  <a:gd name="T13" fmla="*/ 0 h 30"/>
                  <a:gd name="T14" fmla="*/ 6 w 55"/>
                  <a:gd name="T15" fmla="*/ 0 h 30"/>
                  <a:gd name="T16" fmla="*/ 9 w 55"/>
                  <a:gd name="T17" fmla="*/ 0 h 30"/>
                  <a:gd name="T18" fmla="*/ 11 w 55"/>
                  <a:gd name="T19" fmla="*/ 0 h 30"/>
                  <a:gd name="T20" fmla="*/ 14 w 55"/>
                  <a:gd name="T21" fmla="*/ 0 h 30"/>
                  <a:gd name="T22" fmla="*/ 16 w 55"/>
                  <a:gd name="T23" fmla="*/ 0 h 30"/>
                  <a:gd name="T24" fmla="*/ 17 w 55"/>
                  <a:gd name="T25" fmla="*/ 0 h 30"/>
                  <a:gd name="T26" fmla="*/ 15 w 55"/>
                  <a:gd name="T27" fmla="*/ 3 h 30"/>
                  <a:gd name="T28" fmla="*/ 14 w 55"/>
                  <a:gd name="T29" fmla="*/ 4 h 30"/>
                  <a:gd name="T30" fmla="*/ 14 w 55"/>
                  <a:gd name="T31" fmla="*/ 6 h 30"/>
                  <a:gd name="T32" fmla="*/ 14 w 55"/>
                  <a:gd name="T33" fmla="*/ 6 h 30"/>
                  <a:gd name="T34" fmla="*/ 15 w 55"/>
                  <a:gd name="T35" fmla="*/ 8 h 30"/>
                  <a:gd name="T36" fmla="*/ 18 w 55"/>
                  <a:gd name="T37" fmla="*/ 11 h 30"/>
                  <a:gd name="T38" fmla="*/ 22 w 55"/>
                  <a:gd name="T39" fmla="*/ 14 h 30"/>
                  <a:gd name="T40" fmla="*/ 28 w 55"/>
                  <a:gd name="T41" fmla="*/ 14 h 30"/>
                  <a:gd name="T42" fmla="*/ 26 w 55"/>
                  <a:gd name="T43" fmla="*/ 15 h 30"/>
                  <a:gd name="T44" fmla="*/ 24 w 55"/>
                  <a:gd name="T45" fmla="*/ 15 h 30"/>
                  <a:gd name="T46" fmla="*/ 21 w 55"/>
                  <a:gd name="T47" fmla="*/ 15 h 30"/>
                  <a:gd name="T48" fmla="*/ 18 w 55"/>
                  <a:gd name="T49" fmla="*/ 15 h 30"/>
                  <a:gd name="T50" fmla="*/ 15 w 55"/>
                  <a:gd name="T51" fmla="*/ 15 h 30"/>
                  <a:gd name="T52" fmla="*/ 11 w 55"/>
                  <a:gd name="T53" fmla="*/ 14 h 30"/>
                  <a:gd name="T54" fmla="*/ 6 w 55"/>
                  <a:gd name="T55" fmla="*/ 13 h 30"/>
                  <a:gd name="T56" fmla="*/ 1 w 55"/>
                  <a:gd name="T57" fmla="*/ 10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
                  <a:gd name="T88" fmla="*/ 0 h 30"/>
                  <a:gd name="T89" fmla="*/ 55 w 55"/>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 h="30">
                    <a:moveTo>
                      <a:pt x="2" y="20"/>
                    </a:moveTo>
                    <a:lnTo>
                      <a:pt x="1" y="15"/>
                    </a:lnTo>
                    <a:lnTo>
                      <a:pt x="0" y="11"/>
                    </a:lnTo>
                    <a:lnTo>
                      <a:pt x="0" y="5"/>
                    </a:lnTo>
                    <a:lnTo>
                      <a:pt x="0" y="2"/>
                    </a:lnTo>
                    <a:lnTo>
                      <a:pt x="3" y="2"/>
                    </a:lnTo>
                    <a:lnTo>
                      <a:pt x="7" y="0"/>
                    </a:lnTo>
                    <a:lnTo>
                      <a:pt x="12" y="0"/>
                    </a:lnTo>
                    <a:lnTo>
                      <a:pt x="17" y="0"/>
                    </a:lnTo>
                    <a:lnTo>
                      <a:pt x="22" y="0"/>
                    </a:lnTo>
                    <a:lnTo>
                      <a:pt x="27" y="0"/>
                    </a:lnTo>
                    <a:lnTo>
                      <a:pt x="31" y="0"/>
                    </a:lnTo>
                    <a:lnTo>
                      <a:pt x="34" y="0"/>
                    </a:lnTo>
                    <a:lnTo>
                      <a:pt x="30" y="5"/>
                    </a:lnTo>
                    <a:lnTo>
                      <a:pt x="27" y="7"/>
                    </a:lnTo>
                    <a:lnTo>
                      <a:pt x="27" y="11"/>
                    </a:lnTo>
                    <a:lnTo>
                      <a:pt x="27" y="12"/>
                    </a:lnTo>
                    <a:lnTo>
                      <a:pt x="30" y="15"/>
                    </a:lnTo>
                    <a:lnTo>
                      <a:pt x="35" y="21"/>
                    </a:lnTo>
                    <a:lnTo>
                      <a:pt x="44" y="27"/>
                    </a:lnTo>
                    <a:lnTo>
                      <a:pt x="55" y="28"/>
                    </a:lnTo>
                    <a:lnTo>
                      <a:pt x="52" y="29"/>
                    </a:lnTo>
                    <a:lnTo>
                      <a:pt x="47" y="29"/>
                    </a:lnTo>
                    <a:lnTo>
                      <a:pt x="41" y="30"/>
                    </a:lnTo>
                    <a:lnTo>
                      <a:pt x="35" y="30"/>
                    </a:lnTo>
                    <a:lnTo>
                      <a:pt x="29" y="29"/>
                    </a:lnTo>
                    <a:lnTo>
                      <a:pt x="21" y="27"/>
                    </a:lnTo>
                    <a:lnTo>
                      <a:pt x="11" y="25"/>
                    </a:lnTo>
                    <a:lnTo>
                      <a:pt x="2" y="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50" name="Freeform 38"/>
              <p:cNvSpPr>
                <a:spLocks/>
              </p:cNvSpPr>
              <p:nvPr/>
            </p:nvSpPr>
            <p:spPr bwMode="auto">
              <a:xfrm>
                <a:off x="1492" y="3339"/>
                <a:ext cx="26" cy="17"/>
              </a:xfrm>
              <a:custGeom>
                <a:avLst/>
                <a:gdLst>
                  <a:gd name="T0" fmla="*/ 2 w 52"/>
                  <a:gd name="T1" fmla="*/ 13 h 35"/>
                  <a:gd name="T2" fmla="*/ 1 w 52"/>
                  <a:gd name="T3" fmla="*/ 11 h 35"/>
                  <a:gd name="T4" fmla="*/ 0 w 52"/>
                  <a:gd name="T5" fmla="*/ 7 h 35"/>
                  <a:gd name="T6" fmla="*/ 1 w 52"/>
                  <a:gd name="T7" fmla="*/ 3 h 35"/>
                  <a:gd name="T8" fmla="*/ 2 w 52"/>
                  <a:gd name="T9" fmla="*/ 0 h 35"/>
                  <a:gd name="T10" fmla="*/ 5 w 52"/>
                  <a:gd name="T11" fmla="*/ 2 h 35"/>
                  <a:gd name="T12" fmla="*/ 8 w 52"/>
                  <a:gd name="T13" fmla="*/ 3 h 35"/>
                  <a:gd name="T14" fmla="*/ 12 w 52"/>
                  <a:gd name="T15" fmla="*/ 5 h 35"/>
                  <a:gd name="T16" fmla="*/ 16 w 52"/>
                  <a:gd name="T17" fmla="*/ 5 h 35"/>
                  <a:gd name="T18" fmla="*/ 17 w 52"/>
                  <a:gd name="T19" fmla="*/ 8 h 35"/>
                  <a:gd name="T20" fmla="*/ 19 w 52"/>
                  <a:gd name="T21" fmla="*/ 11 h 35"/>
                  <a:gd name="T22" fmla="*/ 22 w 52"/>
                  <a:gd name="T23" fmla="*/ 14 h 35"/>
                  <a:gd name="T24" fmla="*/ 26 w 52"/>
                  <a:gd name="T25" fmla="*/ 17 h 35"/>
                  <a:gd name="T26" fmla="*/ 24 w 52"/>
                  <a:gd name="T27" fmla="*/ 17 h 35"/>
                  <a:gd name="T28" fmla="*/ 20 w 52"/>
                  <a:gd name="T29" fmla="*/ 16 h 35"/>
                  <a:gd name="T30" fmla="*/ 17 w 52"/>
                  <a:gd name="T31" fmla="*/ 16 h 35"/>
                  <a:gd name="T32" fmla="*/ 13 w 52"/>
                  <a:gd name="T33" fmla="*/ 15 h 35"/>
                  <a:gd name="T34" fmla="*/ 10 w 52"/>
                  <a:gd name="T35" fmla="*/ 14 h 35"/>
                  <a:gd name="T36" fmla="*/ 7 w 52"/>
                  <a:gd name="T37" fmla="*/ 14 h 35"/>
                  <a:gd name="T38" fmla="*/ 4 w 52"/>
                  <a:gd name="T39" fmla="*/ 14 h 35"/>
                  <a:gd name="T40" fmla="*/ 2 w 52"/>
                  <a:gd name="T41" fmla="*/ 13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35"/>
                  <a:gd name="T65" fmla="*/ 52 w 52"/>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35">
                    <a:moveTo>
                      <a:pt x="3" y="27"/>
                    </a:moveTo>
                    <a:lnTo>
                      <a:pt x="1" y="22"/>
                    </a:lnTo>
                    <a:lnTo>
                      <a:pt x="0" y="14"/>
                    </a:lnTo>
                    <a:lnTo>
                      <a:pt x="1" y="6"/>
                    </a:lnTo>
                    <a:lnTo>
                      <a:pt x="3" y="0"/>
                    </a:lnTo>
                    <a:lnTo>
                      <a:pt x="9" y="4"/>
                    </a:lnTo>
                    <a:lnTo>
                      <a:pt x="16" y="7"/>
                    </a:lnTo>
                    <a:lnTo>
                      <a:pt x="24" y="11"/>
                    </a:lnTo>
                    <a:lnTo>
                      <a:pt x="32" y="11"/>
                    </a:lnTo>
                    <a:lnTo>
                      <a:pt x="34" y="17"/>
                    </a:lnTo>
                    <a:lnTo>
                      <a:pt x="38" y="23"/>
                    </a:lnTo>
                    <a:lnTo>
                      <a:pt x="44" y="29"/>
                    </a:lnTo>
                    <a:lnTo>
                      <a:pt x="52" y="35"/>
                    </a:lnTo>
                    <a:lnTo>
                      <a:pt x="47" y="34"/>
                    </a:lnTo>
                    <a:lnTo>
                      <a:pt x="40" y="33"/>
                    </a:lnTo>
                    <a:lnTo>
                      <a:pt x="33" y="32"/>
                    </a:lnTo>
                    <a:lnTo>
                      <a:pt x="26" y="30"/>
                    </a:lnTo>
                    <a:lnTo>
                      <a:pt x="20" y="29"/>
                    </a:lnTo>
                    <a:lnTo>
                      <a:pt x="13" y="28"/>
                    </a:lnTo>
                    <a:lnTo>
                      <a:pt x="7" y="28"/>
                    </a:lnTo>
                    <a:lnTo>
                      <a:pt x="3"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51" name="Freeform 39"/>
              <p:cNvSpPr>
                <a:spLocks/>
              </p:cNvSpPr>
              <p:nvPr/>
            </p:nvSpPr>
            <p:spPr bwMode="auto">
              <a:xfrm>
                <a:off x="1500" y="3355"/>
                <a:ext cx="14" cy="12"/>
              </a:xfrm>
              <a:custGeom>
                <a:avLst/>
                <a:gdLst>
                  <a:gd name="T0" fmla="*/ 0 w 29"/>
                  <a:gd name="T1" fmla="*/ 0 h 23"/>
                  <a:gd name="T2" fmla="*/ 0 w 29"/>
                  <a:gd name="T3" fmla="*/ 3 h 23"/>
                  <a:gd name="T4" fmla="*/ 0 w 29"/>
                  <a:gd name="T5" fmla="*/ 6 h 23"/>
                  <a:gd name="T6" fmla="*/ 2 w 29"/>
                  <a:gd name="T7" fmla="*/ 10 h 23"/>
                  <a:gd name="T8" fmla="*/ 3 w 29"/>
                  <a:gd name="T9" fmla="*/ 12 h 23"/>
                  <a:gd name="T10" fmla="*/ 6 w 29"/>
                  <a:gd name="T11" fmla="*/ 12 h 23"/>
                  <a:gd name="T12" fmla="*/ 10 w 29"/>
                  <a:gd name="T13" fmla="*/ 10 h 23"/>
                  <a:gd name="T14" fmla="*/ 13 w 29"/>
                  <a:gd name="T15" fmla="*/ 8 h 23"/>
                  <a:gd name="T16" fmla="*/ 14 w 29"/>
                  <a:gd name="T17" fmla="*/ 2 h 23"/>
                  <a:gd name="T18" fmla="*/ 11 w 29"/>
                  <a:gd name="T19" fmla="*/ 2 h 23"/>
                  <a:gd name="T20" fmla="*/ 7 w 29"/>
                  <a:gd name="T21" fmla="*/ 2 h 23"/>
                  <a:gd name="T22" fmla="*/ 3 w 29"/>
                  <a:gd name="T23" fmla="*/ 1 h 23"/>
                  <a:gd name="T24" fmla="*/ 0 w 29"/>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1" y="0"/>
                    </a:moveTo>
                    <a:lnTo>
                      <a:pt x="0" y="5"/>
                    </a:lnTo>
                    <a:lnTo>
                      <a:pt x="1" y="12"/>
                    </a:lnTo>
                    <a:lnTo>
                      <a:pt x="4" y="19"/>
                    </a:lnTo>
                    <a:lnTo>
                      <a:pt x="6" y="23"/>
                    </a:lnTo>
                    <a:lnTo>
                      <a:pt x="12" y="23"/>
                    </a:lnTo>
                    <a:lnTo>
                      <a:pt x="20" y="20"/>
                    </a:lnTo>
                    <a:lnTo>
                      <a:pt x="27" y="15"/>
                    </a:lnTo>
                    <a:lnTo>
                      <a:pt x="29" y="4"/>
                    </a:lnTo>
                    <a:lnTo>
                      <a:pt x="22" y="4"/>
                    </a:lnTo>
                    <a:lnTo>
                      <a:pt x="15" y="3"/>
                    </a:lnTo>
                    <a:lnTo>
                      <a:pt x="7" y="2"/>
                    </a:ln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52" name="Freeform 40"/>
              <p:cNvSpPr>
                <a:spLocks/>
              </p:cNvSpPr>
              <p:nvPr/>
            </p:nvSpPr>
            <p:spPr bwMode="auto">
              <a:xfrm>
                <a:off x="1512" y="3311"/>
                <a:ext cx="36" cy="61"/>
              </a:xfrm>
              <a:custGeom>
                <a:avLst/>
                <a:gdLst>
                  <a:gd name="T0" fmla="*/ 36 w 72"/>
                  <a:gd name="T1" fmla="*/ 0 h 122"/>
                  <a:gd name="T2" fmla="*/ 36 w 72"/>
                  <a:gd name="T3" fmla="*/ 3 h 122"/>
                  <a:gd name="T4" fmla="*/ 36 w 72"/>
                  <a:gd name="T5" fmla="*/ 7 h 122"/>
                  <a:gd name="T6" fmla="*/ 36 w 72"/>
                  <a:gd name="T7" fmla="*/ 9 h 122"/>
                  <a:gd name="T8" fmla="*/ 36 w 72"/>
                  <a:gd name="T9" fmla="*/ 11 h 122"/>
                  <a:gd name="T10" fmla="*/ 36 w 72"/>
                  <a:gd name="T11" fmla="*/ 17 h 122"/>
                  <a:gd name="T12" fmla="*/ 36 w 72"/>
                  <a:gd name="T13" fmla="*/ 27 h 122"/>
                  <a:gd name="T14" fmla="*/ 35 w 72"/>
                  <a:gd name="T15" fmla="*/ 38 h 122"/>
                  <a:gd name="T16" fmla="*/ 34 w 72"/>
                  <a:gd name="T17" fmla="*/ 43 h 122"/>
                  <a:gd name="T18" fmla="*/ 34 w 72"/>
                  <a:gd name="T19" fmla="*/ 45 h 122"/>
                  <a:gd name="T20" fmla="*/ 31 w 72"/>
                  <a:gd name="T21" fmla="*/ 47 h 122"/>
                  <a:gd name="T22" fmla="*/ 29 w 72"/>
                  <a:gd name="T23" fmla="*/ 49 h 122"/>
                  <a:gd name="T24" fmla="*/ 26 w 72"/>
                  <a:gd name="T25" fmla="*/ 52 h 122"/>
                  <a:gd name="T26" fmla="*/ 23 w 72"/>
                  <a:gd name="T27" fmla="*/ 54 h 122"/>
                  <a:gd name="T28" fmla="*/ 21 w 72"/>
                  <a:gd name="T29" fmla="*/ 57 h 122"/>
                  <a:gd name="T30" fmla="*/ 18 w 72"/>
                  <a:gd name="T31" fmla="*/ 58 h 122"/>
                  <a:gd name="T32" fmla="*/ 17 w 72"/>
                  <a:gd name="T33" fmla="*/ 60 h 122"/>
                  <a:gd name="T34" fmla="*/ 15 w 72"/>
                  <a:gd name="T35" fmla="*/ 61 h 122"/>
                  <a:gd name="T36" fmla="*/ 14 w 72"/>
                  <a:gd name="T37" fmla="*/ 61 h 122"/>
                  <a:gd name="T38" fmla="*/ 12 w 72"/>
                  <a:gd name="T39" fmla="*/ 61 h 122"/>
                  <a:gd name="T40" fmla="*/ 11 w 72"/>
                  <a:gd name="T41" fmla="*/ 61 h 122"/>
                  <a:gd name="T42" fmla="*/ 9 w 72"/>
                  <a:gd name="T43" fmla="*/ 61 h 122"/>
                  <a:gd name="T44" fmla="*/ 7 w 72"/>
                  <a:gd name="T45" fmla="*/ 61 h 122"/>
                  <a:gd name="T46" fmla="*/ 3 w 72"/>
                  <a:gd name="T47" fmla="*/ 61 h 122"/>
                  <a:gd name="T48" fmla="*/ 0 w 72"/>
                  <a:gd name="T49" fmla="*/ 61 h 122"/>
                  <a:gd name="T50" fmla="*/ 4 w 72"/>
                  <a:gd name="T51" fmla="*/ 61 h 122"/>
                  <a:gd name="T52" fmla="*/ 7 w 72"/>
                  <a:gd name="T53" fmla="*/ 60 h 122"/>
                  <a:gd name="T54" fmla="*/ 10 w 72"/>
                  <a:gd name="T55" fmla="*/ 60 h 122"/>
                  <a:gd name="T56" fmla="*/ 12 w 72"/>
                  <a:gd name="T57" fmla="*/ 58 h 122"/>
                  <a:gd name="T58" fmla="*/ 15 w 72"/>
                  <a:gd name="T59" fmla="*/ 54 h 122"/>
                  <a:gd name="T60" fmla="*/ 21 w 72"/>
                  <a:gd name="T61" fmla="*/ 49 h 122"/>
                  <a:gd name="T62" fmla="*/ 26 w 72"/>
                  <a:gd name="T63" fmla="*/ 45 h 122"/>
                  <a:gd name="T64" fmla="*/ 29 w 72"/>
                  <a:gd name="T65" fmla="*/ 43 h 122"/>
                  <a:gd name="T66" fmla="*/ 28 w 72"/>
                  <a:gd name="T67" fmla="*/ 38 h 122"/>
                  <a:gd name="T68" fmla="*/ 29 w 72"/>
                  <a:gd name="T69" fmla="*/ 32 h 122"/>
                  <a:gd name="T70" fmla="*/ 29 w 72"/>
                  <a:gd name="T71" fmla="*/ 27 h 122"/>
                  <a:gd name="T72" fmla="*/ 31 w 72"/>
                  <a:gd name="T73" fmla="*/ 24 h 122"/>
                  <a:gd name="T74" fmla="*/ 33 w 72"/>
                  <a:gd name="T75" fmla="*/ 22 h 122"/>
                  <a:gd name="T76" fmla="*/ 33 w 72"/>
                  <a:gd name="T77" fmla="*/ 19 h 122"/>
                  <a:gd name="T78" fmla="*/ 33 w 72"/>
                  <a:gd name="T79" fmla="*/ 16 h 122"/>
                  <a:gd name="T80" fmla="*/ 31 w 72"/>
                  <a:gd name="T81" fmla="*/ 13 h 122"/>
                  <a:gd name="T82" fmla="*/ 30 w 72"/>
                  <a:gd name="T83" fmla="*/ 12 h 122"/>
                  <a:gd name="T84" fmla="*/ 29 w 72"/>
                  <a:gd name="T85" fmla="*/ 11 h 122"/>
                  <a:gd name="T86" fmla="*/ 28 w 72"/>
                  <a:gd name="T87" fmla="*/ 9 h 122"/>
                  <a:gd name="T88" fmla="*/ 29 w 72"/>
                  <a:gd name="T89" fmla="*/ 8 h 122"/>
                  <a:gd name="T90" fmla="*/ 30 w 72"/>
                  <a:gd name="T91" fmla="*/ 6 h 122"/>
                  <a:gd name="T92" fmla="*/ 32 w 72"/>
                  <a:gd name="T93" fmla="*/ 4 h 122"/>
                  <a:gd name="T94" fmla="*/ 34 w 72"/>
                  <a:gd name="T95" fmla="*/ 2 h 122"/>
                  <a:gd name="T96" fmla="*/ 36 w 72"/>
                  <a:gd name="T97" fmla="*/ 0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122"/>
                  <a:gd name="T149" fmla="*/ 72 w 72"/>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122">
                    <a:moveTo>
                      <a:pt x="72" y="0"/>
                    </a:moveTo>
                    <a:lnTo>
                      <a:pt x="71" y="6"/>
                    </a:lnTo>
                    <a:lnTo>
                      <a:pt x="71" y="13"/>
                    </a:lnTo>
                    <a:lnTo>
                      <a:pt x="72" y="17"/>
                    </a:lnTo>
                    <a:lnTo>
                      <a:pt x="72" y="22"/>
                    </a:lnTo>
                    <a:lnTo>
                      <a:pt x="72" y="33"/>
                    </a:lnTo>
                    <a:lnTo>
                      <a:pt x="71" y="54"/>
                    </a:lnTo>
                    <a:lnTo>
                      <a:pt x="69" y="75"/>
                    </a:lnTo>
                    <a:lnTo>
                      <a:pt x="68" y="86"/>
                    </a:lnTo>
                    <a:lnTo>
                      <a:pt x="67" y="90"/>
                    </a:lnTo>
                    <a:lnTo>
                      <a:pt x="62" y="93"/>
                    </a:lnTo>
                    <a:lnTo>
                      <a:pt x="58" y="98"/>
                    </a:lnTo>
                    <a:lnTo>
                      <a:pt x="52" y="104"/>
                    </a:lnTo>
                    <a:lnTo>
                      <a:pt x="46" y="108"/>
                    </a:lnTo>
                    <a:lnTo>
                      <a:pt x="41" y="113"/>
                    </a:lnTo>
                    <a:lnTo>
                      <a:pt x="36" y="116"/>
                    </a:lnTo>
                    <a:lnTo>
                      <a:pt x="34" y="119"/>
                    </a:lnTo>
                    <a:lnTo>
                      <a:pt x="30" y="121"/>
                    </a:lnTo>
                    <a:lnTo>
                      <a:pt x="28" y="122"/>
                    </a:lnTo>
                    <a:lnTo>
                      <a:pt x="24" y="122"/>
                    </a:lnTo>
                    <a:lnTo>
                      <a:pt x="21" y="122"/>
                    </a:lnTo>
                    <a:lnTo>
                      <a:pt x="18" y="122"/>
                    </a:lnTo>
                    <a:lnTo>
                      <a:pt x="13" y="122"/>
                    </a:lnTo>
                    <a:lnTo>
                      <a:pt x="6" y="122"/>
                    </a:lnTo>
                    <a:lnTo>
                      <a:pt x="0" y="122"/>
                    </a:lnTo>
                    <a:lnTo>
                      <a:pt x="7" y="121"/>
                    </a:lnTo>
                    <a:lnTo>
                      <a:pt x="14" y="120"/>
                    </a:lnTo>
                    <a:lnTo>
                      <a:pt x="20" y="119"/>
                    </a:lnTo>
                    <a:lnTo>
                      <a:pt x="24" y="115"/>
                    </a:lnTo>
                    <a:lnTo>
                      <a:pt x="30" y="108"/>
                    </a:lnTo>
                    <a:lnTo>
                      <a:pt x="41" y="98"/>
                    </a:lnTo>
                    <a:lnTo>
                      <a:pt x="51" y="90"/>
                    </a:lnTo>
                    <a:lnTo>
                      <a:pt x="58" y="85"/>
                    </a:lnTo>
                    <a:lnTo>
                      <a:pt x="56" y="75"/>
                    </a:lnTo>
                    <a:lnTo>
                      <a:pt x="57" y="63"/>
                    </a:lnTo>
                    <a:lnTo>
                      <a:pt x="58" y="54"/>
                    </a:lnTo>
                    <a:lnTo>
                      <a:pt x="61" y="48"/>
                    </a:lnTo>
                    <a:lnTo>
                      <a:pt x="65" y="43"/>
                    </a:lnTo>
                    <a:lnTo>
                      <a:pt x="66" y="37"/>
                    </a:lnTo>
                    <a:lnTo>
                      <a:pt x="66" y="31"/>
                    </a:lnTo>
                    <a:lnTo>
                      <a:pt x="62" y="26"/>
                    </a:lnTo>
                    <a:lnTo>
                      <a:pt x="59" y="23"/>
                    </a:lnTo>
                    <a:lnTo>
                      <a:pt x="57" y="21"/>
                    </a:lnTo>
                    <a:lnTo>
                      <a:pt x="56" y="18"/>
                    </a:lnTo>
                    <a:lnTo>
                      <a:pt x="57" y="15"/>
                    </a:lnTo>
                    <a:lnTo>
                      <a:pt x="60" y="12"/>
                    </a:lnTo>
                    <a:lnTo>
                      <a:pt x="64" y="8"/>
                    </a:lnTo>
                    <a:lnTo>
                      <a:pt x="68" y="3"/>
                    </a:lnTo>
                    <a:lnTo>
                      <a:pt x="7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53" name="Freeform 41"/>
              <p:cNvSpPr>
                <a:spLocks/>
              </p:cNvSpPr>
              <p:nvPr/>
            </p:nvSpPr>
            <p:spPr bwMode="auto">
              <a:xfrm>
                <a:off x="1490" y="3316"/>
                <a:ext cx="28" cy="10"/>
              </a:xfrm>
              <a:custGeom>
                <a:avLst/>
                <a:gdLst>
                  <a:gd name="T0" fmla="*/ 2 w 57"/>
                  <a:gd name="T1" fmla="*/ 10 h 21"/>
                  <a:gd name="T2" fmla="*/ 0 w 57"/>
                  <a:gd name="T3" fmla="*/ 8 h 21"/>
                  <a:gd name="T4" fmla="*/ 0 w 57"/>
                  <a:gd name="T5" fmla="*/ 6 h 21"/>
                  <a:gd name="T6" fmla="*/ 0 w 57"/>
                  <a:gd name="T7" fmla="*/ 4 h 21"/>
                  <a:gd name="T8" fmla="*/ 0 w 57"/>
                  <a:gd name="T9" fmla="*/ 2 h 21"/>
                  <a:gd name="T10" fmla="*/ 5 w 57"/>
                  <a:gd name="T11" fmla="*/ 2 h 21"/>
                  <a:gd name="T12" fmla="*/ 9 w 57"/>
                  <a:gd name="T13" fmla="*/ 1 h 21"/>
                  <a:gd name="T14" fmla="*/ 14 w 57"/>
                  <a:gd name="T15" fmla="*/ 0 h 21"/>
                  <a:gd name="T16" fmla="*/ 17 w 57"/>
                  <a:gd name="T17" fmla="*/ 0 h 21"/>
                  <a:gd name="T18" fmla="*/ 17 w 57"/>
                  <a:gd name="T19" fmla="*/ 3 h 21"/>
                  <a:gd name="T20" fmla="*/ 18 w 57"/>
                  <a:gd name="T21" fmla="*/ 6 h 21"/>
                  <a:gd name="T22" fmla="*/ 21 w 57"/>
                  <a:gd name="T23" fmla="*/ 8 h 21"/>
                  <a:gd name="T24" fmla="*/ 28 w 57"/>
                  <a:gd name="T25" fmla="*/ 10 h 21"/>
                  <a:gd name="T26" fmla="*/ 25 w 57"/>
                  <a:gd name="T27" fmla="*/ 10 h 21"/>
                  <a:gd name="T28" fmla="*/ 21 w 57"/>
                  <a:gd name="T29" fmla="*/ 10 h 21"/>
                  <a:gd name="T30" fmla="*/ 17 w 57"/>
                  <a:gd name="T31" fmla="*/ 10 h 21"/>
                  <a:gd name="T32" fmla="*/ 13 w 57"/>
                  <a:gd name="T33" fmla="*/ 10 h 21"/>
                  <a:gd name="T34" fmla="*/ 9 w 57"/>
                  <a:gd name="T35" fmla="*/ 10 h 21"/>
                  <a:gd name="T36" fmla="*/ 6 w 57"/>
                  <a:gd name="T37" fmla="*/ 10 h 21"/>
                  <a:gd name="T38" fmla="*/ 4 w 57"/>
                  <a:gd name="T39" fmla="*/ 10 h 21"/>
                  <a:gd name="T40" fmla="*/ 2 w 57"/>
                  <a:gd name="T41" fmla="*/ 1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21"/>
                  <a:gd name="T65" fmla="*/ 57 w 57"/>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21">
                    <a:moveTo>
                      <a:pt x="5" y="21"/>
                    </a:moveTo>
                    <a:lnTo>
                      <a:pt x="1" y="17"/>
                    </a:lnTo>
                    <a:lnTo>
                      <a:pt x="0" y="13"/>
                    </a:lnTo>
                    <a:lnTo>
                      <a:pt x="0" y="8"/>
                    </a:lnTo>
                    <a:lnTo>
                      <a:pt x="1" y="5"/>
                    </a:lnTo>
                    <a:lnTo>
                      <a:pt x="10" y="4"/>
                    </a:lnTo>
                    <a:lnTo>
                      <a:pt x="19" y="3"/>
                    </a:lnTo>
                    <a:lnTo>
                      <a:pt x="28" y="1"/>
                    </a:lnTo>
                    <a:lnTo>
                      <a:pt x="35" y="0"/>
                    </a:lnTo>
                    <a:lnTo>
                      <a:pt x="34" y="6"/>
                    </a:lnTo>
                    <a:lnTo>
                      <a:pt x="36" y="12"/>
                    </a:lnTo>
                    <a:lnTo>
                      <a:pt x="43" y="16"/>
                    </a:lnTo>
                    <a:lnTo>
                      <a:pt x="57" y="21"/>
                    </a:lnTo>
                    <a:lnTo>
                      <a:pt x="50" y="21"/>
                    </a:lnTo>
                    <a:lnTo>
                      <a:pt x="42" y="21"/>
                    </a:lnTo>
                    <a:lnTo>
                      <a:pt x="34" y="20"/>
                    </a:lnTo>
                    <a:lnTo>
                      <a:pt x="26" y="20"/>
                    </a:lnTo>
                    <a:lnTo>
                      <a:pt x="19" y="20"/>
                    </a:lnTo>
                    <a:lnTo>
                      <a:pt x="13" y="20"/>
                    </a:lnTo>
                    <a:lnTo>
                      <a:pt x="8" y="20"/>
                    </a:lnTo>
                    <a:lnTo>
                      <a:pt x="5"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54" name="Freeform 42"/>
              <p:cNvSpPr>
                <a:spLocks/>
              </p:cNvSpPr>
              <p:nvPr/>
            </p:nvSpPr>
            <p:spPr bwMode="auto">
              <a:xfrm>
                <a:off x="1480" y="3301"/>
                <a:ext cx="50" cy="17"/>
              </a:xfrm>
              <a:custGeom>
                <a:avLst/>
                <a:gdLst>
                  <a:gd name="T0" fmla="*/ 50 w 100"/>
                  <a:gd name="T1" fmla="*/ 7 h 35"/>
                  <a:gd name="T2" fmla="*/ 49 w 100"/>
                  <a:gd name="T3" fmla="*/ 6 h 35"/>
                  <a:gd name="T4" fmla="*/ 46 w 100"/>
                  <a:gd name="T5" fmla="*/ 5 h 35"/>
                  <a:gd name="T6" fmla="*/ 43 w 100"/>
                  <a:gd name="T7" fmla="*/ 4 h 35"/>
                  <a:gd name="T8" fmla="*/ 40 w 100"/>
                  <a:gd name="T9" fmla="*/ 5 h 35"/>
                  <a:gd name="T10" fmla="*/ 38 w 100"/>
                  <a:gd name="T11" fmla="*/ 6 h 35"/>
                  <a:gd name="T12" fmla="*/ 36 w 100"/>
                  <a:gd name="T13" fmla="*/ 5 h 35"/>
                  <a:gd name="T14" fmla="*/ 34 w 100"/>
                  <a:gd name="T15" fmla="*/ 4 h 35"/>
                  <a:gd name="T16" fmla="*/ 32 w 100"/>
                  <a:gd name="T17" fmla="*/ 4 h 35"/>
                  <a:gd name="T18" fmla="*/ 31 w 100"/>
                  <a:gd name="T19" fmla="*/ 3 h 35"/>
                  <a:gd name="T20" fmla="*/ 29 w 100"/>
                  <a:gd name="T21" fmla="*/ 1 h 35"/>
                  <a:gd name="T22" fmla="*/ 26 w 100"/>
                  <a:gd name="T23" fmla="*/ 0 h 35"/>
                  <a:gd name="T24" fmla="*/ 24 w 100"/>
                  <a:gd name="T25" fmla="*/ 0 h 35"/>
                  <a:gd name="T26" fmla="*/ 21 w 100"/>
                  <a:gd name="T27" fmla="*/ 0 h 35"/>
                  <a:gd name="T28" fmla="*/ 19 w 100"/>
                  <a:gd name="T29" fmla="*/ 1 h 35"/>
                  <a:gd name="T30" fmla="*/ 16 w 100"/>
                  <a:gd name="T31" fmla="*/ 2 h 35"/>
                  <a:gd name="T32" fmla="*/ 13 w 100"/>
                  <a:gd name="T33" fmla="*/ 2 h 35"/>
                  <a:gd name="T34" fmla="*/ 11 w 100"/>
                  <a:gd name="T35" fmla="*/ 2 h 35"/>
                  <a:gd name="T36" fmla="*/ 8 w 100"/>
                  <a:gd name="T37" fmla="*/ 1 h 35"/>
                  <a:gd name="T38" fmla="*/ 5 w 100"/>
                  <a:gd name="T39" fmla="*/ 1 h 35"/>
                  <a:gd name="T40" fmla="*/ 2 w 100"/>
                  <a:gd name="T41" fmla="*/ 2 h 35"/>
                  <a:gd name="T42" fmla="*/ 1 w 100"/>
                  <a:gd name="T43" fmla="*/ 4 h 35"/>
                  <a:gd name="T44" fmla="*/ 0 w 100"/>
                  <a:gd name="T45" fmla="*/ 7 h 35"/>
                  <a:gd name="T46" fmla="*/ 0 w 100"/>
                  <a:gd name="T47" fmla="*/ 11 h 35"/>
                  <a:gd name="T48" fmla="*/ 1 w 100"/>
                  <a:gd name="T49" fmla="*/ 14 h 35"/>
                  <a:gd name="T50" fmla="*/ 4 w 100"/>
                  <a:gd name="T51" fmla="*/ 15 h 35"/>
                  <a:gd name="T52" fmla="*/ 6 w 100"/>
                  <a:gd name="T53" fmla="*/ 16 h 35"/>
                  <a:gd name="T54" fmla="*/ 8 w 100"/>
                  <a:gd name="T55" fmla="*/ 17 h 35"/>
                  <a:gd name="T56" fmla="*/ 10 w 100"/>
                  <a:gd name="T57" fmla="*/ 17 h 35"/>
                  <a:gd name="T58" fmla="*/ 7 w 100"/>
                  <a:gd name="T59" fmla="*/ 14 h 35"/>
                  <a:gd name="T60" fmla="*/ 6 w 100"/>
                  <a:gd name="T61" fmla="*/ 10 h 35"/>
                  <a:gd name="T62" fmla="*/ 7 w 100"/>
                  <a:gd name="T63" fmla="*/ 5 h 35"/>
                  <a:gd name="T64" fmla="*/ 9 w 100"/>
                  <a:gd name="T65" fmla="*/ 3 h 35"/>
                  <a:gd name="T66" fmla="*/ 13 w 100"/>
                  <a:gd name="T67" fmla="*/ 3 h 35"/>
                  <a:gd name="T68" fmla="*/ 16 w 100"/>
                  <a:gd name="T69" fmla="*/ 3 h 35"/>
                  <a:gd name="T70" fmla="*/ 19 w 100"/>
                  <a:gd name="T71" fmla="*/ 4 h 35"/>
                  <a:gd name="T72" fmla="*/ 22 w 100"/>
                  <a:gd name="T73" fmla="*/ 6 h 35"/>
                  <a:gd name="T74" fmla="*/ 24 w 100"/>
                  <a:gd name="T75" fmla="*/ 7 h 35"/>
                  <a:gd name="T76" fmla="*/ 27 w 100"/>
                  <a:gd name="T77" fmla="*/ 8 h 35"/>
                  <a:gd name="T78" fmla="*/ 30 w 100"/>
                  <a:gd name="T79" fmla="*/ 9 h 35"/>
                  <a:gd name="T80" fmla="*/ 32 w 100"/>
                  <a:gd name="T81" fmla="*/ 9 h 35"/>
                  <a:gd name="T82" fmla="*/ 35 w 100"/>
                  <a:gd name="T83" fmla="*/ 8 h 35"/>
                  <a:gd name="T84" fmla="*/ 38 w 100"/>
                  <a:gd name="T85" fmla="*/ 7 h 35"/>
                  <a:gd name="T86" fmla="*/ 40 w 100"/>
                  <a:gd name="T87" fmla="*/ 8 h 35"/>
                  <a:gd name="T88" fmla="*/ 42 w 100"/>
                  <a:gd name="T89" fmla="*/ 9 h 35"/>
                  <a:gd name="T90" fmla="*/ 44 w 100"/>
                  <a:gd name="T91" fmla="*/ 9 h 35"/>
                  <a:gd name="T92" fmla="*/ 46 w 100"/>
                  <a:gd name="T93" fmla="*/ 9 h 35"/>
                  <a:gd name="T94" fmla="*/ 49 w 100"/>
                  <a:gd name="T95" fmla="*/ 7 h 35"/>
                  <a:gd name="T96" fmla="*/ 50 w 100"/>
                  <a:gd name="T97" fmla="*/ 7 h 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
                  <a:gd name="T148" fmla="*/ 0 h 35"/>
                  <a:gd name="T149" fmla="*/ 100 w 100"/>
                  <a:gd name="T150" fmla="*/ 35 h 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 h="35">
                    <a:moveTo>
                      <a:pt x="100" y="14"/>
                    </a:moveTo>
                    <a:lnTo>
                      <a:pt x="97" y="13"/>
                    </a:lnTo>
                    <a:lnTo>
                      <a:pt x="92" y="11"/>
                    </a:lnTo>
                    <a:lnTo>
                      <a:pt x="85" y="9"/>
                    </a:lnTo>
                    <a:lnTo>
                      <a:pt x="80" y="11"/>
                    </a:lnTo>
                    <a:lnTo>
                      <a:pt x="76" y="12"/>
                    </a:lnTo>
                    <a:lnTo>
                      <a:pt x="71" y="11"/>
                    </a:lnTo>
                    <a:lnTo>
                      <a:pt x="67" y="9"/>
                    </a:lnTo>
                    <a:lnTo>
                      <a:pt x="64" y="8"/>
                    </a:lnTo>
                    <a:lnTo>
                      <a:pt x="62" y="6"/>
                    </a:lnTo>
                    <a:lnTo>
                      <a:pt x="57" y="3"/>
                    </a:lnTo>
                    <a:lnTo>
                      <a:pt x="52" y="1"/>
                    </a:lnTo>
                    <a:lnTo>
                      <a:pt x="47" y="0"/>
                    </a:lnTo>
                    <a:lnTo>
                      <a:pt x="41" y="1"/>
                    </a:lnTo>
                    <a:lnTo>
                      <a:pt x="37" y="3"/>
                    </a:lnTo>
                    <a:lnTo>
                      <a:pt x="31" y="4"/>
                    </a:lnTo>
                    <a:lnTo>
                      <a:pt x="26" y="4"/>
                    </a:lnTo>
                    <a:lnTo>
                      <a:pt x="22" y="4"/>
                    </a:lnTo>
                    <a:lnTo>
                      <a:pt x="16" y="3"/>
                    </a:lnTo>
                    <a:lnTo>
                      <a:pt x="9" y="3"/>
                    </a:lnTo>
                    <a:lnTo>
                      <a:pt x="4" y="4"/>
                    </a:lnTo>
                    <a:lnTo>
                      <a:pt x="2" y="8"/>
                    </a:lnTo>
                    <a:lnTo>
                      <a:pt x="0" y="15"/>
                    </a:lnTo>
                    <a:lnTo>
                      <a:pt x="0" y="23"/>
                    </a:lnTo>
                    <a:lnTo>
                      <a:pt x="2" y="28"/>
                    </a:lnTo>
                    <a:lnTo>
                      <a:pt x="7" y="30"/>
                    </a:lnTo>
                    <a:lnTo>
                      <a:pt x="11" y="33"/>
                    </a:lnTo>
                    <a:lnTo>
                      <a:pt x="16" y="34"/>
                    </a:lnTo>
                    <a:lnTo>
                      <a:pt x="20" y="35"/>
                    </a:lnTo>
                    <a:lnTo>
                      <a:pt x="14" y="29"/>
                    </a:lnTo>
                    <a:lnTo>
                      <a:pt x="12" y="20"/>
                    </a:lnTo>
                    <a:lnTo>
                      <a:pt x="14" y="11"/>
                    </a:lnTo>
                    <a:lnTo>
                      <a:pt x="18" y="6"/>
                    </a:lnTo>
                    <a:lnTo>
                      <a:pt x="25" y="6"/>
                    </a:lnTo>
                    <a:lnTo>
                      <a:pt x="31" y="7"/>
                    </a:lnTo>
                    <a:lnTo>
                      <a:pt x="38" y="9"/>
                    </a:lnTo>
                    <a:lnTo>
                      <a:pt x="44" y="12"/>
                    </a:lnTo>
                    <a:lnTo>
                      <a:pt x="48" y="14"/>
                    </a:lnTo>
                    <a:lnTo>
                      <a:pt x="54" y="16"/>
                    </a:lnTo>
                    <a:lnTo>
                      <a:pt x="60" y="18"/>
                    </a:lnTo>
                    <a:lnTo>
                      <a:pt x="64" y="18"/>
                    </a:lnTo>
                    <a:lnTo>
                      <a:pt x="69" y="16"/>
                    </a:lnTo>
                    <a:lnTo>
                      <a:pt x="75" y="15"/>
                    </a:lnTo>
                    <a:lnTo>
                      <a:pt x="79" y="16"/>
                    </a:lnTo>
                    <a:lnTo>
                      <a:pt x="84" y="18"/>
                    </a:lnTo>
                    <a:lnTo>
                      <a:pt x="87" y="18"/>
                    </a:lnTo>
                    <a:lnTo>
                      <a:pt x="92" y="18"/>
                    </a:lnTo>
                    <a:lnTo>
                      <a:pt x="97" y="15"/>
                    </a:lnTo>
                    <a:lnTo>
                      <a:pt x="100"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55" name="Freeform 43"/>
              <p:cNvSpPr>
                <a:spLocks/>
              </p:cNvSpPr>
              <p:nvPr/>
            </p:nvSpPr>
            <p:spPr bwMode="auto">
              <a:xfrm>
                <a:off x="1530" y="3293"/>
                <a:ext cx="18" cy="20"/>
              </a:xfrm>
              <a:custGeom>
                <a:avLst/>
                <a:gdLst>
                  <a:gd name="T0" fmla="*/ 18 w 37"/>
                  <a:gd name="T1" fmla="*/ 18 h 41"/>
                  <a:gd name="T2" fmla="*/ 18 w 37"/>
                  <a:gd name="T3" fmla="*/ 14 h 41"/>
                  <a:gd name="T4" fmla="*/ 18 w 37"/>
                  <a:gd name="T5" fmla="*/ 10 h 41"/>
                  <a:gd name="T6" fmla="*/ 18 w 37"/>
                  <a:gd name="T7" fmla="*/ 7 h 41"/>
                  <a:gd name="T8" fmla="*/ 17 w 37"/>
                  <a:gd name="T9" fmla="*/ 4 h 41"/>
                  <a:gd name="T10" fmla="*/ 15 w 37"/>
                  <a:gd name="T11" fmla="*/ 3 h 41"/>
                  <a:gd name="T12" fmla="*/ 14 w 37"/>
                  <a:gd name="T13" fmla="*/ 1 h 41"/>
                  <a:gd name="T14" fmla="*/ 11 w 37"/>
                  <a:gd name="T15" fmla="*/ 0 h 41"/>
                  <a:gd name="T16" fmla="*/ 9 w 37"/>
                  <a:gd name="T17" fmla="*/ 0 h 41"/>
                  <a:gd name="T18" fmla="*/ 6 w 37"/>
                  <a:gd name="T19" fmla="*/ 0 h 41"/>
                  <a:gd name="T20" fmla="*/ 4 w 37"/>
                  <a:gd name="T21" fmla="*/ 3 h 41"/>
                  <a:gd name="T22" fmla="*/ 1 w 37"/>
                  <a:gd name="T23" fmla="*/ 7 h 41"/>
                  <a:gd name="T24" fmla="*/ 0 w 37"/>
                  <a:gd name="T25" fmla="*/ 14 h 41"/>
                  <a:gd name="T26" fmla="*/ 2 w 37"/>
                  <a:gd name="T27" fmla="*/ 16 h 41"/>
                  <a:gd name="T28" fmla="*/ 5 w 37"/>
                  <a:gd name="T29" fmla="*/ 18 h 41"/>
                  <a:gd name="T30" fmla="*/ 8 w 37"/>
                  <a:gd name="T31" fmla="*/ 19 h 41"/>
                  <a:gd name="T32" fmla="*/ 11 w 37"/>
                  <a:gd name="T33" fmla="*/ 20 h 41"/>
                  <a:gd name="T34" fmla="*/ 12 w 37"/>
                  <a:gd name="T35" fmla="*/ 19 h 41"/>
                  <a:gd name="T36" fmla="*/ 14 w 37"/>
                  <a:gd name="T37" fmla="*/ 19 h 41"/>
                  <a:gd name="T38" fmla="*/ 16 w 37"/>
                  <a:gd name="T39" fmla="*/ 18 h 41"/>
                  <a:gd name="T40" fmla="*/ 18 w 37"/>
                  <a:gd name="T41" fmla="*/ 18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1"/>
                  <a:gd name="T65" fmla="*/ 37 w 37"/>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1">
                    <a:moveTo>
                      <a:pt x="36" y="36"/>
                    </a:moveTo>
                    <a:lnTo>
                      <a:pt x="37" y="29"/>
                    </a:lnTo>
                    <a:lnTo>
                      <a:pt x="37" y="21"/>
                    </a:lnTo>
                    <a:lnTo>
                      <a:pt x="37" y="15"/>
                    </a:lnTo>
                    <a:lnTo>
                      <a:pt x="35" y="9"/>
                    </a:lnTo>
                    <a:lnTo>
                      <a:pt x="31" y="6"/>
                    </a:lnTo>
                    <a:lnTo>
                      <a:pt x="28" y="3"/>
                    </a:lnTo>
                    <a:lnTo>
                      <a:pt x="23" y="1"/>
                    </a:lnTo>
                    <a:lnTo>
                      <a:pt x="18" y="0"/>
                    </a:lnTo>
                    <a:lnTo>
                      <a:pt x="13" y="1"/>
                    </a:lnTo>
                    <a:lnTo>
                      <a:pt x="8" y="6"/>
                    </a:lnTo>
                    <a:lnTo>
                      <a:pt x="3" y="15"/>
                    </a:lnTo>
                    <a:lnTo>
                      <a:pt x="0" y="29"/>
                    </a:lnTo>
                    <a:lnTo>
                      <a:pt x="5" y="33"/>
                    </a:lnTo>
                    <a:lnTo>
                      <a:pt x="11" y="37"/>
                    </a:lnTo>
                    <a:lnTo>
                      <a:pt x="17" y="39"/>
                    </a:lnTo>
                    <a:lnTo>
                      <a:pt x="22" y="41"/>
                    </a:lnTo>
                    <a:lnTo>
                      <a:pt x="25" y="39"/>
                    </a:lnTo>
                    <a:lnTo>
                      <a:pt x="29" y="38"/>
                    </a:lnTo>
                    <a:lnTo>
                      <a:pt x="32" y="36"/>
                    </a:lnTo>
                    <a:lnTo>
                      <a:pt x="36" y="3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56" name="Freeform 44"/>
              <p:cNvSpPr>
                <a:spLocks/>
              </p:cNvSpPr>
              <p:nvPr/>
            </p:nvSpPr>
            <p:spPr bwMode="auto">
              <a:xfrm>
                <a:off x="1047" y="3197"/>
                <a:ext cx="18" cy="9"/>
              </a:xfrm>
              <a:custGeom>
                <a:avLst/>
                <a:gdLst>
                  <a:gd name="T0" fmla="*/ 3 w 35"/>
                  <a:gd name="T1" fmla="*/ 9 h 18"/>
                  <a:gd name="T2" fmla="*/ 2 w 35"/>
                  <a:gd name="T3" fmla="*/ 8 h 18"/>
                  <a:gd name="T4" fmla="*/ 1 w 35"/>
                  <a:gd name="T5" fmla="*/ 6 h 18"/>
                  <a:gd name="T6" fmla="*/ 0 w 35"/>
                  <a:gd name="T7" fmla="*/ 5 h 18"/>
                  <a:gd name="T8" fmla="*/ 0 w 35"/>
                  <a:gd name="T9" fmla="*/ 4 h 18"/>
                  <a:gd name="T10" fmla="*/ 2 w 35"/>
                  <a:gd name="T11" fmla="*/ 2 h 18"/>
                  <a:gd name="T12" fmla="*/ 6 w 35"/>
                  <a:gd name="T13" fmla="*/ 1 h 18"/>
                  <a:gd name="T14" fmla="*/ 9 w 35"/>
                  <a:gd name="T15" fmla="*/ 0 h 18"/>
                  <a:gd name="T16" fmla="*/ 12 w 35"/>
                  <a:gd name="T17" fmla="*/ 0 h 18"/>
                  <a:gd name="T18" fmla="*/ 14 w 35"/>
                  <a:gd name="T19" fmla="*/ 1 h 18"/>
                  <a:gd name="T20" fmla="*/ 16 w 35"/>
                  <a:gd name="T21" fmla="*/ 3 h 18"/>
                  <a:gd name="T22" fmla="*/ 18 w 35"/>
                  <a:gd name="T23" fmla="*/ 5 h 18"/>
                  <a:gd name="T24" fmla="*/ 18 w 35"/>
                  <a:gd name="T25" fmla="*/ 7 h 18"/>
                  <a:gd name="T26" fmla="*/ 16 w 35"/>
                  <a:gd name="T27" fmla="*/ 8 h 18"/>
                  <a:gd name="T28" fmla="*/ 12 w 35"/>
                  <a:gd name="T29" fmla="*/ 9 h 18"/>
                  <a:gd name="T30" fmla="*/ 7 w 35"/>
                  <a:gd name="T31" fmla="*/ 9 h 18"/>
                  <a:gd name="T32" fmla="*/ 3 w 35"/>
                  <a:gd name="T33" fmla="*/ 9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8"/>
                  <a:gd name="T53" fmla="*/ 35 w 3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8">
                    <a:moveTo>
                      <a:pt x="5" y="18"/>
                    </a:moveTo>
                    <a:lnTo>
                      <a:pt x="3" y="15"/>
                    </a:lnTo>
                    <a:lnTo>
                      <a:pt x="1" y="11"/>
                    </a:lnTo>
                    <a:lnTo>
                      <a:pt x="0" y="9"/>
                    </a:lnTo>
                    <a:lnTo>
                      <a:pt x="0" y="7"/>
                    </a:lnTo>
                    <a:lnTo>
                      <a:pt x="4" y="3"/>
                    </a:lnTo>
                    <a:lnTo>
                      <a:pt x="11" y="1"/>
                    </a:lnTo>
                    <a:lnTo>
                      <a:pt x="17" y="0"/>
                    </a:lnTo>
                    <a:lnTo>
                      <a:pt x="23" y="0"/>
                    </a:lnTo>
                    <a:lnTo>
                      <a:pt x="27" y="2"/>
                    </a:lnTo>
                    <a:lnTo>
                      <a:pt x="32" y="6"/>
                    </a:lnTo>
                    <a:lnTo>
                      <a:pt x="35" y="9"/>
                    </a:lnTo>
                    <a:lnTo>
                      <a:pt x="35" y="13"/>
                    </a:lnTo>
                    <a:lnTo>
                      <a:pt x="31" y="15"/>
                    </a:lnTo>
                    <a:lnTo>
                      <a:pt x="23" y="17"/>
                    </a:lnTo>
                    <a:lnTo>
                      <a:pt x="13" y="18"/>
                    </a:lnTo>
                    <a:lnTo>
                      <a:pt x="5"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57" name="Freeform 45"/>
              <p:cNvSpPr>
                <a:spLocks/>
              </p:cNvSpPr>
              <p:nvPr/>
            </p:nvSpPr>
            <p:spPr bwMode="auto">
              <a:xfrm>
                <a:off x="1090" y="3223"/>
                <a:ext cx="14" cy="11"/>
              </a:xfrm>
              <a:custGeom>
                <a:avLst/>
                <a:gdLst>
                  <a:gd name="T0" fmla="*/ 14 w 28"/>
                  <a:gd name="T1" fmla="*/ 8 h 21"/>
                  <a:gd name="T2" fmla="*/ 10 w 28"/>
                  <a:gd name="T3" fmla="*/ 10 h 21"/>
                  <a:gd name="T4" fmla="*/ 7 w 28"/>
                  <a:gd name="T5" fmla="*/ 11 h 21"/>
                  <a:gd name="T6" fmla="*/ 4 w 28"/>
                  <a:gd name="T7" fmla="*/ 10 h 21"/>
                  <a:gd name="T8" fmla="*/ 0 w 28"/>
                  <a:gd name="T9" fmla="*/ 8 h 21"/>
                  <a:gd name="T10" fmla="*/ 2 w 28"/>
                  <a:gd name="T11" fmla="*/ 7 h 21"/>
                  <a:gd name="T12" fmla="*/ 5 w 28"/>
                  <a:gd name="T13" fmla="*/ 5 h 21"/>
                  <a:gd name="T14" fmla="*/ 8 w 28"/>
                  <a:gd name="T15" fmla="*/ 3 h 21"/>
                  <a:gd name="T16" fmla="*/ 9 w 28"/>
                  <a:gd name="T17" fmla="*/ 1 h 21"/>
                  <a:gd name="T18" fmla="*/ 11 w 28"/>
                  <a:gd name="T19" fmla="*/ 0 h 21"/>
                  <a:gd name="T20" fmla="*/ 13 w 28"/>
                  <a:gd name="T21" fmla="*/ 1 h 21"/>
                  <a:gd name="T22" fmla="*/ 14 w 28"/>
                  <a:gd name="T23" fmla="*/ 3 h 21"/>
                  <a:gd name="T24" fmla="*/ 14 w 28"/>
                  <a:gd name="T25" fmla="*/ 8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1"/>
                  <a:gd name="T41" fmla="*/ 28 w 28"/>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1">
                    <a:moveTo>
                      <a:pt x="28" y="16"/>
                    </a:moveTo>
                    <a:lnTo>
                      <a:pt x="19" y="19"/>
                    </a:lnTo>
                    <a:lnTo>
                      <a:pt x="13" y="21"/>
                    </a:lnTo>
                    <a:lnTo>
                      <a:pt x="7" y="19"/>
                    </a:lnTo>
                    <a:lnTo>
                      <a:pt x="0" y="16"/>
                    </a:lnTo>
                    <a:lnTo>
                      <a:pt x="4" y="13"/>
                    </a:lnTo>
                    <a:lnTo>
                      <a:pt x="10" y="9"/>
                    </a:lnTo>
                    <a:lnTo>
                      <a:pt x="15" y="6"/>
                    </a:lnTo>
                    <a:lnTo>
                      <a:pt x="18" y="2"/>
                    </a:lnTo>
                    <a:lnTo>
                      <a:pt x="22" y="0"/>
                    </a:lnTo>
                    <a:lnTo>
                      <a:pt x="25" y="1"/>
                    </a:lnTo>
                    <a:lnTo>
                      <a:pt x="28" y="6"/>
                    </a:lnTo>
                    <a:lnTo>
                      <a:pt x="28"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58" name="Freeform 46"/>
              <p:cNvSpPr>
                <a:spLocks/>
              </p:cNvSpPr>
              <p:nvPr/>
            </p:nvSpPr>
            <p:spPr bwMode="auto">
              <a:xfrm>
                <a:off x="1074" y="3213"/>
                <a:ext cx="26" cy="16"/>
              </a:xfrm>
              <a:custGeom>
                <a:avLst/>
                <a:gdLst>
                  <a:gd name="T0" fmla="*/ 4 w 52"/>
                  <a:gd name="T1" fmla="*/ 16 h 32"/>
                  <a:gd name="T2" fmla="*/ 2 w 52"/>
                  <a:gd name="T3" fmla="*/ 15 h 32"/>
                  <a:gd name="T4" fmla="*/ 1 w 52"/>
                  <a:gd name="T5" fmla="*/ 14 h 32"/>
                  <a:gd name="T6" fmla="*/ 1 w 52"/>
                  <a:gd name="T7" fmla="*/ 12 h 32"/>
                  <a:gd name="T8" fmla="*/ 0 w 52"/>
                  <a:gd name="T9" fmla="*/ 10 h 32"/>
                  <a:gd name="T10" fmla="*/ 4 w 52"/>
                  <a:gd name="T11" fmla="*/ 8 h 32"/>
                  <a:gd name="T12" fmla="*/ 8 w 52"/>
                  <a:gd name="T13" fmla="*/ 7 h 32"/>
                  <a:gd name="T14" fmla="*/ 11 w 52"/>
                  <a:gd name="T15" fmla="*/ 4 h 32"/>
                  <a:gd name="T16" fmla="*/ 13 w 52"/>
                  <a:gd name="T17" fmla="*/ 3 h 32"/>
                  <a:gd name="T18" fmla="*/ 16 w 52"/>
                  <a:gd name="T19" fmla="*/ 1 h 32"/>
                  <a:gd name="T20" fmla="*/ 19 w 52"/>
                  <a:gd name="T21" fmla="*/ 0 h 32"/>
                  <a:gd name="T22" fmla="*/ 23 w 52"/>
                  <a:gd name="T23" fmla="*/ 0 h 32"/>
                  <a:gd name="T24" fmla="*/ 25 w 52"/>
                  <a:gd name="T25" fmla="*/ 2 h 32"/>
                  <a:gd name="T26" fmla="*/ 25 w 52"/>
                  <a:gd name="T27" fmla="*/ 3 h 32"/>
                  <a:gd name="T28" fmla="*/ 26 w 52"/>
                  <a:gd name="T29" fmla="*/ 3 h 32"/>
                  <a:gd name="T30" fmla="*/ 26 w 52"/>
                  <a:gd name="T31" fmla="*/ 4 h 32"/>
                  <a:gd name="T32" fmla="*/ 26 w 52"/>
                  <a:gd name="T33" fmla="*/ 5 h 32"/>
                  <a:gd name="T34" fmla="*/ 25 w 52"/>
                  <a:gd name="T35" fmla="*/ 6 h 32"/>
                  <a:gd name="T36" fmla="*/ 24 w 52"/>
                  <a:gd name="T37" fmla="*/ 7 h 32"/>
                  <a:gd name="T38" fmla="*/ 22 w 52"/>
                  <a:gd name="T39" fmla="*/ 8 h 32"/>
                  <a:gd name="T40" fmla="*/ 21 w 52"/>
                  <a:gd name="T41" fmla="*/ 9 h 32"/>
                  <a:gd name="T42" fmla="*/ 19 w 52"/>
                  <a:gd name="T43" fmla="*/ 10 h 32"/>
                  <a:gd name="T44" fmla="*/ 17 w 52"/>
                  <a:gd name="T45" fmla="*/ 12 h 32"/>
                  <a:gd name="T46" fmla="*/ 15 w 52"/>
                  <a:gd name="T47" fmla="*/ 14 h 32"/>
                  <a:gd name="T48" fmla="*/ 11 w 52"/>
                  <a:gd name="T49" fmla="*/ 15 h 32"/>
                  <a:gd name="T50" fmla="*/ 10 w 52"/>
                  <a:gd name="T51" fmla="*/ 15 h 32"/>
                  <a:gd name="T52" fmla="*/ 9 w 52"/>
                  <a:gd name="T53" fmla="*/ 15 h 32"/>
                  <a:gd name="T54" fmla="*/ 8 w 52"/>
                  <a:gd name="T55" fmla="*/ 15 h 32"/>
                  <a:gd name="T56" fmla="*/ 7 w 52"/>
                  <a:gd name="T57" fmla="*/ 15 h 32"/>
                  <a:gd name="T58" fmla="*/ 6 w 52"/>
                  <a:gd name="T59" fmla="*/ 15 h 32"/>
                  <a:gd name="T60" fmla="*/ 5 w 52"/>
                  <a:gd name="T61" fmla="*/ 15 h 32"/>
                  <a:gd name="T62" fmla="*/ 5 w 52"/>
                  <a:gd name="T63" fmla="*/ 16 h 32"/>
                  <a:gd name="T64" fmla="*/ 4 w 52"/>
                  <a:gd name="T65" fmla="*/ 16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32"/>
                  <a:gd name="T101" fmla="*/ 52 w 52"/>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32">
                    <a:moveTo>
                      <a:pt x="8" y="32"/>
                    </a:moveTo>
                    <a:lnTo>
                      <a:pt x="4" y="30"/>
                    </a:lnTo>
                    <a:lnTo>
                      <a:pt x="2" y="27"/>
                    </a:lnTo>
                    <a:lnTo>
                      <a:pt x="1" y="23"/>
                    </a:lnTo>
                    <a:lnTo>
                      <a:pt x="0" y="20"/>
                    </a:lnTo>
                    <a:lnTo>
                      <a:pt x="8" y="16"/>
                    </a:lnTo>
                    <a:lnTo>
                      <a:pt x="15" y="13"/>
                    </a:lnTo>
                    <a:lnTo>
                      <a:pt x="22" y="8"/>
                    </a:lnTo>
                    <a:lnTo>
                      <a:pt x="26" y="5"/>
                    </a:lnTo>
                    <a:lnTo>
                      <a:pt x="31" y="1"/>
                    </a:lnTo>
                    <a:lnTo>
                      <a:pt x="38" y="0"/>
                    </a:lnTo>
                    <a:lnTo>
                      <a:pt x="45" y="0"/>
                    </a:lnTo>
                    <a:lnTo>
                      <a:pt x="49" y="4"/>
                    </a:lnTo>
                    <a:lnTo>
                      <a:pt x="50" y="5"/>
                    </a:lnTo>
                    <a:lnTo>
                      <a:pt x="52" y="6"/>
                    </a:lnTo>
                    <a:lnTo>
                      <a:pt x="52" y="8"/>
                    </a:lnTo>
                    <a:lnTo>
                      <a:pt x="52" y="9"/>
                    </a:lnTo>
                    <a:lnTo>
                      <a:pt x="49" y="12"/>
                    </a:lnTo>
                    <a:lnTo>
                      <a:pt x="47" y="14"/>
                    </a:lnTo>
                    <a:lnTo>
                      <a:pt x="44" y="16"/>
                    </a:lnTo>
                    <a:lnTo>
                      <a:pt x="41" y="17"/>
                    </a:lnTo>
                    <a:lnTo>
                      <a:pt x="38" y="20"/>
                    </a:lnTo>
                    <a:lnTo>
                      <a:pt x="33" y="24"/>
                    </a:lnTo>
                    <a:lnTo>
                      <a:pt x="29" y="28"/>
                    </a:lnTo>
                    <a:lnTo>
                      <a:pt x="22" y="29"/>
                    </a:lnTo>
                    <a:lnTo>
                      <a:pt x="19" y="29"/>
                    </a:lnTo>
                    <a:lnTo>
                      <a:pt x="18" y="29"/>
                    </a:lnTo>
                    <a:lnTo>
                      <a:pt x="16" y="29"/>
                    </a:lnTo>
                    <a:lnTo>
                      <a:pt x="14" y="29"/>
                    </a:lnTo>
                    <a:lnTo>
                      <a:pt x="11" y="29"/>
                    </a:lnTo>
                    <a:lnTo>
                      <a:pt x="10" y="30"/>
                    </a:lnTo>
                    <a:lnTo>
                      <a:pt x="9" y="31"/>
                    </a:lnTo>
                    <a:lnTo>
                      <a:pt x="8"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59" name="Freeform 47"/>
              <p:cNvSpPr>
                <a:spLocks/>
              </p:cNvSpPr>
              <p:nvPr/>
            </p:nvSpPr>
            <p:spPr bwMode="auto">
              <a:xfrm>
                <a:off x="1062" y="3172"/>
                <a:ext cx="83" cy="34"/>
              </a:xfrm>
              <a:custGeom>
                <a:avLst/>
                <a:gdLst>
                  <a:gd name="T0" fmla="*/ 26 w 164"/>
                  <a:gd name="T1" fmla="*/ 2 h 68"/>
                  <a:gd name="T2" fmla="*/ 31 w 164"/>
                  <a:gd name="T3" fmla="*/ 2 h 68"/>
                  <a:gd name="T4" fmla="*/ 34 w 164"/>
                  <a:gd name="T5" fmla="*/ 4 h 68"/>
                  <a:gd name="T6" fmla="*/ 39 w 164"/>
                  <a:gd name="T7" fmla="*/ 8 h 68"/>
                  <a:gd name="T8" fmla="*/ 44 w 164"/>
                  <a:gd name="T9" fmla="*/ 11 h 68"/>
                  <a:gd name="T10" fmla="*/ 48 w 164"/>
                  <a:gd name="T11" fmla="*/ 14 h 68"/>
                  <a:gd name="T12" fmla="*/ 55 w 164"/>
                  <a:gd name="T13" fmla="*/ 14 h 68"/>
                  <a:gd name="T14" fmla="*/ 61 w 164"/>
                  <a:gd name="T15" fmla="*/ 15 h 68"/>
                  <a:gd name="T16" fmla="*/ 65 w 164"/>
                  <a:gd name="T17" fmla="*/ 16 h 68"/>
                  <a:gd name="T18" fmla="*/ 70 w 164"/>
                  <a:gd name="T19" fmla="*/ 18 h 68"/>
                  <a:gd name="T20" fmla="*/ 75 w 164"/>
                  <a:gd name="T21" fmla="*/ 19 h 68"/>
                  <a:gd name="T22" fmla="*/ 81 w 164"/>
                  <a:gd name="T23" fmla="*/ 19 h 68"/>
                  <a:gd name="T24" fmla="*/ 80 w 164"/>
                  <a:gd name="T25" fmla="*/ 22 h 68"/>
                  <a:gd name="T26" fmla="*/ 75 w 164"/>
                  <a:gd name="T27" fmla="*/ 30 h 68"/>
                  <a:gd name="T28" fmla="*/ 71 w 164"/>
                  <a:gd name="T29" fmla="*/ 33 h 68"/>
                  <a:gd name="T30" fmla="*/ 67 w 164"/>
                  <a:gd name="T31" fmla="*/ 28 h 68"/>
                  <a:gd name="T32" fmla="*/ 63 w 164"/>
                  <a:gd name="T33" fmla="*/ 26 h 68"/>
                  <a:gd name="T34" fmla="*/ 57 w 164"/>
                  <a:gd name="T35" fmla="*/ 27 h 68"/>
                  <a:gd name="T36" fmla="*/ 50 w 164"/>
                  <a:gd name="T37" fmla="*/ 28 h 68"/>
                  <a:gd name="T38" fmla="*/ 44 w 164"/>
                  <a:gd name="T39" fmla="*/ 29 h 68"/>
                  <a:gd name="T40" fmla="*/ 36 w 164"/>
                  <a:gd name="T41" fmla="*/ 27 h 68"/>
                  <a:gd name="T42" fmla="*/ 30 w 164"/>
                  <a:gd name="T43" fmla="*/ 18 h 68"/>
                  <a:gd name="T44" fmla="*/ 28 w 164"/>
                  <a:gd name="T45" fmla="*/ 14 h 68"/>
                  <a:gd name="T46" fmla="*/ 24 w 164"/>
                  <a:gd name="T47" fmla="*/ 15 h 68"/>
                  <a:gd name="T48" fmla="*/ 20 w 164"/>
                  <a:gd name="T49" fmla="*/ 16 h 68"/>
                  <a:gd name="T50" fmla="*/ 15 w 164"/>
                  <a:gd name="T51" fmla="*/ 15 h 68"/>
                  <a:gd name="T52" fmla="*/ 9 w 164"/>
                  <a:gd name="T53" fmla="*/ 12 h 68"/>
                  <a:gd name="T54" fmla="*/ 4 w 164"/>
                  <a:gd name="T55" fmla="*/ 10 h 68"/>
                  <a:gd name="T56" fmla="*/ 1 w 164"/>
                  <a:gd name="T57" fmla="*/ 7 h 68"/>
                  <a:gd name="T58" fmla="*/ 0 w 164"/>
                  <a:gd name="T59" fmla="*/ 3 h 68"/>
                  <a:gd name="T60" fmla="*/ 3 w 164"/>
                  <a:gd name="T61" fmla="*/ 2 h 68"/>
                  <a:gd name="T62" fmla="*/ 9 w 164"/>
                  <a:gd name="T63" fmla="*/ 5 h 68"/>
                  <a:gd name="T64" fmla="*/ 17 w 164"/>
                  <a:gd name="T65" fmla="*/ 7 h 68"/>
                  <a:gd name="T66" fmla="*/ 22 w 164"/>
                  <a:gd name="T67" fmla="*/ 4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4"/>
                  <a:gd name="T103" fmla="*/ 0 h 68"/>
                  <a:gd name="T104" fmla="*/ 164 w 164"/>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4" h="68">
                    <a:moveTo>
                      <a:pt x="48" y="4"/>
                    </a:moveTo>
                    <a:lnTo>
                      <a:pt x="51" y="3"/>
                    </a:lnTo>
                    <a:lnTo>
                      <a:pt x="56" y="3"/>
                    </a:lnTo>
                    <a:lnTo>
                      <a:pt x="61" y="4"/>
                    </a:lnTo>
                    <a:lnTo>
                      <a:pt x="64" y="5"/>
                    </a:lnTo>
                    <a:lnTo>
                      <a:pt x="68" y="8"/>
                    </a:lnTo>
                    <a:lnTo>
                      <a:pt x="72" y="12"/>
                    </a:lnTo>
                    <a:lnTo>
                      <a:pt x="77" y="16"/>
                    </a:lnTo>
                    <a:lnTo>
                      <a:pt x="81" y="19"/>
                    </a:lnTo>
                    <a:lnTo>
                      <a:pt x="86" y="22"/>
                    </a:lnTo>
                    <a:lnTo>
                      <a:pt x="91" y="24"/>
                    </a:lnTo>
                    <a:lnTo>
                      <a:pt x="95" y="27"/>
                    </a:lnTo>
                    <a:lnTo>
                      <a:pt x="100" y="27"/>
                    </a:lnTo>
                    <a:lnTo>
                      <a:pt x="108" y="27"/>
                    </a:lnTo>
                    <a:lnTo>
                      <a:pt x="115" y="27"/>
                    </a:lnTo>
                    <a:lnTo>
                      <a:pt x="121" y="29"/>
                    </a:lnTo>
                    <a:lnTo>
                      <a:pt x="125" y="31"/>
                    </a:lnTo>
                    <a:lnTo>
                      <a:pt x="129" y="32"/>
                    </a:lnTo>
                    <a:lnTo>
                      <a:pt x="132" y="34"/>
                    </a:lnTo>
                    <a:lnTo>
                      <a:pt x="138" y="35"/>
                    </a:lnTo>
                    <a:lnTo>
                      <a:pt x="144" y="36"/>
                    </a:lnTo>
                    <a:lnTo>
                      <a:pt x="149" y="37"/>
                    </a:lnTo>
                    <a:lnTo>
                      <a:pt x="155" y="37"/>
                    </a:lnTo>
                    <a:lnTo>
                      <a:pt x="160" y="38"/>
                    </a:lnTo>
                    <a:lnTo>
                      <a:pt x="164" y="38"/>
                    </a:lnTo>
                    <a:lnTo>
                      <a:pt x="159" y="44"/>
                    </a:lnTo>
                    <a:lnTo>
                      <a:pt x="153" y="51"/>
                    </a:lnTo>
                    <a:lnTo>
                      <a:pt x="148" y="59"/>
                    </a:lnTo>
                    <a:lnTo>
                      <a:pt x="145" y="68"/>
                    </a:lnTo>
                    <a:lnTo>
                      <a:pt x="141" y="65"/>
                    </a:lnTo>
                    <a:lnTo>
                      <a:pt x="137" y="60"/>
                    </a:lnTo>
                    <a:lnTo>
                      <a:pt x="132" y="56"/>
                    </a:lnTo>
                    <a:lnTo>
                      <a:pt x="127" y="53"/>
                    </a:lnTo>
                    <a:lnTo>
                      <a:pt x="124" y="52"/>
                    </a:lnTo>
                    <a:lnTo>
                      <a:pt x="119" y="52"/>
                    </a:lnTo>
                    <a:lnTo>
                      <a:pt x="112" y="53"/>
                    </a:lnTo>
                    <a:lnTo>
                      <a:pt x="106" y="54"/>
                    </a:lnTo>
                    <a:lnTo>
                      <a:pt x="99" y="56"/>
                    </a:lnTo>
                    <a:lnTo>
                      <a:pt x="92" y="57"/>
                    </a:lnTo>
                    <a:lnTo>
                      <a:pt x="86" y="58"/>
                    </a:lnTo>
                    <a:lnTo>
                      <a:pt x="81" y="58"/>
                    </a:lnTo>
                    <a:lnTo>
                      <a:pt x="72" y="54"/>
                    </a:lnTo>
                    <a:lnTo>
                      <a:pt x="65" y="45"/>
                    </a:lnTo>
                    <a:lnTo>
                      <a:pt x="59" y="36"/>
                    </a:lnTo>
                    <a:lnTo>
                      <a:pt x="57" y="30"/>
                    </a:lnTo>
                    <a:lnTo>
                      <a:pt x="55" y="28"/>
                    </a:lnTo>
                    <a:lnTo>
                      <a:pt x="53" y="28"/>
                    </a:lnTo>
                    <a:lnTo>
                      <a:pt x="48" y="29"/>
                    </a:lnTo>
                    <a:lnTo>
                      <a:pt x="43" y="30"/>
                    </a:lnTo>
                    <a:lnTo>
                      <a:pt x="40" y="31"/>
                    </a:lnTo>
                    <a:lnTo>
                      <a:pt x="35" y="30"/>
                    </a:lnTo>
                    <a:lnTo>
                      <a:pt x="30" y="29"/>
                    </a:lnTo>
                    <a:lnTo>
                      <a:pt x="24" y="27"/>
                    </a:lnTo>
                    <a:lnTo>
                      <a:pt x="18" y="24"/>
                    </a:lnTo>
                    <a:lnTo>
                      <a:pt x="12" y="22"/>
                    </a:lnTo>
                    <a:lnTo>
                      <a:pt x="8" y="19"/>
                    </a:lnTo>
                    <a:lnTo>
                      <a:pt x="4" y="16"/>
                    </a:lnTo>
                    <a:lnTo>
                      <a:pt x="1" y="13"/>
                    </a:lnTo>
                    <a:lnTo>
                      <a:pt x="0" y="8"/>
                    </a:lnTo>
                    <a:lnTo>
                      <a:pt x="0" y="5"/>
                    </a:lnTo>
                    <a:lnTo>
                      <a:pt x="2" y="0"/>
                    </a:lnTo>
                    <a:lnTo>
                      <a:pt x="5" y="3"/>
                    </a:lnTo>
                    <a:lnTo>
                      <a:pt x="10" y="6"/>
                    </a:lnTo>
                    <a:lnTo>
                      <a:pt x="17" y="9"/>
                    </a:lnTo>
                    <a:lnTo>
                      <a:pt x="27" y="13"/>
                    </a:lnTo>
                    <a:lnTo>
                      <a:pt x="33" y="13"/>
                    </a:lnTo>
                    <a:lnTo>
                      <a:pt x="39" y="12"/>
                    </a:lnTo>
                    <a:lnTo>
                      <a:pt x="43" y="8"/>
                    </a:lnTo>
                    <a:lnTo>
                      <a:pt x="48"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60" name="Freeform 48"/>
              <p:cNvSpPr>
                <a:spLocks/>
              </p:cNvSpPr>
              <p:nvPr/>
            </p:nvSpPr>
            <p:spPr bwMode="auto">
              <a:xfrm>
                <a:off x="1058" y="3204"/>
                <a:ext cx="28" cy="16"/>
              </a:xfrm>
              <a:custGeom>
                <a:avLst/>
                <a:gdLst>
                  <a:gd name="T0" fmla="*/ 0 w 56"/>
                  <a:gd name="T1" fmla="*/ 5 h 31"/>
                  <a:gd name="T2" fmla="*/ 2 w 56"/>
                  <a:gd name="T3" fmla="*/ 5 h 31"/>
                  <a:gd name="T4" fmla="*/ 4 w 56"/>
                  <a:gd name="T5" fmla="*/ 4 h 31"/>
                  <a:gd name="T6" fmla="*/ 7 w 56"/>
                  <a:gd name="T7" fmla="*/ 4 h 31"/>
                  <a:gd name="T8" fmla="*/ 10 w 56"/>
                  <a:gd name="T9" fmla="*/ 3 h 31"/>
                  <a:gd name="T10" fmla="*/ 13 w 56"/>
                  <a:gd name="T11" fmla="*/ 2 h 31"/>
                  <a:gd name="T12" fmla="*/ 16 w 56"/>
                  <a:gd name="T13" fmla="*/ 1 h 31"/>
                  <a:gd name="T14" fmla="*/ 17 w 56"/>
                  <a:gd name="T15" fmla="*/ 1 h 31"/>
                  <a:gd name="T16" fmla="*/ 19 w 56"/>
                  <a:gd name="T17" fmla="*/ 0 h 31"/>
                  <a:gd name="T18" fmla="*/ 22 w 56"/>
                  <a:gd name="T19" fmla="*/ 1 h 31"/>
                  <a:gd name="T20" fmla="*/ 27 w 56"/>
                  <a:gd name="T21" fmla="*/ 4 h 31"/>
                  <a:gd name="T22" fmla="*/ 28 w 56"/>
                  <a:gd name="T23" fmla="*/ 7 h 31"/>
                  <a:gd name="T24" fmla="*/ 27 w 56"/>
                  <a:gd name="T25" fmla="*/ 8 h 31"/>
                  <a:gd name="T26" fmla="*/ 22 w 56"/>
                  <a:gd name="T27" fmla="*/ 10 h 31"/>
                  <a:gd name="T28" fmla="*/ 18 w 56"/>
                  <a:gd name="T29" fmla="*/ 13 h 31"/>
                  <a:gd name="T30" fmla="*/ 16 w 56"/>
                  <a:gd name="T31" fmla="*/ 15 h 31"/>
                  <a:gd name="T32" fmla="*/ 13 w 56"/>
                  <a:gd name="T33" fmla="*/ 16 h 31"/>
                  <a:gd name="T34" fmla="*/ 10 w 56"/>
                  <a:gd name="T35" fmla="*/ 15 h 31"/>
                  <a:gd name="T36" fmla="*/ 6 w 56"/>
                  <a:gd name="T37" fmla="*/ 13 h 31"/>
                  <a:gd name="T38" fmla="*/ 3 w 56"/>
                  <a:gd name="T39" fmla="*/ 11 h 31"/>
                  <a:gd name="T40" fmla="*/ 1 w 56"/>
                  <a:gd name="T41" fmla="*/ 9 h 31"/>
                  <a:gd name="T42" fmla="*/ 0 w 56"/>
                  <a:gd name="T43" fmla="*/ 8 h 31"/>
                  <a:gd name="T44" fmla="*/ 0 w 56"/>
                  <a:gd name="T45" fmla="*/ 7 h 31"/>
                  <a:gd name="T46" fmla="*/ 0 w 56"/>
                  <a:gd name="T47" fmla="*/ 6 h 31"/>
                  <a:gd name="T48" fmla="*/ 0 w 56"/>
                  <a:gd name="T49" fmla="*/ 5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31"/>
                  <a:gd name="T77" fmla="*/ 56 w 56"/>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31">
                    <a:moveTo>
                      <a:pt x="0" y="10"/>
                    </a:moveTo>
                    <a:lnTo>
                      <a:pt x="3" y="9"/>
                    </a:lnTo>
                    <a:lnTo>
                      <a:pt x="8" y="8"/>
                    </a:lnTo>
                    <a:lnTo>
                      <a:pt x="13" y="7"/>
                    </a:lnTo>
                    <a:lnTo>
                      <a:pt x="19" y="5"/>
                    </a:lnTo>
                    <a:lnTo>
                      <a:pt x="25" y="3"/>
                    </a:lnTo>
                    <a:lnTo>
                      <a:pt x="31" y="2"/>
                    </a:lnTo>
                    <a:lnTo>
                      <a:pt x="34" y="1"/>
                    </a:lnTo>
                    <a:lnTo>
                      <a:pt x="38" y="0"/>
                    </a:lnTo>
                    <a:lnTo>
                      <a:pt x="44" y="1"/>
                    </a:lnTo>
                    <a:lnTo>
                      <a:pt x="53" y="7"/>
                    </a:lnTo>
                    <a:lnTo>
                      <a:pt x="56" y="13"/>
                    </a:lnTo>
                    <a:lnTo>
                      <a:pt x="54" y="16"/>
                    </a:lnTo>
                    <a:lnTo>
                      <a:pt x="43" y="19"/>
                    </a:lnTo>
                    <a:lnTo>
                      <a:pt x="36" y="25"/>
                    </a:lnTo>
                    <a:lnTo>
                      <a:pt x="31" y="30"/>
                    </a:lnTo>
                    <a:lnTo>
                      <a:pt x="26" y="31"/>
                    </a:lnTo>
                    <a:lnTo>
                      <a:pt x="19" y="29"/>
                    </a:lnTo>
                    <a:lnTo>
                      <a:pt x="12" y="25"/>
                    </a:lnTo>
                    <a:lnTo>
                      <a:pt x="5" y="22"/>
                    </a:lnTo>
                    <a:lnTo>
                      <a:pt x="1" y="17"/>
                    </a:lnTo>
                    <a:lnTo>
                      <a:pt x="0" y="15"/>
                    </a:lnTo>
                    <a:lnTo>
                      <a:pt x="0" y="14"/>
                    </a:lnTo>
                    <a:lnTo>
                      <a:pt x="0" y="11"/>
                    </a:lnTo>
                    <a:lnTo>
                      <a:pt x="0"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61" name="Freeform 49"/>
              <p:cNvSpPr>
                <a:spLocks/>
              </p:cNvSpPr>
              <p:nvPr/>
            </p:nvSpPr>
            <p:spPr bwMode="auto">
              <a:xfrm>
                <a:off x="1471" y="3154"/>
                <a:ext cx="14" cy="9"/>
              </a:xfrm>
              <a:custGeom>
                <a:avLst/>
                <a:gdLst>
                  <a:gd name="T0" fmla="*/ 0 w 29"/>
                  <a:gd name="T1" fmla="*/ 1 h 18"/>
                  <a:gd name="T2" fmla="*/ 2 w 29"/>
                  <a:gd name="T3" fmla="*/ 2 h 18"/>
                  <a:gd name="T4" fmla="*/ 3 w 29"/>
                  <a:gd name="T5" fmla="*/ 5 h 18"/>
                  <a:gd name="T6" fmla="*/ 5 w 29"/>
                  <a:gd name="T7" fmla="*/ 8 h 18"/>
                  <a:gd name="T8" fmla="*/ 5 w 29"/>
                  <a:gd name="T9" fmla="*/ 9 h 18"/>
                  <a:gd name="T10" fmla="*/ 8 w 29"/>
                  <a:gd name="T11" fmla="*/ 9 h 18"/>
                  <a:gd name="T12" fmla="*/ 11 w 29"/>
                  <a:gd name="T13" fmla="*/ 8 h 18"/>
                  <a:gd name="T14" fmla="*/ 13 w 29"/>
                  <a:gd name="T15" fmla="*/ 6 h 18"/>
                  <a:gd name="T16" fmla="*/ 14 w 29"/>
                  <a:gd name="T17" fmla="*/ 5 h 18"/>
                  <a:gd name="T18" fmla="*/ 13 w 29"/>
                  <a:gd name="T19" fmla="*/ 3 h 18"/>
                  <a:gd name="T20" fmla="*/ 10 w 29"/>
                  <a:gd name="T21" fmla="*/ 2 h 18"/>
                  <a:gd name="T22" fmla="*/ 5 w 29"/>
                  <a:gd name="T23" fmla="*/ 0 h 18"/>
                  <a:gd name="T24" fmla="*/ 0 w 29"/>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8"/>
                  <a:gd name="T41" fmla="*/ 29 w 2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8">
                    <a:moveTo>
                      <a:pt x="0" y="1"/>
                    </a:moveTo>
                    <a:lnTo>
                      <a:pt x="4" y="4"/>
                    </a:lnTo>
                    <a:lnTo>
                      <a:pt x="7" y="9"/>
                    </a:lnTo>
                    <a:lnTo>
                      <a:pt x="10" y="15"/>
                    </a:lnTo>
                    <a:lnTo>
                      <a:pt x="11" y="18"/>
                    </a:lnTo>
                    <a:lnTo>
                      <a:pt x="16" y="17"/>
                    </a:lnTo>
                    <a:lnTo>
                      <a:pt x="22" y="15"/>
                    </a:lnTo>
                    <a:lnTo>
                      <a:pt x="27" y="12"/>
                    </a:lnTo>
                    <a:lnTo>
                      <a:pt x="29" y="10"/>
                    </a:lnTo>
                    <a:lnTo>
                      <a:pt x="27" y="6"/>
                    </a:lnTo>
                    <a:lnTo>
                      <a:pt x="20" y="3"/>
                    </a:lnTo>
                    <a:lnTo>
                      <a:pt x="11" y="0"/>
                    </a:lnTo>
                    <a:lnTo>
                      <a:pt x="0"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62" name="Freeform 50"/>
              <p:cNvSpPr>
                <a:spLocks/>
              </p:cNvSpPr>
              <p:nvPr/>
            </p:nvSpPr>
            <p:spPr bwMode="auto">
              <a:xfrm>
                <a:off x="1433" y="3114"/>
                <a:ext cx="11" cy="7"/>
              </a:xfrm>
              <a:custGeom>
                <a:avLst/>
                <a:gdLst>
                  <a:gd name="T0" fmla="*/ 11 w 22"/>
                  <a:gd name="T1" fmla="*/ 7 h 14"/>
                  <a:gd name="T2" fmla="*/ 9 w 22"/>
                  <a:gd name="T3" fmla="*/ 7 h 14"/>
                  <a:gd name="T4" fmla="*/ 6 w 22"/>
                  <a:gd name="T5" fmla="*/ 5 h 14"/>
                  <a:gd name="T6" fmla="*/ 3 w 22"/>
                  <a:gd name="T7" fmla="*/ 4 h 14"/>
                  <a:gd name="T8" fmla="*/ 0 w 22"/>
                  <a:gd name="T9" fmla="*/ 4 h 14"/>
                  <a:gd name="T10" fmla="*/ 2 w 22"/>
                  <a:gd name="T11" fmla="*/ 3 h 14"/>
                  <a:gd name="T12" fmla="*/ 2 w 22"/>
                  <a:gd name="T13" fmla="*/ 1 h 14"/>
                  <a:gd name="T14" fmla="*/ 3 w 22"/>
                  <a:gd name="T15" fmla="*/ 1 h 14"/>
                  <a:gd name="T16" fmla="*/ 4 w 22"/>
                  <a:gd name="T17" fmla="*/ 0 h 14"/>
                  <a:gd name="T18" fmla="*/ 6 w 22"/>
                  <a:gd name="T19" fmla="*/ 0 h 14"/>
                  <a:gd name="T20" fmla="*/ 9 w 22"/>
                  <a:gd name="T21" fmla="*/ 2 h 14"/>
                  <a:gd name="T22" fmla="*/ 11 w 22"/>
                  <a:gd name="T23" fmla="*/ 4 h 14"/>
                  <a:gd name="T24" fmla="*/ 11 w 22"/>
                  <a:gd name="T25" fmla="*/ 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4"/>
                  <a:gd name="T41" fmla="*/ 22 w 22"/>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4">
                    <a:moveTo>
                      <a:pt x="22" y="14"/>
                    </a:moveTo>
                    <a:lnTo>
                      <a:pt x="17" y="13"/>
                    </a:lnTo>
                    <a:lnTo>
                      <a:pt x="11" y="10"/>
                    </a:lnTo>
                    <a:lnTo>
                      <a:pt x="6" y="8"/>
                    </a:lnTo>
                    <a:lnTo>
                      <a:pt x="0" y="7"/>
                    </a:lnTo>
                    <a:lnTo>
                      <a:pt x="3" y="5"/>
                    </a:lnTo>
                    <a:lnTo>
                      <a:pt x="4" y="2"/>
                    </a:lnTo>
                    <a:lnTo>
                      <a:pt x="6" y="1"/>
                    </a:lnTo>
                    <a:lnTo>
                      <a:pt x="7" y="0"/>
                    </a:lnTo>
                    <a:lnTo>
                      <a:pt x="12" y="0"/>
                    </a:lnTo>
                    <a:lnTo>
                      <a:pt x="17" y="4"/>
                    </a:lnTo>
                    <a:lnTo>
                      <a:pt x="21" y="8"/>
                    </a:lnTo>
                    <a:lnTo>
                      <a:pt x="22"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63" name="Freeform 51"/>
              <p:cNvSpPr>
                <a:spLocks/>
              </p:cNvSpPr>
              <p:nvPr/>
            </p:nvSpPr>
            <p:spPr bwMode="auto">
              <a:xfrm>
                <a:off x="1450" y="3140"/>
                <a:ext cx="9" cy="7"/>
              </a:xfrm>
              <a:custGeom>
                <a:avLst/>
                <a:gdLst>
                  <a:gd name="T0" fmla="*/ 0 w 18"/>
                  <a:gd name="T1" fmla="*/ 2 h 15"/>
                  <a:gd name="T2" fmla="*/ 2 w 18"/>
                  <a:gd name="T3" fmla="*/ 3 h 15"/>
                  <a:gd name="T4" fmla="*/ 5 w 18"/>
                  <a:gd name="T5" fmla="*/ 4 h 15"/>
                  <a:gd name="T6" fmla="*/ 7 w 18"/>
                  <a:gd name="T7" fmla="*/ 6 h 15"/>
                  <a:gd name="T8" fmla="*/ 9 w 18"/>
                  <a:gd name="T9" fmla="*/ 7 h 15"/>
                  <a:gd name="T10" fmla="*/ 9 w 18"/>
                  <a:gd name="T11" fmla="*/ 6 h 15"/>
                  <a:gd name="T12" fmla="*/ 9 w 18"/>
                  <a:gd name="T13" fmla="*/ 4 h 15"/>
                  <a:gd name="T14" fmla="*/ 9 w 18"/>
                  <a:gd name="T15" fmla="*/ 2 h 15"/>
                  <a:gd name="T16" fmla="*/ 7 w 18"/>
                  <a:gd name="T17" fmla="*/ 1 h 15"/>
                  <a:gd name="T18" fmla="*/ 5 w 18"/>
                  <a:gd name="T19" fmla="*/ 0 h 15"/>
                  <a:gd name="T20" fmla="*/ 2 w 18"/>
                  <a:gd name="T21" fmla="*/ 0 h 15"/>
                  <a:gd name="T22" fmla="*/ 0 w 18"/>
                  <a:gd name="T23" fmla="*/ 1 h 15"/>
                  <a:gd name="T24" fmla="*/ 0 w 18"/>
                  <a:gd name="T25" fmla="*/ 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5"/>
                  <a:gd name="T41" fmla="*/ 18 w 18"/>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5">
                    <a:moveTo>
                      <a:pt x="0" y="4"/>
                    </a:moveTo>
                    <a:lnTo>
                      <a:pt x="4" y="7"/>
                    </a:lnTo>
                    <a:lnTo>
                      <a:pt x="9" y="9"/>
                    </a:lnTo>
                    <a:lnTo>
                      <a:pt x="14" y="13"/>
                    </a:lnTo>
                    <a:lnTo>
                      <a:pt x="17" y="15"/>
                    </a:lnTo>
                    <a:lnTo>
                      <a:pt x="18" y="13"/>
                    </a:lnTo>
                    <a:lnTo>
                      <a:pt x="18" y="8"/>
                    </a:lnTo>
                    <a:lnTo>
                      <a:pt x="17" y="4"/>
                    </a:lnTo>
                    <a:lnTo>
                      <a:pt x="14" y="2"/>
                    </a:lnTo>
                    <a:lnTo>
                      <a:pt x="9" y="0"/>
                    </a:lnTo>
                    <a:lnTo>
                      <a:pt x="3" y="0"/>
                    </a:lnTo>
                    <a:lnTo>
                      <a:pt x="0" y="2"/>
                    </a:lnTo>
                    <a:lnTo>
                      <a:pt x="0"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64" name="Freeform 52"/>
              <p:cNvSpPr>
                <a:spLocks/>
              </p:cNvSpPr>
              <p:nvPr/>
            </p:nvSpPr>
            <p:spPr bwMode="auto">
              <a:xfrm>
                <a:off x="1466" y="3123"/>
                <a:ext cx="16" cy="24"/>
              </a:xfrm>
              <a:custGeom>
                <a:avLst/>
                <a:gdLst>
                  <a:gd name="T0" fmla="*/ 0 w 32"/>
                  <a:gd name="T1" fmla="*/ 0 h 49"/>
                  <a:gd name="T2" fmla="*/ 1 w 32"/>
                  <a:gd name="T3" fmla="*/ 6 h 49"/>
                  <a:gd name="T4" fmla="*/ 1 w 32"/>
                  <a:gd name="T5" fmla="*/ 13 h 49"/>
                  <a:gd name="T6" fmla="*/ 1 w 32"/>
                  <a:gd name="T7" fmla="*/ 19 h 49"/>
                  <a:gd name="T8" fmla="*/ 0 w 32"/>
                  <a:gd name="T9" fmla="*/ 24 h 49"/>
                  <a:gd name="T10" fmla="*/ 3 w 32"/>
                  <a:gd name="T11" fmla="*/ 24 h 49"/>
                  <a:gd name="T12" fmla="*/ 4 w 32"/>
                  <a:gd name="T13" fmla="*/ 23 h 49"/>
                  <a:gd name="T14" fmla="*/ 6 w 32"/>
                  <a:gd name="T15" fmla="*/ 22 h 49"/>
                  <a:gd name="T16" fmla="*/ 7 w 32"/>
                  <a:gd name="T17" fmla="*/ 22 h 49"/>
                  <a:gd name="T18" fmla="*/ 10 w 32"/>
                  <a:gd name="T19" fmla="*/ 21 h 49"/>
                  <a:gd name="T20" fmla="*/ 12 w 32"/>
                  <a:gd name="T21" fmla="*/ 20 h 49"/>
                  <a:gd name="T22" fmla="*/ 14 w 32"/>
                  <a:gd name="T23" fmla="*/ 20 h 49"/>
                  <a:gd name="T24" fmla="*/ 16 w 32"/>
                  <a:gd name="T25" fmla="*/ 20 h 49"/>
                  <a:gd name="T26" fmla="*/ 16 w 32"/>
                  <a:gd name="T27" fmla="*/ 19 h 49"/>
                  <a:gd name="T28" fmla="*/ 15 w 32"/>
                  <a:gd name="T29" fmla="*/ 17 h 49"/>
                  <a:gd name="T30" fmla="*/ 12 w 32"/>
                  <a:gd name="T31" fmla="*/ 15 h 49"/>
                  <a:gd name="T32" fmla="*/ 7 w 32"/>
                  <a:gd name="T33" fmla="*/ 17 h 49"/>
                  <a:gd name="T34" fmla="*/ 8 w 32"/>
                  <a:gd name="T35" fmla="*/ 14 h 49"/>
                  <a:gd name="T36" fmla="*/ 8 w 32"/>
                  <a:gd name="T37" fmla="*/ 11 h 49"/>
                  <a:gd name="T38" fmla="*/ 8 w 32"/>
                  <a:gd name="T39" fmla="*/ 9 h 49"/>
                  <a:gd name="T40" fmla="*/ 7 w 32"/>
                  <a:gd name="T41" fmla="*/ 7 h 49"/>
                  <a:gd name="T42" fmla="*/ 6 w 32"/>
                  <a:gd name="T43" fmla="*/ 5 h 49"/>
                  <a:gd name="T44" fmla="*/ 4 w 32"/>
                  <a:gd name="T45" fmla="*/ 3 h 49"/>
                  <a:gd name="T46" fmla="*/ 2 w 32"/>
                  <a:gd name="T47" fmla="*/ 2 h 49"/>
                  <a:gd name="T48" fmla="*/ 0 w 32"/>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49"/>
                  <a:gd name="T77" fmla="*/ 32 w 32"/>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49">
                    <a:moveTo>
                      <a:pt x="0" y="0"/>
                    </a:moveTo>
                    <a:lnTo>
                      <a:pt x="1" y="12"/>
                    </a:lnTo>
                    <a:lnTo>
                      <a:pt x="2" y="26"/>
                    </a:lnTo>
                    <a:lnTo>
                      <a:pt x="1" y="39"/>
                    </a:lnTo>
                    <a:lnTo>
                      <a:pt x="0" y="49"/>
                    </a:lnTo>
                    <a:lnTo>
                      <a:pt x="5" y="48"/>
                    </a:lnTo>
                    <a:lnTo>
                      <a:pt x="8" y="46"/>
                    </a:lnTo>
                    <a:lnTo>
                      <a:pt x="12" y="45"/>
                    </a:lnTo>
                    <a:lnTo>
                      <a:pt x="14" y="44"/>
                    </a:lnTo>
                    <a:lnTo>
                      <a:pt x="19" y="43"/>
                    </a:lnTo>
                    <a:lnTo>
                      <a:pt x="23" y="41"/>
                    </a:lnTo>
                    <a:lnTo>
                      <a:pt x="28" y="41"/>
                    </a:lnTo>
                    <a:lnTo>
                      <a:pt x="31" y="41"/>
                    </a:lnTo>
                    <a:lnTo>
                      <a:pt x="32" y="38"/>
                    </a:lnTo>
                    <a:lnTo>
                      <a:pt x="30" y="34"/>
                    </a:lnTo>
                    <a:lnTo>
                      <a:pt x="24" y="31"/>
                    </a:lnTo>
                    <a:lnTo>
                      <a:pt x="13" y="34"/>
                    </a:lnTo>
                    <a:lnTo>
                      <a:pt x="15" y="28"/>
                    </a:lnTo>
                    <a:lnTo>
                      <a:pt x="16" y="22"/>
                    </a:lnTo>
                    <a:lnTo>
                      <a:pt x="16" y="18"/>
                    </a:lnTo>
                    <a:lnTo>
                      <a:pt x="14" y="14"/>
                    </a:lnTo>
                    <a:lnTo>
                      <a:pt x="12" y="11"/>
                    </a:lnTo>
                    <a:lnTo>
                      <a:pt x="7" y="7"/>
                    </a:lnTo>
                    <a:lnTo>
                      <a:pt x="4" y="4"/>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65" name="Freeform 53"/>
              <p:cNvSpPr>
                <a:spLocks/>
              </p:cNvSpPr>
              <p:nvPr/>
            </p:nvSpPr>
            <p:spPr bwMode="auto">
              <a:xfrm>
                <a:off x="1429" y="3126"/>
                <a:ext cx="7" cy="13"/>
              </a:xfrm>
              <a:custGeom>
                <a:avLst/>
                <a:gdLst>
                  <a:gd name="T0" fmla="*/ 2 w 14"/>
                  <a:gd name="T1" fmla="*/ 9 h 27"/>
                  <a:gd name="T2" fmla="*/ 1 w 14"/>
                  <a:gd name="T3" fmla="*/ 6 h 27"/>
                  <a:gd name="T4" fmla="*/ 0 w 14"/>
                  <a:gd name="T5" fmla="*/ 3 h 27"/>
                  <a:gd name="T6" fmla="*/ 0 w 14"/>
                  <a:gd name="T7" fmla="*/ 1 h 27"/>
                  <a:gd name="T8" fmla="*/ 1 w 14"/>
                  <a:gd name="T9" fmla="*/ 0 h 27"/>
                  <a:gd name="T10" fmla="*/ 3 w 14"/>
                  <a:gd name="T11" fmla="*/ 0 h 27"/>
                  <a:gd name="T12" fmla="*/ 6 w 14"/>
                  <a:gd name="T13" fmla="*/ 3 h 27"/>
                  <a:gd name="T14" fmla="*/ 7 w 14"/>
                  <a:gd name="T15" fmla="*/ 8 h 27"/>
                  <a:gd name="T16" fmla="*/ 7 w 14"/>
                  <a:gd name="T17" fmla="*/ 13 h 27"/>
                  <a:gd name="T18" fmla="*/ 5 w 14"/>
                  <a:gd name="T19" fmla="*/ 12 h 27"/>
                  <a:gd name="T20" fmla="*/ 3 w 14"/>
                  <a:gd name="T21" fmla="*/ 11 h 27"/>
                  <a:gd name="T22" fmla="*/ 2 w 14"/>
                  <a:gd name="T23" fmla="*/ 10 h 27"/>
                  <a:gd name="T24" fmla="*/ 2 w 14"/>
                  <a:gd name="T25" fmla="*/ 9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7"/>
                  <a:gd name="T41" fmla="*/ 14 w 14"/>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7">
                    <a:moveTo>
                      <a:pt x="3" y="19"/>
                    </a:moveTo>
                    <a:lnTo>
                      <a:pt x="2" y="12"/>
                    </a:lnTo>
                    <a:lnTo>
                      <a:pt x="0" y="6"/>
                    </a:lnTo>
                    <a:lnTo>
                      <a:pt x="0" y="2"/>
                    </a:lnTo>
                    <a:lnTo>
                      <a:pt x="2" y="0"/>
                    </a:lnTo>
                    <a:lnTo>
                      <a:pt x="5" y="1"/>
                    </a:lnTo>
                    <a:lnTo>
                      <a:pt x="11" y="7"/>
                    </a:lnTo>
                    <a:lnTo>
                      <a:pt x="14" y="16"/>
                    </a:lnTo>
                    <a:lnTo>
                      <a:pt x="13" y="27"/>
                    </a:lnTo>
                    <a:lnTo>
                      <a:pt x="10" y="25"/>
                    </a:lnTo>
                    <a:lnTo>
                      <a:pt x="6" y="23"/>
                    </a:lnTo>
                    <a:lnTo>
                      <a:pt x="4" y="21"/>
                    </a:lnTo>
                    <a:lnTo>
                      <a:pt x="3"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66" name="Freeform 54"/>
              <p:cNvSpPr>
                <a:spLocks/>
              </p:cNvSpPr>
              <p:nvPr/>
            </p:nvSpPr>
            <p:spPr bwMode="auto">
              <a:xfrm>
                <a:off x="1497" y="3119"/>
                <a:ext cx="10" cy="15"/>
              </a:xfrm>
              <a:custGeom>
                <a:avLst/>
                <a:gdLst>
                  <a:gd name="T0" fmla="*/ 0 w 21"/>
                  <a:gd name="T1" fmla="*/ 0 h 30"/>
                  <a:gd name="T2" fmla="*/ 2 w 21"/>
                  <a:gd name="T3" fmla="*/ 0 h 30"/>
                  <a:gd name="T4" fmla="*/ 5 w 21"/>
                  <a:gd name="T5" fmla="*/ 0 h 30"/>
                  <a:gd name="T6" fmla="*/ 8 w 21"/>
                  <a:gd name="T7" fmla="*/ 2 h 30"/>
                  <a:gd name="T8" fmla="*/ 10 w 21"/>
                  <a:gd name="T9" fmla="*/ 3 h 30"/>
                  <a:gd name="T10" fmla="*/ 10 w 21"/>
                  <a:gd name="T11" fmla="*/ 6 h 30"/>
                  <a:gd name="T12" fmla="*/ 8 w 21"/>
                  <a:gd name="T13" fmla="*/ 10 h 30"/>
                  <a:gd name="T14" fmla="*/ 6 w 21"/>
                  <a:gd name="T15" fmla="*/ 13 h 30"/>
                  <a:gd name="T16" fmla="*/ 2 w 21"/>
                  <a:gd name="T17" fmla="*/ 15 h 30"/>
                  <a:gd name="T18" fmla="*/ 1 w 21"/>
                  <a:gd name="T19" fmla="*/ 12 h 30"/>
                  <a:gd name="T20" fmla="*/ 0 w 21"/>
                  <a:gd name="T21" fmla="*/ 8 h 30"/>
                  <a:gd name="T22" fmla="*/ 0 w 21"/>
                  <a:gd name="T23" fmla="*/ 4 h 30"/>
                  <a:gd name="T24" fmla="*/ 0 w 21"/>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30"/>
                  <a:gd name="T41" fmla="*/ 21 w 21"/>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30">
                    <a:moveTo>
                      <a:pt x="0" y="0"/>
                    </a:moveTo>
                    <a:lnTo>
                      <a:pt x="5" y="0"/>
                    </a:lnTo>
                    <a:lnTo>
                      <a:pt x="11" y="0"/>
                    </a:lnTo>
                    <a:lnTo>
                      <a:pt x="16" y="3"/>
                    </a:lnTo>
                    <a:lnTo>
                      <a:pt x="21" y="5"/>
                    </a:lnTo>
                    <a:lnTo>
                      <a:pt x="20" y="11"/>
                    </a:lnTo>
                    <a:lnTo>
                      <a:pt x="16" y="19"/>
                    </a:lnTo>
                    <a:lnTo>
                      <a:pt x="12" y="26"/>
                    </a:lnTo>
                    <a:lnTo>
                      <a:pt x="4" y="30"/>
                    </a:lnTo>
                    <a:lnTo>
                      <a:pt x="2" y="23"/>
                    </a:lnTo>
                    <a:lnTo>
                      <a:pt x="0" y="15"/>
                    </a:lnTo>
                    <a:lnTo>
                      <a:pt x="0" y="7"/>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67" name="Freeform 55"/>
              <p:cNvSpPr>
                <a:spLocks/>
              </p:cNvSpPr>
              <p:nvPr/>
            </p:nvSpPr>
            <p:spPr bwMode="auto">
              <a:xfrm>
                <a:off x="1479" y="3028"/>
                <a:ext cx="49" cy="89"/>
              </a:xfrm>
              <a:custGeom>
                <a:avLst/>
                <a:gdLst>
                  <a:gd name="T0" fmla="*/ 37 w 100"/>
                  <a:gd name="T1" fmla="*/ 80 h 179"/>
                  <a:gd name="T2" fmla="*/ 33 w 100"/>
                  <a:gd name="T3" fmla="*/ 86 h 179"/>
                  <a:gd name="T4" fmla="*/ 28 w 100"/>
                  <a:gd name="T5" fmla="*/ 88 h 179"/>
                  <a:gd name="T6" fmla="*/ 21 w 100"/>
                  <a:gd name="T7" fmla="*/ 86 h 179"/>
                  <a:gd name="T8" fmla="*/ 17 w 100"/>
                  <a:gd name="T9" fmla="*/ 85 h 179"/>
                  <a:gd name="T10" fmla="*/ 19 w 100"/>
                  <a:gd name="T11" fmla="*/ 84 h 179"/>
                  <a:gd name="T12" fmla="*/ 18 w 100"/>
                  <a:gd name="T13" fmla="*/ 82 h 179"/>
                  <a:gd name="T14" fmla="*/ 12 w 100"/>
                  <a:gd name="T15" fmla="*/ 81 h 179"/>
                  <a:gd name="T16" fmla="*/ 13 w 100"/>
                  <a:gd name="T17" fmla="*/ 78 h 179"/>
                  <a:gd name="T18" fmla="*/ 19 w 100"/>
                  <a:gd name="T19" fmla="*/ 78 h 179"/>
                  <a:gd name="T20" fmla="*/ 21 w 100"/>
                  <a:gd name="T21" fmla="*/ 78 h 179"/>
                  <a:gd name="T22" fmla="*/ 22 w 100"/>
                  <a:gd name="T23" fmla="*/ 68 h 179"/>
                  <a:gd name="T24" fmla="*/ 21 w 100"/>
                  <a:gd name="T25" fmla="*/ 62 h 179"/>
                  <a:gd name="T26" fmla="*/ 18 w 100"/>
                  <a:gd name="T27" fmla="*/ 58 h 179"/>
                  <a:gd name="T28" fmla="*/ 16 w 100"/>
                  <a:gd name="T29" fmla="*/ 55 h 179"/>
                  <a:gd name="T30" fmla="*/ 16 w 100"/>
                  <a:gd name="T31" fmla="*/ 51 h 179"/>
                  <a:gd name="T32" fmla="*/ 17 w 100"/>
                  <a:gd name="T33" fmla="*/ 44 h 179"/>
                  <a:gd name="T34" fmla="*/ 17 w 100"/>
                  <a:gd name="T35" fmla="*/ 33 h 179"/>
                  <a:gd name="T36" fmla="*/ 17 w 100"/>
                  <a:gd name="T37" fmla="*/ 29 h 179"/>
                  <a:gd name="T38" fmla="*/ 20 w 100"/>
                  <a:gd name="T39" fmla="*/ 28 h 179"/>
                  <a:gd name="T40" fmla="*/ 23 w 100"/>
                  <a:gd name="T41" fmla="*/ 26 h 179"/>
                  <a:gd name="T42" fmla="*/ 22 w 100"/>
                  <a:gd name="T43" fmla="*/ 22 h 179"/>
                  <a:gd name="T44" fmla="*/ 19 w 100"/>
                  <a:gd name="T45" fmla="*/ 20 h 179"/>
                  <a:gd name="T46" fmla="*/ 14 w 100"/>
                  <a:gd name="T47" fmla="*/ 17 h 179"/>
                  <a:gd name="T48" fmla="*/ 8 w 100"/>
                  <a:gd name="T49" fmla="*/ 13 h 179"/>
                  <a:gd name="T50" fmla="*/ 2 w 100"/>
                  <a:gd name="T51" fmla="*/ 10 h 179"/>
                  <a:gd name="T52" fmla="*/ 2 w 100"/>
                  <a:gd name="T53" fmla="*/ 9 h 179"/>
                  <a:gd name="T54" fmla="*/ 6 w 100"/>
                  <a:gd name="T55" fmla="*/ 8 h 179"/>
                  <a:gd name="T56" fmla="*/ 9 w 100"/>
                  <a:gd name="T57" fmla="*/ 7 h 179"/>
                  <a:gd name="T58" fmla="*/ 13 w 100"/>
                  <a:gd name="T59" fmla="*/ 7 h 179"/>
                  <a:gd name="T60" fmla="*/ 17 w 100"/>
                  <a:gd name="T61" fmla="*/ 11 h 179"/>
                  <a:gd name="T62" fmla="*/ 25 w 100"/>
                  <a:gd name="T63" fmla="*/ 21 h 179"/>
                  <a:gd name="T64" fmla="*/ 27 w 100"/>
                  <a:gd name="T65" fmla="*/ 22 h 179"/>
                  <a:gd name="T66" fmla="*/ 27 w 100"/>
                  <a:gd name="T67" fmla="*/ 18 h 179"/>
                  <a:gd name="T68" fmla="*/ 29 w 100"/>
                  <a:gd name="T69" fmla="*/ 12 h 179"/>
                  <a:gd name="T70" fmla="*/ 30 w 100"/>
                  <a:gd name="T71" fmla="*/ 3 h 179"/>
                  <a:gd name="T72" fmla="*/ 30 w 100"/>
                  <a:gd name="T73" fmla="*/ 1 h 179"/>
                  <a:gd name="T74" fmla="*/ 32 w 100"/>
                  <a:gd name="T75" fmla="*/ 3 h 179"/>
                  <a:gd name="T76" fmla="*/ 35 w 100"/>
                  <a:gd name="T77" fmla="*/ 8 h 179"/>
                  <a:gd name="T78" fmla="*/ 36 w 100"/>
                  <a:gd name="T79" fmla="*/ 14 h 179"/>
                  <a:gd name="T80" fmla="*/ 36 w 100"/>
                  <a:gd name="T81" fmla="*/ 18 h 179"/>
                  <a:gd name="T82" fmla="*/ 33 w 100"/>
                  <a:gd name="T83" fmla="*/ 22 h 179"/>
                  <a:gd name="T84" fmla="*/ 35 w 100"/>
                  <a:gd name="T85" fmla="*/ 25 h 179"/>
                  <a:gd name="T86" fmla="*/ 36 w 100"/>
                  <a:gd name="T87" fmla="*/ 30 h 179"/>
                  <a:gd name="T88" fmla="*/ 35 w 100"/>
                  <a:gd name="T89" fmla="*/ 35 h 179"/>
                  <a:gd name="T90" fmla="*/ 31 w 100"/>
                  <a:gd name="T91" fmla="*/ 35 h 179"/>
                  <a:gd name="T92" fmla="*/ 29 w 100"/>
                  <a:gd name="T93" fmla="*/ 36 h 179"/>
                  <a:gd name="T94" fmla="*/ 29 w 100"/>
                  <a:gd name="T95" fmla="*/ 47 h 179"/>
                  <a:gd name="T96" fmla="*/ 31 w 100"/>
                  <a:gd name="T97" fmla="*/ 56 h 179"/>
                  <a:gd name="T98" fmla="*/ 31 w 100"/>
                  <a:gd name="T99" fmla="*/ 67 h 179"/>
                  <a:gd name="T100" fmla="*/ 33 w 100"/>
                  <a:gd name="T101" fmla="*/ 73 h 179"/>
                  <a:gd name="T102" fmla="*/ 36 w 100"/>
                  <a:gd name="T103" fmla="*/ 75 h 179"/>
                  <a:gd name="T104" fmla="*/ 39 w 100"/>
                  <a:gd name="T105" fmla="*/ 73 h 179"/>
                  <a:gd name="T106" fmla="*/ 46 w 100"/>
                  <a:gd name="T107" fmla="*/ 66 h 179"/>
                  <a:gd name="T108" fmla="*/ 49 w 100"/>
                  <a:gd name="T109" fmla="*/ 66 h 179"/>
                  <a:gd name="T110" fmla="*/ 49 w 100"/>
                  <a:gd name="T111" fmla="*/ 68 h 179"/>
                  <a:gd name="T112" fmla="*/ 45 w 100"/>
                  <a:gd name="T113" fmla="*/ 70 h 179"/>
                  <a:gd name="T114" fmla="*/ 40 w 100"/>
                  <a:gd name="T115" fmla="*/ 75 h 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0"/>
                  <a:gd name="T175" fmla="*/ 0 h 179"/>
                  <a:gd name="T176" fmla="*/ 100 w 100"/>
                  <a:gd name="T177" fmla="*/ 179 h 1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0" h="179">
                    <a:moveTo>
                      <a:pt x="80" y="156"/>
                    </a:moveTo>
                    <a:lnTo>
                      <a:pt x="76" y="161"/>
                    </a:lnTo>
                    <a:lnTo>
                      <a:pt x="72" y="166"/>
                    </a:lnTo>
                    <a:lnTo>
                      <a:pt x="67" y="173"/>
                    </a:lnTo>
                    <a:lnTo>
                      <a:pt x="63" y="179"/>
                    </a:lnTo>
                    <a:lnTo>
                      <a:pt x="58" y="177"/>
                    </a:lnTo>
                    <a:lnTo>
                      <a:pt x="51" y="173"/>
                    </a:lnTo>
                    <a:lnTo>
                      <a:pt x="43" y="172"/>
                    </a:lnTo>
                    <a:lnTo>
                      <a:pt x="33" y="172"/>
                    </a:lnTo>
                    <a:lnTo>
                      <a:pt x="35" y="171"/>
                    </a:lnTo>
                    <a:lnTo>
                      <a:pt x="36" y="170"/>
                    </a:lnTo>
                    <a:lnTo>
                      <a:pt x="38" y="169"/>
                    </a:lnTo>
                    <a:lnTo>
                      <a:pt x="40" y="167"/>
                    </a:lnTo>
                    <a:lnTo>
                      <a:pt x="36" y="164"/>
                    </a:lnTo>
                    <a:lnTo>
                      <a:pt x="30" y="163"/>
                    </a:lnTo>
                    <a:lnTo>
                      <a:pt x="25" y="162"/>
                    </a:lnTo>
                    <a:lnTo>
                      <a:pt x="20" y="162"/>
                    </a:lnTo>
                    <a:lnTo>
                      <a:pt x="27" y="156"/>
                    </a:lnTo>
                    <a:lnTo>
                      <a:pt x="33" y="155"/>
                    </a:lnTo>
                    <a:lnTo>
                      <a:pt x="38" y="157"/>
                    </a:lnTo>
                    <a:lnTo>
                      <a:pt x="44" y="163"/>
                    </a:lnTo>
                    <a:lnTo>
                      <a:pt x="43" y="156"/>
                    </a:lnTo>
                    <a:lnTo>
                      <a:pt x="43" y="147"/>
                    </a:lnTo>
                    <a:lnTo>
                      <a:pt x="44" y="136"/>
                    </a:lnTo>
                    <a:lnTo>
                      <a:pt x="44" y="129"/>
                    </a:lnTo>
                    <a:lnTo>
                      <a:pt x="43" y="125"/>
                    </a:lnTo>
                    <a:lnTo>
                      <a:pt x="40" y="119"/>
                    </a:lnTo>
                    <a:lnTo>
                      <a:pt x="36" y="116"/>
                    </a:lnTo>
                    <a:lnTo>
                      <a:pt x="33" y="113"/>
                    </a:lnTo>
                    <a:lnTo>
                      <a:pt x="32" y="111"/>
                    </a:lnTo>
                    <a:lnTo>
                      <a:pt x="32" y="106"/>
                    </a:lnTo>
                    <a:lnTo>
                      <a:pt x="33" y="102"/>
                    </a:lnTo>
                    <a:lnTo>
                      <a:pt x="34" y="97"/>
                    </a:lnTo>
                    <a:lnTo>
                      <a:pt x="35" y="89"/>
                    </a:lnTo>
                    <a:lnTo>
                      <a:pt x="35" y="78"/>
                    </a:lnTo>
                    <a:lnTo>
                      <a:pt x="34" y="67"/>
                    </a:lnTo>
                    <a:lnTo>
                      <a:pt x="34" y="61"/>
                    </a:lnTo>
                    <a:lnTo>
                      <a:pt x="35" y="59"/>
                    </a:lnTo>
                    <a:lnTo>
                      <a:pt x="38" y="57"/>
                    </a:lnTo>
                    <a:lnTo>
                      <a:pt x="41" y="56"/>
                    </a:lnTo>
                    <a:lnTo>
                      <a:pt x="44" y="55"/>
                    </a:lnTo>
                    <a:lnTo>
                      <a:pt x="47" y="52"/>
                    </a:lnTo>
                    <a:lnTo>
                      <a:pt x="47" y="49"/>
                    </a:lnTo>
                    <a:lnTo>
                      <a:pt x="44" y="45"/>
                    </a:lnTo>
                    <a:lnTo>
                      <a:pt x="42" y="43"/>
                    </a:lnTo>
                    <a:lnTo>
                      <a:pt x="38" y="41"/>
                    </a:lnTo>
                    <a:lnTo>
                      <a:pt x="34" y="37"/>
                    </a:lnTo>
                    <a:lnTo>
                      <a:pt x="28" y="34"/>
                    </a:lnTo>
                    <a:lnTo>
                      <a:pt x="22" y="30"/>
                    </a:lnTo>
                    <a:lnTo>
                      <a:pt x="17" y="27"/>
                    </a:lnTo>
                    <a:lnTo>
                      <a:pt x="11" y="23"/>
                    </a:lnTo>
                    <a:lnTo>
                      <a:pt x="5" y="20"/>
                    </a:lnTo>
                    <a:lnTo>
                      <a:pt x="0" y="18"/>
                    </a:lnTo>
                    <a:lnTo>
                      <a:pt x="5" y="18"/>
                    </a:lnTo>
                    <a:lnTo>
                      <a:pt x="8" y="17"/>
                    </a:lnTo>
                    <a:lnTo>
                      <a:pt x="12" y="17"/>
                    </a:lnTo>
                    <a:lnTo>
                      <a:pt x="14" y="15"/>
                    </a:lnTo>
                    <a:lnTo>
                      <a:pt x="18" y="15"/>
                    </a:lnTo>
                    <a:lnTo>
                      <a:pt x="21" y="15"/>
                    </a:lnTo>
                    <a:lnTo>
                      <a:pt x="26" y="15"/>
                    </a:lnTo>
                    <a:lnTo>
                      <a:pt x="29" y="18"/>
                    </a:lnTo>
                    <a:lnTo>
                      <a:pt x="35" y="23"/>
                    </a:lnTo>
                    <a:lnTo>
                      <a:pt x="43" y="33"/>
                    </a:lnTo>
                    <a:lnTo>
                      <a:pt x="51" y="42"/>
                    </a:lnTo>
                    <a:lnTo>
                      <a:pt x="56" y="49"/>
                    </a:lnTo>
                    <a:lnTo>
                      <a:pt x="55" y="44"/>
                    </a:lnTo>
                    <a:lnTo>
                      <a:pt x="55" y="40"/>
                    </a:lnTo>
                    <a:lnTo>
                      <a:pt x="56" y="36"/>
                    </a:lnTo>
                    <a:lnTo>
                      <a:pt x="59" y="34"/>
                    </a:lnTo>
                    <a:lnTo>
                      <a:pt x="60" y="25"/>
                    </a:lnTo>
                    <a:lnTo>
                      <a:pt x="61" y="15"/>
                    </a:lnTo>
                    <a:lnTo>
                      <a:pt x="61" y="6"/>
                    </a:lnTo>
                    <a:lnTo>
                      <a:pt x="59" y="0"/>
                    </a:lnTo>
                    <a:lnTo>
                      <a:pt x="61" y="2"/>
                    </a:lnTo>
                    <a:lnTo>
                      <a:pt x="64" y="4"/>
                    </a:lnTo>
                    <a:lnTo>
                      <a:pt x="66" y="7"/>
                    </a:lnTo>
                    <a:lnTo>
                      <a:pt x="70" y="11"/>
                    </a:lnTo>
                    <a:lnTo>
                      <a:pt x="72" y="17"/>
                    </a:lnTo>
                    <a:lnTo>
                      <a:pt x="74" y="23"/>
                    </a:lnTo>
                    <a:lnTo>
                      <a:pt x="74" y="29"/>
                    </a:lnTo>
                    <a:lnTo>
                      <a:pt x="74" y="33"/>
                    </a:lnTo>
                    <a:lnTo>
                      <a:pt x="73" y="36"/>
                    </a:lnTo>
                    <a:lnTo>
                      <a:pt x="70" y="40"/>
                    </a:lnTo>
                    <a:lnTo>
                      <a:pt x="68" y="44"/>
                    </a:lnTo>
                    <a:lnTo>
                      <a:pt x="68" y="48"/>
                    </a:lnTo>
                    <a:lnTo>
                      <a:pt x="71" y="51"/>
                    </a:lnTo>
                    <a:lnTo>
                      <a:pt x="72" y="56"/>
                    </a:lnTo>
                    <a:lnTo>
                      <a:pt x="73" y="61"/>
                    </a:lnTo>
                    <a:lnTo>
                      <a:pt x="72" y="68"/>
                    </a:lnTo>
                    <a:lnTo>
                      <a:pt x="71" y="71"/>
                    </a:lnTo>
                    <a:lnTo>
                      <a:pt x="67" y="72"/>
                    </a:lnTo>
                    <a:lnTo>
                      <a:pt x="64" y="70"/>
                    </a:lnTo>
                    <a:lnTo>
                      <a:pt x="60" y="66"/>
                    </a:lnTo>
                    <a:lnTo>
                      <a:pt x="60" y="73"/>
                    </a:lnTo>
                    <a:lnTo>
                      <a:pt x="60" y="83"/>
                    </a:lnTo>
                    <a:lnTo>
                      <a:pt x="60" y="95"/>
                    </a:lnTo>
                    <a:lnTo>
                      <a:pt x="61" y="104"/>
                    </a:lnTo>
                    <a:lnTo>
                      <a:pt x="63" y="112"/>
                    </a:lnTo>
                    <a:lnTo>
                      <a:pt x="63" y="124"/>
                    </a:lnTo>
                    <a:lnTo>
                      <a:pt x="64" y="135"/>
                    </a:lnTo>
                    <a:lnTo>
                      <a:pt x="64" y="146"/>
                    </a:lnTo>
                    <a:lnTo>
                      <a:pt x="67" y="147"/>
                    </a:lnTo>
                    <a:lnTo>
                      <a:pt x="72" y="148"/>
                    </a:lnTo>
                    <a:lnTo>
                      <a:pt x="74" y="150"/>
                    </a:lnTo>
                    <a:lnTo>
                      <a:pt x="75" y="152"/>
                    </a:lnTo>
                    <a:lnTo>
                      <a:pt x="79" y="146"/>
                    </a:lnTo>
                    <a:lnTo>
                      <a:pt x="86" y="139"/>
                    </a:lnTo>
                    <a:lnTo>
                      <a:pt x="93" y="133"/>
                    </a:lnTo>
                    <a:lnTo>
                      <a:pt x="100" y="131"/>
                    </a:lnTo>
                    <a:lnTo>
                      <a:pt x="100" y="133"/>
                    </a:lnTo>
                    <a:lnTo>
                      <a:pt x="100" y="134"/>
                    </a:lnTo>
                    <a:lnTo>
                      <a:pt x="100" y="136"/>
                    </a:lnTo>
                    <a:lnTo>
                      <a:pt x="100" y="139"/>
                    </a:lnTo>
                    <a:lnTo>
                      <a:pt x="91" y="140"/>
                    </a:lnTo>
                    <a:lnTo>
                      <a:pt x="87" y="146"/>
                    </a:lnTo>
                    <a:lnTo>
                      <a:pt x="82" y="151"/>
                    </a:lnTo>
                    <a:lnTo>
                      <a:pt x="80" y="15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68" name="Freeform 56"/>
              <p:cNvSpPr>
                <a:spLocks/>
              </p:cNvSpPr>
              <p:nvPr/>
            </p:nvSpPr>
            <p:spPr bwMode="auto">
              <a:xfrm>
                <a:off x="1420" y="3116"/>
                <a:ext cx="24" cy="71"/>
              </a:xfrm>
              <a:custGeom>
                <a:avLst/>
                <a:gdLst>
                  <a:gd name="T0" fmla="*/ 10 w 48"/>
                  <a:gd name="T1" fmla="*/ 52 h 141"/>
                  <a:gd name="T2" fmla="*/ 11 w 48"/>
                  <a:gd name="T3" fmla="*/ 56 h 141"/>
                  <a:gd name="T4" fmla="*/ 12 w 48"/>
                  <a:gd name="T5" fmla="*/ 60 h 141"/>
                  <a:gd name="T6" fmla="*/ 14 w 48"/>
                  <a:gd name="T7" fmla="*/ 64 h 141"/>
                  <a:gd name="T8" fmla="*/ 16 w 48"/>
                  <a:gd name="T9" fmla="*/ 68 h 141"/>
                  <a:gd name="T10" fmla="*/ 17 w 48"/>
                  <a:gd name="T11" fmla="*/ 69 h 141"/>
                  <a:gd name="T12" fmla="*/ 19 w 48"/>
                  <a:gd name="T13" fmla="*/ 70 h 141"/>
                  <a:gd name="T14" fmla="*/ 22 w 48"/>
                  <a:gd name="T15" fmla="*/ 70 h 141"/>
                  <a:gd name="T16" fmla="*/ 24 w 48"/>
                  <a:gd name="T17" fmla="*/ 71 h 141"/>
                  <a:gd name="T18" fmla="*/ 22 w 48"/>
                  <a:gd name="T19" fmla="*/ 69 h 141"/>
                  <a:gd name="T20" fmla="*/ 20 w 48"/>
                  <a:gd name="T21" fmla="*/ 66 h 141"/>
                  <a:gd name="T22" fmla="*/ 19 w 48"/>
                  <a:gd name="T23" fmla="*/ 64 h 141"/>
                  <a:gd name="T24" fmla="*/ 18 w 48"/>
                  <a:gd name="T25" fmla="*/ 62 h 141"/>
                  <a:gd name="T26" fmla="*/ 17 w 48"/>
                  <a:gd name="T27" fmla="*/ 60 h 141"/>
                  <a:gd name="T28" fmla="*/ 18 w 48"/>
                  <a:gd name="T29" fmla="*/ 57 h 141"/>
                  <a:gd name="T30" fmla="*/ 19 w 48"/>
                  <a:gd name="T31" fmla="*/ 54 h 141"/>
                  <a:gd name="T32" fmla="*/ 19 w 48"/>
                  <a:gd name="T33" fmla="*/ 52 h 141"/>
                  <a:gd name="T34" fmla="*/ 19 w 48"/>
                  <a:gd name="T35" fmla="*/ 48 h 141"/>
                  <a:gd name="T36" fmla="*/ 18 w 48"/>
                  <a:gd name="T37" fmla="*/ 45 h 141"/>
                  <a:gd name="T38" fmla="*/ 16 w 48"/>
                  <a:gd name="T39" fmla="*/ 41 h 141"/>
                  <a:gd name="T40" fmla="*/ 15 w 48"/>
                  <a:gd name="T41" fmla="*/ 39 h 141"/>
                  <a:gd name="T42" fmla="*/ 14 w 48"/>
                  <a:gd name="T43" fmla="*/ 37 h 141"/>
                  <a:gd name="T44" fmla="*/ 14 w 48"/>
                  <a:gd name="T45" fmla="*/ 33 h 141"/>
                  <a:gd name="T46" fmla="*/ 14 w 48"/>
                  <a:gd name="T47" fmla="*/ 30 h 141"/>
                  <a:gd name="T48" fmla="*/ 15 w 48"/>
                  <a:gd name="T49" fmla="*/ 27 h 141"/>
                  <a:gd name="T50" fmla="*/ 12 w 48"/>
                  <a:gd name="T51" fmla="*/ 26 h 141"/>
                  <a:gd name="T52" fmla="*/ 9 w 48"/>
                  <a:gd name="T53" fmla="*/ 24 h 141"/>
                  <a:gd name="T54" fmla="*/ 8 w 48"/>
                  <a:gd name="T55" fmla="*/ 22 h 141"/>
                  <a:gd name="T56" fmla="*/ 7 w 48"/>
                  <a:gd name="T57" fmla="*/ 20 h 141"/>
                  <a:gd name="T58" fmla="*/ 6 w 48"/>
                  <a:gd name="T59" fmla="*/ 17 h 141"/>
                  <a:gd name="T60" fmla="*/ 5 w 48"/>
                  <a:gd name="T61" fmla="*/ 13 h 141"/>
                  <a:gd name="T62" fmla="*/ 5 w 48"/>
                  <a:gd name="T63" fmla="*/ 7 h 141"/>
                  <a:gd name="T64" fmla="*/ 5 w 48"/>
                  <a:gd name="T65" fmla="*/ 3 h 141"/>
                  <a:gd name="T66" fmla="*/ 5 w 48"/>
                  <a:gd name="T67" fmla="*/ 2 h 141"/>
                  <a:gd name="T68" fmla="*/ 3 w 48"/>
                  <a:gd name="T69" fmla="*/ 2 h 141"/>
                  <a:gd name="T70" fmla="*/ 2 w 48"/>
                  <a:gd name="T71" fmla="*/ 1 h 141"/>
                  <a:gd name="T72" fmla="*/ 1 w 48"/>
                  <a:gd name="T73" fmla="*/ 0 h 141"/>
                  <a:gd name="T74" fmla="*/ 0 w 48"/>
                  <a:gd name="T75" fmla="*/ 4 h 141"/>
                  <a:gd name="T76" fmla="*/ 0 w 48"/>
                  <a:gd name="T77" fmla="*/ 9 h 141"/>
                  <a:gd name="T78" fmla="*/ 1 w 48"/>
                  <a:gd name="T79" fmla="*/ 14 h 141"/>
                  <a:gd name="T80" fmla="*/ 1 w 48"/>
                  <a:gd name="T81" fmla="*/ 18 h 141"/>
                  <a:gd name="T82" fmla="*/ 3 w 48"/>
                  <a:gd name="T83" fmla="*/ 26 h 141"/>
                  <a:gd name="T84" fmla="*/ 5 w 48"/>
                  <a:gd name="T85" fmla="*/ 36 h 141"/>
                  <a:gd name="T86" fmla="*/ 8 w 48"/>
                  <a:gd name="T87" fmla="*/ 46 h 141"/>
                  <a:gd name="T88" fmla="*/ 10 w 48"/>
                  <a:gd name="T89" fmla="*/ 52 h 1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
                  <a:gd name="T136" fmla="*/ 0 h 141"/>
                  <a:gd name="T137" fmla="*/ 48 w 48"/>
                  <a:gd name="T138" fmla="*/ 141 h 1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 h="141">
                    <a:moveTo>
                      <a:pt x="20" y="103"/>
                    </a:moveTo>
                    <a:lnTo>
                      <a:pt x="22" y="111"/>
                    </a:lnTo>
                    <a:lnTo>
                      <a:pt x="24" y="119"/>
                    </a:lnTo>
                    <a:lnTo>
                      <a:pt x="28" y="127"/>
                    </a:lnTo>
                    <a:lnTo>
                      <a:pt x="31" y="135"/>
                    </a:lnTo>
                    <a:lnTo>
                      <a:pt x="34" y="137"/>
                    </a:lnTo>
                    <a:lnTo>
                      <a:pt x="38" y="139"/>
                    </a:lnTo>
                    <a:lnTo>
                      <a:pt x="44" y="140"/>
                    </a:lnTo>
                    <a:lnTo>
                      <a:pt x="48" y="141"/>
                    </a:lnTo>
                    <a:lnTo>
                      <a:pt x="44" y="138"/>
                    </a:lnTo>
                    <a:lnTo>
                      <a:pt x="40" y="132"/>
                    </a:lnTo>
                    <a:lnTo>
                      <a:pt x="38" y="127"/>
                    </a:lnTo>
                    <a:lnTo>
                      <a:pt x="36" y="124"/>
                    </a:lnTo>
                    <a:lnTo>
                      <a:pt x="34" y="119"/>
                    </a:lnTo>
                    <a:lnTo>
                      <a:pt x="36" y="114"/>
                    </a:lnTo>
                    <a:lnTo>
                      <a:pt x="37" y="108"/>
                    </a:lnTo>
                    <a:lnTo>
                      <a:pt x="38" y="103"/>
                    </a:lnTo>
                    <a:lnTo>
                      <a:pt x="38" y="96"/>
                    </a:lnTo>
                    <a:lnTo>
                      <a:pt x="36" y="89"/>
                    </a:lnTo>
                    <a:lnTo>
                      <a:pt x="31" y="82"/>
                    </a:lnTo>
                    <a:lnTo>
                      <a:pt x="29" y="78"/>
                    </a:lnTo>
                    <a:lnTo>
                      <a:pt x="28" y="73"/>
                    </a:lnTo>
                    <a:lnTo>
                      <a:pt x="28" y="66"/>
                    </a:lnTo>
                    <a:lnTo>
                      <a:pt x="28" y="59"/>
                    </a:lnTo>
                    <a:lnTo>
                      <a:pt x="29" y="54"/>
                    </a:lnTo>
                    <a:lnTo>
                      <a:pt x="23" y="51"/>
                    </a:lnTo>
                    <a:lnTo>
                      <a:pt x="18" y="48"/>
                    </a:lnTo>
                    <a:lnTo>
                      <a:pt x="15" y="43"/>
                    </a:lnTo>
                    <a:lnTo>
                      <a:pt x="13" y="40"/>
                    </a:lnTo>
                    <a:lnTo>
                      <a:pt x="11" y="34"/>
                    </a:lnTo>
                    <a:lnTo>
                      <a:pt x="10" y="25"/>
                    </a:lnTo>
                    <a:lnTo>
                      <a:pt x="10" y="14"/>
                    </a:lnTo>
                    <a:lnTo>
                      <a:pt x="10" y="6"/>
                    </a:lnTo>
                    <a:lnTo>
                      <a:pt x="9" y="4"/>
                    </a:lnTo>
                    <a:lnTo>
                      <a:pt x="6" y="3"/>
                    </a:lnTo>
                    <a:lnTo>
                      <a:pt x="3" y="1"/>
                    </a:lnTo>
                    <a:lnTo>
                      <a:pt x="1" y="0"/>
                    </a:lnTo>
                    <a:lnTo>
                      <a:pt x="0" y="8"/>
                    </a:lnTo>
                    <a:lnTo>
                      <a:pt x="0" y="17"/>
                    </a:lnTo>
                    <a:lnTo>
                      <a:pt x="1" y="27"/>
                    </a:lnTo>
                    <a:lnTo>
                      <a:pt x="2" y="36"/>
                    </a:lnTo>
                    <a:lnTo>
                      <a:pt x="5" y="52"/>
                    </a:lnTo>
                    <a:lnTo>
                      <a:pt x="10" y="71"/>
                    </a:lnTo>
                    <a:lnTo>
                      <a:pt x="16" y="91"/>
                    </a:lnTo>
                    <a:lnTo>
                      <a:pt x="20" y="10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69" name="Freeform 57"/>
              <p:cNvSpPr>
                <a:spLocks/>
              </p:cNvSpPr>
              <p:nvPr/>
            </p:nvSpPr>
            <p:spPr bwMode="auto">
              <a:xfrm>
                <a:off x="1488" y="3119"/>
                <a:ext cx="27" cy="66"/>
              </a:xfrm>
              <a:custGeom>
                <a:avLst/>
                <a:gdLst>
                  <a:gd name="T0" fmla="*/ 25 w 54"/>
                  <a:gd name="T1" fmla="*/ 16 h 133"/>
                  <a:gd name="T2" fmla="*/ 24 w 54"/>
                  <a:gd name="T3" fmla="*/ 20 h 133"/>
                  <a:gd name="T4" fmla="*/ 24 w 54"/>
                  <a:gd name="T5" fmla="*/ 25 h 133"/>
                  <a:gd name="T6" fmla="*/ 23 w 54"/>
                  <a:gd name="T7" fmla="*/ 29 h 133"/>
                  <a:gd name="T8" fmla="*/ 22 w 54"/>
                  <a:gd name="T9" fmla="*/ 32 h 133"/>
                  <a:gd name="T10" fmla="*/ 22 w 54"/>
                  <a:gd name="T11" fmla="*/ 43 h 133"/>
                  <a:gd name="T12" fmla="*/ 20 w 54"/>
                  <a:gd name="T13" fmla="*/ 52 h 133"/>
                  <a:gd name="T14" fmla="*/ 16 w 54"/>
                  <a:gd name="T15" fmla="*/ 60 h 133"/>
                  <a:gd name="T16" fmla="*/ 11 w 54"/>
                  <a:gd name="T17" fmla="*/ 66 h 133"/>
                  <a:gd name="T18" fmla="*/ 8 w 54"/>
                  <a:gd name="T19" fmla="*/ 66 h 133"/>
                  <a:gd name="T20" fmla="*/ 5 w 54"/>
                  <a:gd name="T21" fmla="*/ 64 h 133"/>
                  <a:gd name="T22" fmla="*/ 2 w 54"/>
                  <a:gd name="T23" fmla="*/ 63 h 133"/>
                  <a:gd name="T24" fmla="*/ 0 w 54"/>
                  <a:gd name="T25" fmla="*/ 60 h 133"/>
                  <a:gd name="T26" fmla="*/ 2 w 54"/>
                  <a:gd name="T27" fmla="*/ 59 h 133"/>
                  <a:gd name="T28" fmla="*/ 4 w 54"/>
                  <a:gd name="T29" fmla="*/ 57 h 133"/>
                  <a:gd name="T30" fmla="*/ 7 w 54"/>
                  <a:gd name="T31" fmla="*/ 54 h 133"/>
                  <a:gd name="T32" fmla="*/ 10 w 54"/>
                  <a:gd name="T33" fmla="*/ 51 h 133"/>
                  <a:gd name="T34" fmla="*/ 13 w 54"/>
                  <a:gd name="T35" fmla="*/ 48 h 133"/>
                  <a:gd name="T36" fmla="*/ 15 w 54"/>
                  <a:gd name="T37" fmla="*/ 45 h 133"/>
                  <a:gd name="T38" fmla="*/ 17 w 54"/>
                  <a:gd name="T39" fmla="*/ 42 h 133"/>
                  <a:gd name="T40" fmla="*/ 17 w 54"/>
                  <a:gd name="T41" fmla="*/ 40 h 133"/>
                  <a:gd name="T42" fmla="*/ 16 w 54"/>
                  <a:gd name="T43" fmla="*/ 41 h 133"/>
                  <a:gd name="T44" fmla="*/ 15 w 54"/>
                  <a:gd name="T45" fmla="*/ 43 h 133"/>
                  <a:gd name="T46" fmla="*/ 13 w 54"/>
                  <a:gd name="T47" fmla="*/ 45 h 133"/>
                  <a:gd name="T48" fmla="*/ 11 w 54"/>
                  <a:gd name="T49" fmla="*/ 46 h 133"/>
                  <a:gd name="T50" fmla="*/ 12 w 54"/>
                  <a:gd name="T51" fmla="*/ 39 h 133"/>
                  <a:gd name="T52" fmla="*/ 13 w 54"/>
                  <a:gd name="T53" fmla="*/ 30 h 133"/>
                  <a:gd name="T54" fmla="*/ 13 w 54"/>
                  <a:gd name="T55" fmla="*/ 23 h 133"/>
                  <a:gd name="T56" fmla="*/ 12 w 54"/>
                  <a:gd name="T57" fmla="*/ 19 h 133"/>
                  <a:gd name="T58" fmla="*/ 17 w 54"/>
                  <a:gd name="T59" fmla="*/ 17 h 133"/>
                  <a:gd name="T60" fmla="*/ 20 w 54"/>
                  <a:gd name="T61" fmla="*/ 13 h 133"/>
                  <a:gd name="T62" fmla="*/ 22 w 54"/>
                  <a:gd name="T63" fmla="*/ 8 h 133"/>
                  <a:gd name="T64" fmla="*/ 23 w 54"/>
                  <a:gd name="T65" fmla="*/ 4 h 133"/>
                  <a:gd name="T66" fmla="*/ 24 w 54"/>
                  <a:gd name="T67" fmla="*/ 3 h 133"/>
                  <a:gd name="T68" fmla="*/ 26 w 54"/>
                  <a:gd name="T69" fmla="*/ 2 h 133"/>
                  <a:gd name="T70" fmla="*/ 26 w 54"/>
                  <a:gd name="T71" fmla="*/ 1 h 133"/>
                  <a:gd name="T72" fmla="*/ 27 w 54"/>
                  <a:gd name="T73" fmla="*/ 0 h 133"/>
                  <a:gd name="T74" fmla="*/ 27 w 54"/>
                  <a:gd name="T75" fmla="*/ 4 h 133"/>
                  <a:gd name="T76" fmla="*/ 27 w 54"/>
                  <a:gd name="T77" fmla="*/ 9 h 133"/>
                  <a:gd name="T78" fmla="*/ 26 w 54"/>
                  <a:gd name="T79" fmla="*/ 13 h 133"/>
                  <a:gd name="T80" fmla="*/ 25 w 54"/>
                  <a:gd name="T81" fmla="*/ 16 h 1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4"/>
                  <a:gd name="T124" fmla="*/ 0 h 133"/>
                  <a:gd name="T125" fmla="*/ 54 w 54"/>
                  <a:gd name="T126" fmla="*/ 133 h 1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4" h="133">
                    <a:moveTo>
                      <a:pt x="49" y="33"/>
                    </a:moveTo>
                    <a:lnTo>
                      <a:pt x="48" y="41"/>
                    </a:lnTo>
                    <a:lnTo>
                      <a:pt x="47" y="50"/>
                    </a:lnTo>
                    <a:lnTo>
                      <a:pt x="45" y="58"/>
                    </a:lnTo>
                    <a:lnTo>
                      <a:pt x="44" y="64"/>
                    </a:lnTo>
                    <a:lnTo>
                      <a:pt x="44" y="86"/>
                    </a:lnTo>
                    <a:lnTo>
                      <a:pt x="39" y="105"/>
                    </a:lnTo>
                    <a:lnTo>
                      <a:pt x="31" y="121"/>
                    </a:lnTo>
                    <a:lnTo>
                      <a:pt x="21" y="133"/>
                    </a:lnTo>
                    <a:lnTo>
                      <a:pt x="15" y="132"/>
                    </a:lnTo>
                    <a:lnTo>
                      <a:pt x="9" y="129"/>
                    </a:lnTo>
                    <a:lnTo>
                      <a:pt x="4" y="126"/>
                    </a:lnTo>
                    <a:lnTo>
                      <a:pt x="0" y="121"/>
                    </a:lnTo>
                    <a:lnTo>
                      <a:pt x="3" y="118"/>
                    </a:lnTo>
                    <a:lnTo>
                      <a:pt x="8" y="114"/>
                    </a:lnTo>
                    <a:lnTo>
                      <a:pt x="14" y="109"/>
                    </a:lnTo>
                    <a:lnTo>
                      <a:pt x="19" y="103"/>
                    </a:lnTo>
                    <a:lnTo>
                      <a:pt x="25" y="96"/>
                    </a:lnTo>
                    <a:lnTo>
                      <a:pt x="30" y="90"/>
                    </a:lnTo>
                    <a:lnTo>
                      <a:pt x="33" y="84"/>
                    </a:lnTo>
                    <a:lnTo>
                      <a:pt x="34" y="80"/>
                    </a:lnTo>
                    <a:lnTo>
                      <a:pt x="31" y="83"/>
                    </a:lnTo>
                    <a:lnTo>
                      <a:pt x="29" y="87"/>
                    </a:lnTo>
                    <a:lnTo>
                      <a:pt x="25" y="90"/>
                    </a:lnTo>
                    <a:lnTo>
                      <a:pt x="22" y="92"/>
                    </a:lnTo>
                    <a:lnTo>
                      <a:pt x="24" y="79"/>
                    </a:lnTo>
                    <a:lnTo>
                      <a:pt x="25" y="61"/>
                    </a:lnTo>
                    <a:lnTo>
                      <a:pt x="25" y="47"/>
                    </a:lnTo>
                    <a:lnTo>
                      <a:pt x="24" y="38"/>
                    </a:lnTo>
                    <a:lnTo>
                      <a:pt x="33" y="34"/>
                    </a:lnTo>
                    <a:lnTo>
                      <a:pt x="40" y="26"/>
                    </a:lnTo>
                    <a:lnTo>
                      <a:pt x="44" y="16"/>
                    </a:lnTo>
                    <a:lnTo>
                      <a:pt x="46" y="8"/>
                    </a:lnTo>
                    <a:lnTo>
                      <a:pt x="48" y="7"/>
                    </a:lnTo>
                    <a:lnTo>
                      <a:pt x="51" y="5"/>
                    </a:lnTo>
                    <a:lnTo>
                      <a:pt x="52" y="3"/>
                    </a:lnTo>
                    <a:lnTo>
                      <a:pt x="54" y="0"/>
                    </a:lnTo>
                    <a:lnTo>
                      <a:pt x="54" y="8"/>
                    </a:lnTo>
                    <a:lnTo>
                      <a:pt x="53" y="18"/>
                    </a:lnTo>
                    <a:lnTo>
                      <a:pt x="51" y="27"/>
                    </a:lnTo>
                    <a:lnTo>
                      <a:pt x="49"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70" name="Freeform 58"/>
              <p:cNvSpPr>
                <a:spLocks/>
              </p:cNvSpPr>
              <p:nvPr/>
            </p:nvSpPr>
            <p:spPr bwMode="auto">
              <a:xfrm>
                <a:off x="797" y="3403"/>
                <a:ext cx="239" cy="251"/>
              </a:xfrm>
              <a:custGeom>
                <a:avLst/>
                <a:gdLst>
                  <a:gd name="T0" fmla="*/ 237 w 478"/>
                  <a:gd name="T1" fmla="*/ 62 h 502"/>
                  <a:gd name="T2" fmla="*/ 225 w 478"/>
                  <a:gd name="T3" fmla="*/ 42 h 502"/>
                  <a:gd name="T4" fmla="*/ 213 w 478"/>
                  <a:gd name="T5" fmla="*/ 33 h 502"/>
                  <a:gd name="T6" fmla="*/ 204 w 478"/>
                  <a:gd name="T7" fmla="*/ 25 h 502"/>
                  <a:gd name="T8" fmla="*/ 189 w 478"/>
                  <a:gd name="T9" fmla="*/ 17 h 502"/>
                  <a:gd name="T10" fmla="*/ 175 w 478"/>
                  <a:gd name="T11" fmla="*/ 11 h 502"/>
                  <a:gd name="T12" fmla="*/ 156 w 478"/>
                  <a:gd name="T13" fmla="*/ 11 h 502"/>
                  <a:gd name="T14" fmla="*/ 145 w 478"/>
                  <a:gd name="T15" fmla="*/ 2 h 502"/>
                  <a:gd name="T16" fmla="*/ 140 w 478"/>
                  <a:gd name="T17" fmla="*/ 6 h 502"/>
                  <a:gd name="T18" fmla="*/ 133 w 478"/>
                  <a:gd name="T19" fmla="*/ 4 h 502"/>
                  <a:gd name="T20" fmla="*/ 119 w 478"/>
                  <a:gd name="T21" fmla="*/ 0 h 502"/>
                  <a:gd name="T22" fmla="*/ 107 w 478"/>
                  <a:gd name="T23" fmla="*/ 3 h 502"/>
                  <a:gd name="T24" fmla="*/ 92 w 478"/>
                  <a:gd name="T25" fmla="*/ 11 h 502"/>
                  <a:gd name="T26" fmla="*/ 78 w 478"/>
                  <a:gd name="T27" fmla="*/ 20 h 502"/>
                  <a:gd name="T28" fmla="*/ 64 w 478"/>
                  <a:gd name="T29" fmla="*/ 41 h 502"/>
                  <a:gd name="T30" fmla="*/ 69 w 478"/>
                  <a:gd name="T31" fmla="*/ 41 h 502"/>
                  <a:gd name="T32" fmla="*/ 79 w 478"/>
                  <a:gd name="T33" fmla="*/ 33 h 502"/>
                  <a:gd name="T34" fmla="*/ 76 w 478"/>
                  <a:gd name="T35" fmla="*/ 39 h 502"/>
                  <a:gd name="T36" fmla="*/ 63 w 478"/>
                  <a:gd name="T37" fmla="*/ 46 h 502"/>
                  <a:gd name="T38" fmla="*/ 52 w 478"/>
                  <a:gd name="T39" fmla="*/ 54 h 502"/>
                  <a:gd name="T40" fmla="*/ 42 w 478"/>
                  <a:gd name="T41" fmla="*/ 66 h 502"/>
                  <a:gd name="T42" fmla="*/ 31 w 478"/>
                  <a:gd name="T43" fmla="*/ 82 h 502"/>
                  <a:gd name="T44" fmla="*/ 27 w 478"/>
                  <a:gd name="T45" fmla="*/ 95 h 502"/>
                  <a:gd name="T46" fmla="*/ 29 w 478"/>
                  <a:gd name="T47" fmla="*/ 107 h 502"/>
                  <a:gd name="T48" fmla="*/ 13 w 478"/>
                  <a:gd name="T49" fmla="*/ 124 h 502"/>
                  <a:gd name="T50" fmla="*/ 5 w 478"/>
                  <a:gd name="T51" fmla="*/ 148 h 502"/>
                  <a:gd name="T52" fmla="*/ 5 w 478"/>
                  <a:gd name="T53" fmla="*/ 164 h 502"/>
                  <a:gd name="T54" fmla="*/ 0 w 478"/>
                  <a:gd name="T55" fmla="*/ 193 h 502"/>
                  <a:gd name="T56" fmla="*/ 3 w 478"/>
                  <a:gd name="T57" fmla="*/ 207 h 502"/>
                  <a:gd name="T58" fmla="*/ 12 w 478"/>
                  <a:gd name="T59" fmla="*/ 226 h 502"/>
                  <a:gd name="T60" fmla="*/ 30 w 478"/>
                  <a:gd name="T61" fmla="*/ 243 h 502"/>
                  <a:gd name="T62" fmla="*/ 61 w 478"/>
                  <a:gd name="T63" fmla="*/ 248 h 502"/>
                  <a:gd name="T64" fmla="*/ 89 w 478"/>
                  <a:gd name="T65" fmla="*/ 251 h 502"/>
                  <a:gd name="T66" fmla="*/ 118 w 478"/>
                  <a:gd name="T67" fmla="*/ 247 h 502"/>
                  <a:gd name="T68" fmla="*/ 138 w 478"/>
                  <a:gd name="T69" fmla="*/ 237 h 502"/>
                  <a:gd name="T70" fmla="*/ 149 w 478"/>
                  <a:gd name="T71" fmla="*/ 219 h 502"/>
                  <a:gd name="T72" fmla="*/ 160 w 478"/>
                  <a:gd name="T73" fmla="*/ 210 h 502"/>
                  <a:gd name="T74" fmla="*/ 170 w 478"/>
                  <a:gd name="T75" fmla="*/ 197 h 502"/>
                  <a:gd name="T76" fmla="*/ 173 w 478"/>
                  <a:gd name="T77" fmla="*/ 190 h 502"/>
                  <a:gd name="T78" fmla="*/ 181 w 478"/>
                  <a:gd name="T79" fmla="*/ 189 h 502"/>
                  <a:gd name="T80" fmla="*/ 176 w 478"/>
                  <a:gd name="T81" fmla="*/ 187 h 502"/>
                  <a:gd name="T82" fmla="*/ 184 w 478"/>
                  <a:gd name="T83" fmla="*/ 179 h 502"/>
                  <a:gd name="T84" fmla="*/ 188 w 478"/>
                  <a:gd name="T85" fmla="*/ 151 h 502"/>
                  <a:gd name="T86" fmla="*/ 184 w 478"/>
                  <a:gd name="T87" fmla="*/ 131 h 502"/>
                  <a:gd name="T88" fmla="*/ 196 w 478"/>
                  <a:gd name="T89" fmla="*/ 113 h 502"/>
                  <a:gd name="T90" fmla="*/ 200 w 478"/>
                  <a:gd name="T91" fmla="*/ 103 h 502"/>
                  <a:gd name="T92" fmla="*/ 200 w 478"/>
                  <a:gd name="T93" fmla="*/ 96 h 502"/>
                  <a:gd name="T94" fmla="*/ 200 w 478"/>
                  <a:gd name="T95" fmla="*/ 92 h 502"/>
                  <a:gd name="T96" fmla="*/ 203 w 478"/>
                  <a:gd name="T97" fmla="*/ 83 h 502"/>
                  <a:gd name="T98" fmla="*/ 210 w 478"/>
                  <a:gd name="T99" fmla="*/ 72 h 502"/>
                  <a:gd name="T100" fmla="*/ 214 w 478"/>
                  <a:gd name="T101" fmla="*/ 75 h 502"/>
                  <a:gd name="T102" fmla="*/ 230 w 478"/>
                  <a:gd name="T103" fmla="*/ 76 h 5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8"/>
                  <a:gd name="T157" fmla="*/ 0 h 502"/>
                  <a:gd name="T158" fmla="*/ 478 w 478"/>
                  <a:gd name="T159" fmla="*/ 502 h 5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8" h="502">
                    <a:moveTo>
                      <a:pt x="478" y="144"/>
                    </a:moveTo>
                    <a:lnTo>
                      <a:pt x="476" y="138"/>
                    </a:lnTo>
                    <a:lnTo>
                      <a:pt x="475" y="131"/>
                    </a:lnTo>
                    <a:lnTo>
                      <a:pt x="474" y="123"/>
                    </a:lnTo>
                    <a:lnTo>
                      <a:pt x="472" y="114"/>
                    </a:lnTo>
                    <a:lnTo>
                      <a:pt x="466" y="102"/>
                    </a:lnTo>
                    <a:lnTo>
                      <a:pt x="459" y="91"/>
                    </a:lnTo>
                    <a:lnTo>
                      <a:pt x="450" y="84"/>
                    </a:lnTo>
                    <a:lnTo>
                      <a:pt x="442" y="80"/>
                    </a:lnTo>
                    <a:lnTo>
                      <a:pt x="436" y="76"/>
                    </a:lnTo>
                    <a:lnTo>
                      <a:pt x="430" y="72"/>
                    </a:lnTo>
                    <a:lnTo>
                      <a:pt x="425" y="65"/>
                    </a:lnTo>
                    <a:lnTo>
                      <a:pt x="421" y="60"/>
                    </a:lnTo>
                    <a:lnTo>
                      <a:pt x="418" y="55"/>
                    </a:lnTo>
                    <a:lnTo>
                      <a:pt x="413" y="51"/>
                    </a:lnTo>
                    <a:lnTo>
                      <a:pt x="407" y="49"/>
                    </a:lnTo>
                    <a:lnTo>
                      <a:pt x="402" y="46"/>
                    </a:lnTo>
                    <a:lnTo>
                      <a:pt x="395" y="44"/>
                    </a:lnTo>
                    <a:lnTo>
                      <a:pt x="387" y="39"/>
                    </a:lnTo>
                    <a:lnTo>
                      <a:pt x="377" y="34"/>
                    </a:lnTo>
                    <a:lnTo>
                      <a:pt x="369" y="28"/>
                    </a:lnTo>
                    <a:lnTo>
                      <a:pt x="365" y="25"/>
                    </a:lnTo>
                    <a:lnTo>
                      <a:pt x="357" y="23"/>
                    </a:lnTo>
                    <a:lnTo>
                      <a:pt x="349" y="22"/>
                    </a:lnTo>
                    <a:lnTo>
                      <a:pt x="339" y="22"/>
                    </a:lnTo>
                    <a:lnTo>
                      <a:pt x="329" y="22"/>
                    </a:lnTo>
                    <a:lnTo>
                      <a:pt x="320" y="22"/>
                    </a:lnTo>
                    <a:lnTo>
                      <a:pt x="312" y="22"/>
                    </a:lnTo>
                    <a:lnTo>
                      <a:pt x="306" y="22"/>
                    </a:lnTo>
                    <a:lnTo>
                      <a:pt x="303" y="14"/>
                    </a:lnTo>
                    <a:lnTo>
                      <a:pt x="297" y="8"/>
                    </a:lnTo>
                    <a:lnTo>
                      <a:pt x="289" y="4"/>
                    </a:lnTo>
                    <a:lnTo>
                      <a:pt x="282" y="1"/>
                    </a:lnTo>
                    <a:lnTo>
                      <a:pt x="282" y="4"/>
                    </a:lnTo>
                    <a:lnTo>
                      <a:pt x="281" y="8"/>
                    </a:lnTo>
                    <a:lnTo>
                      <a:pt x="279" y="12"/>
                    </a:lnTo>
                    <a:lnTo>
                      <a:pt x="277" y="15"/>
                    </a:lnTo>
                    <a:lnTo>
                      <a:pt x="275" y="13"/>
                    </a:lnTo>
                    <a:lnTo>
                      <a:pt x="270" y="11"/>
                    </a:lnTo>
                    <a:lnTo>
                      <a:pt x="266" y="8"/>
                    </a:lnTo>
                    <a:lnTo>
                      <a:pt x="260" y="6"/>
                    </a:lnTo>
                    <a:lnTo>
                      <a:pt x="253" y="4"/>
                    </a:lnTo>
                    <a:lnTo>
                      <a:pt x="246" y="1"/>
                    </a:lnTo>
                    <a:lnTo>
                      <a:pt x="238" y="0"/>
                    </a:lnTo>
                    <a:lnTo>
                      <a:pt x="231" y="0"/>
                    </a:lnTo>
                    <a:lnTo>
                      <a:pt x="228" y="1"/>
                    </a:lnTo>
                    <a:lnTo>
                      <a:pt x="221" y="4"/>
                    </a:lnTo>
                    <a:lnTo>
                      <a:pt x="213" y="6"/>
                    </a:lnTo>
                    <a:lnTo>
                      <a:pt x="205" y="9"/>
                    </a:lnTo>
                    <a:lnTo>
                      <a:pt x="197" y="14"/>
                    </a:lnTo>
                    <a:lnTo>
                      <a:pt x="190" y="17"/>
                    </a:lnTo>
                    <a:lnTo>
                      <a:pt x="184" y="21"/>
                    </a:lnTo>
                    <a:lnTo>
                      <a:pt x="180" y="23"/>
                    </a:lnTo>
                    <a:lnTo>
                      <a:pt x="175" y="28"/>
                    </a:lnTo>
                    <a:lnTo>
                      <a:pt x="165" y="34"/>
                    </a:lnTo>
                    <a:lnTo>
                      <a:pt x="156" y="39"/>
                    </a:lnTo>
                    <a:lnTo>
                      <a:pt x="147" y="44"/>
                    </a:lnTo>
                    <a:lnTo>
                      <a:pt x="139" y="52"/>
                    </a:lnTo>
                    <a:lnTo>
                      <a:pt x="133" y="66"/>
                    </a:lnTo>
                    <a:lnTo>
                      <a:pt x="127" y="82"/>
                    </a:lnTo>
                    <a:lnTo>
                      <a:pt x="123" y="92"/>
                    </a:lnTo>
                    <a:lnTo>
                      <a:pt x="126" y="90"/>
                    </a:lnTo>
                    <a:lnTo>
                      <a:pt x="131" y="85"/>
                    </a:lnTo>
                    <a:lnTo>
                      <a:pt x="137" y="81"/>
                    </a:lnTo>
                    <a:lnTo>
                      <a:pt x="142" y="75"/>
                    </a:lnTo>
                    <a:lnTo>
                      <a:pt x="148" y="70"/>
                    </a:lnTo>
                    <a:lnTo>
                      <a:pt x="154" y="67"/>
                    </a:lnTo>
                    <a:lnTo>
                      <a:pt x="157" y="66"/>
                    </a:lnTo>
                    <a:lnTo>
                      <a:pt x="161" y="67"/>
                    </a:lnTo>
                    <a:lnTo>
                      <a:pt x="161" y="70"/>
                    </a:lnTo>
                    <a:lnTo>
                      <a:pt x="157" y="74"/>
                    </a:lnTo>
                    <a:lnTo>
                      <a:pt x="152" y="77"/>
                    </a:lnTo>
                    <a:lnTo>
                      <a:pt x="146" y="82"/>
                    </a:lnTo>
                    <a:lnTo>
                      <a:pt x="138" y="85"/>
                    </a:lnTo>
                    <a:lnTo>
                      <a:pt x="131" y="89"/>
                    </a:lnTo>
                    <a:lnTo>
                      <a:pt x="126" y="91"/>
                    </a:lnTo>
                    <a:lnTo>
                      <a:pt x="123" y="92"/>
                    </a:lnTo>
                    <a:lnTo>
                      <a:pt x="118" y="95"/>
                    </a:lnTo>
                    <a:lnTo>
                      <a:pt x="110" y="100"/>
                    </a:lnTo>
                    <a:lnTo>
                      <a:pt x="103" y="107"/>
                    </a:lnTo>
                    <a:lnTo>
                      <a:pt x="97" y="113"/>
                    </a:lnTo>
                    <a:lnTo>
                      <a:pt x="94" y="118"/>
                    </a:lnTo>
                    <a:lnTo>
                      <a:pt x="89" y="123"/>
                    </a:lnTo>
                    <a:lnTo>
                      <a:pt x="84" y="131"/>
                    </a:lnTo>
                    <a:lnTo>
                      <a:pt x="78" y="141"/>
                    </a:lnTo>
                    <a:lnTo>
                      <a:pt x="71" y="150"/>
                    </a:lnTo>
                    <a:lnTo>
                      <a:pt x="66" y="157"/>
                    </a:lnTo>
                    <a:lnTo>
                      <a:pt x="62" y="163"/>
                    </a:lnTo>
                    <a:lnTo>
                      <a:pt x="59" y="166"/>
                    </a:lnTo>
                    <a:lnTo>
                      <a:pt x="56" y="172"/>
                    </a:lnTo>
                    <a:lnTo>
                      <a:pt x="54" y="180"/>
                    </a:lnTo>
                    <a:lnTo>
                      <a:pt x="53" y="190"/>
                    </a:lnTo>
                    <a:lnTo>
                      <a:pt x="51" y="199"/>
                    </a:lnTo>
                    <a:lnTo>
                      <a:pt x="63" y="199"/>
                    </a:lnTo>
                    <a:lnTo>
                      <a:pt x="64" y="206"/>
                    </a:lnTo>
                    <a:lnTo>
                      <a:pt x="58" y="214"/>
                    </a:lnTo>
                    <a:lnTo>
                      <a:pt x="46" y="219"/>
                    </a:lnTo>
                    <a:lnTo>
                      <a:pt x="40" y="227"/>
                    </a:lnTo>
                    <a:lnTo>
                      <a:pt x="33" y="236"/>
                    </a:lnTo>
                    <a:lnTo>
                      <a:pt x="26" y="247"/>
                    </a:lnTo>
                    <a:lnTo>
                      <a:pt x="21" y="258"/>
                    </a:lnTo>
                    <a:lnTo>
                      <a:pt x="18" y="271"/>
                    </a:lnTo>
                    <a:lnTo>
                      <a:pt x="13" y="285"/>
                    </a:lnTo>
                    <a:lnTo>
                      <a:pt x="9" y="296"/>
                    </a:lnTo>
                    <a:lnTo>
                      <a:pt x="5" y="304"/>
                    </a:lnTo>
                    <a:lnTo>
                      <a:pt x="5" y="310"/>
                    </a:lnTo>
                    <a:lnTo>
                      <a:pt x="6" y="319"/>
                    </a:lnTo>
                    <a:lnTo>
                      <a:pt x="9" y="328"/>
                    </a:lnTo>
                    <a:lnTo>
                      <a:pt x="10" y="338"/>
                    </a:lnTo>
                    <a:lnTo>
                      <a:pt x="2" y="354"/>
                    </a:lnTo>
                    <a:lnTo>
                      <a:pt x="0" y="370"/>
                    </a:lnTo>
                    <a:lnTo>
                      <a:pt x="0" y="385"/>
                    </a:lnTo>
                    <a:lnTo>
                      <a:pt x="2" y="394"/>
                    </a:lnTo>
                    <a:lnTo>
                      <a:pt x="4" y="401"/>
                    </a:lnTo>
                    <a:lnTo>
                      <a:pt x="5" y="408"/>
                    </a:lnTo>
                    <a:lnTo>
                      <a:pt x="6" y="414"/>
                    </a:lnTo>
                    <a:lnTo>
                      <a:pt x="5" y="419"/>
                    </a:lnTo>
                    <a:lnTo>
                      <a:pt x="8" y="426"/>
                    </a:lnTo>
                    <a:lnTo>
                      <a:pt x="15" y="439"/>
                    </a:lnTo>
                    <a:lnTo>
                      <a:pt x="23" y="451"/>
                    </a:lnTo>
                    <a:lnTo>
                      <a:pt x="30" y="459"/>
                    </a:lnTo>
                    <a:lnTo>
                      <a:pt x="38" y="469"/>
                    </a:lnTo>
                    <a:lnTo>
                      <a:pt x="48" y="478"/>
                    </a:lnTo>
                    <a:lnTo>
                      <a:pt x="59" y="485"/>
                    </a:lnTo>
                    <a:lnTo>
                      <a:pt x="72" y="491"/>
                    </a:lnTo>
                    <a:lnTo>
                      <a:pt x="87" y="494"/>
                    </a:lnTo>
                    <a:lnTo>
                      <a:pt x="103" y="497"/>
                    </a:lnTo>
                    <a:lnTo>
                      <a:pt x="121" y="495"/>
                    </a:lnTo>
                    <a:lnTo>
                      <a:pt x="139" y="493"/>
                    </a:lnTo>
                    <a:lnTo>
                      <a:pt x="150" y="499"/>
                    </a:lnTo>
                    <a:lnTo>
                      <a:pt x="164" y="501"/>
                    </a:lnTo>
                    <a:lnTo>
                      <a:pt x="177" y="502"/>
                    </a:lnTo>
                    <a:lnTo>
                      <a:pt x="192" y="502"/>
                    </a:lnTo>
                    <a:lnTo>
                      <a:pt x="206" y="501"/>
                    </a:lnTo>
                    <a:lnTo>
                      <a:pt x="221" y="498"/>
                    </a:lnTo>
                    <a:lnTo>
                      <a:pt x="236" y="494"/>
                    </a:lnTo>
                    <a:lnTo>
                      <a:pt x="251" y="491"/>
                    </a:lnTo>
                    <a:lnTo>
                      <a:pt x="259" y="487"/>
                    </a:lnTo>
                    <a:lnTo>
                      <a:pt x="268" y="482"/>
                    </a:lnTo>
                    <a:lnTo>
                      <a:pt x="276" y="474"/>
                    </a:lnTo>
                    <a:lnTo>
                      <a:pt x="284" y="463"/>
                    </a:lnTo>
                    <a:lnTo>
                      <a:pt x="289" y="454"/>
                    </a:lnTo>
                    <a:lnTo>
                      <a:pt x="293" y="445"/>
                    </a:lnTo>
                    <a:lnTo>
                      <a:pt x="297" y="437"/>
                    </a:lnTo>
                    <a:lnTo>
                      <a:pt x="298" y="427"/>
                    </a:lnTo>
                    <a:lnTo>
                      <a:pt x="306" y="427"/>
                    </a:lnTo>
                    <a:lnTo>
                      <a:pt x="314" y="424"/>
                    </a:lnTo>
                    <a:lnTo>
                      <a:pt x="320" y="419"/>
                    </a:lnTo>
                    <a:lnTo>
                      <a:pt x="323" y="414"/>
                    </a:lnTo>
                    <a:lnTo>
                      <a:pt x="334" y="410"/>
                    </a:lnTo>
                    <a:lnTo>
                      <a:pt x="338" y="402"/>
                    </a:lnTo>
                    <a:lnTo>
                      <a:pt x="339" y="394"/>
                    </a:lnTo>
                    <a:lnTo>
                      <a:pt x="339" y="387"/>
                    </a:lnTo>
                    <a:lnTo>
                      <a:pt x="341" y="385"/>
                    </a:lnTo>
                    <a:lnTo>
                      <a:pt x="343" y="383"/>
                    </a:lnTo>
                    <a:lnTo>
                      <a:pt x="345" y="380"/>
                    </a:lnTo>
                    <a:lnTo>
                      <a:pt x="349" y="379"/>
                    </a:lnTo>
                    <a:lnTo>
                      <a:pt x="353" y="378"/>
                    </a:lnTo>
                    <a:lnTo>
                      <a:pt x="358" y="377"/>
                    </a:lnTo>
                    <a:lnTo>
                      <a:pt x="361" y="377"/>
                    </a:lnTo>
                    <a:lnTo>
                      <a:pt x="366" y="378"/>
                    </a:lnTo>
                    <a:lnTo>
                      <a:pt x="362" y="377"/>
                    </a:lnTo>
                    <a:lnTo>
                      <a:pt x="358" y="374"/>
                    </a:lnTo>
                    <a:lnTo>
                      <a:pt x="352" y="374"/>
                    </a:lnTo>
                    <a:lnTo>
                      <a:pt x="349" y="374"/>
                    </a:lnTo>
                    <a:lnTo>
                      <a:pt x="353" y="369"/>
                    </a:lnTo>
                    <a:lnTo>
                      <a:pt x="360" y="364"/>
                    </a:lnTo>
                    <a:lnTo>
                      <a:pt x="368" y="358"/>
                    </a:lnTo>
                    <a:lnTo>
                      <a:pt x="375" y="354"/>
                    </a:lnTo>
                    <a:lnTo>
                      <a:pt x="374" y="350"/>
                    </a:lnTo>
                    <a:lnTo>
                      <a:pt x="379" y="325"/>
                    </a:lnTo>
                    <a:lnTo>
                      <a:pt x="375" y="301"/>
                    </a:lnTo>
                    <a:lnTo>
                      <a:pt x="368" y="282"/>
                    </a:lnTo>
                    <a:lnTo>
                      <a:pt x="364" y="272"/>
                    </a:lnTo>
                    <a:lnTo>
                      <a:pt x="365" y="267"/>
                    </a:lnTo>
                    <a:lnTo>
                      <a:pt x="367" y="262"/>
                    </a:lnTo>
                    <a:lnTo>
                      <a:pt x="372" y="254"/>
                    </a:lnTo>
                    <a:lnTo>
                      <a:pt x="379" y="243"/>
                    </a:lnTo>
                    <a:lnTo>
                      <a:pt x="385" y="234"/>
                    </a:lnTo>
                    <a:lnTo>
                      <a:pt x="391" y="225"/>
                    </a:lnTo>
                    <a:lnTo>
                      <a:pt x="397" y="218"/>
                    </a:lnTo>
                    <a:lnTo>
                      <a:pt x="402" y="212"/>
                    </a:lnTo>
                    <a:lnTo>
                      <a:pt x="400" y="209"/>
                    </a:lnTo>
                    <a:lnTo>
                      <a:pt x="399" y="205"/>
                    </a:lnTo>
                    <a:lnTo>
                      <a:pt x="399" y="202"/>
                    </a:lnTo>
                    <a:lnTo>
                      <a:pt x="399" y="198"/>
                    </a:lnTo>
                    <a:lnTo>
                      <a:pt x="400" y="195"/>
                    </a:lnTo>
                    <a:lnTo>
                      <a:pt x="400" y="191"/>
                    </a:lnTo>
                    <a:lnTo>
                      <a:pt x="402" y="190"/>
                    </a:lnTo>
                    <a:lnTo>
                      <a:pt x="402" y="188"/>
                    </a:lnTo>
                    <a:lnTo>
                      <a:pt x="399" y="186"/>
                    </a:lnTo>
                    <a:lnTo>
                      <a:pt x="399" y="184"/>
                    </a:lnTo>
                    <a:lnTo>
                      <a:pt x="399" y="183"/>
                    </a:lnTo>
                    <a:lnTo>
                      <a:pt x="400" y="180"/>
                    </a:lnTo>
                    <a:lnTo>
                      <a:pt x="402" y="173"/>
                    </a:lnTo>
                    <a:lnTo>
                      <a:pt x="405" y="165"/>
                    </a:lnTo>
                    <a:lnTo>
                      <a:pt x="410" y="156"/>
                    </a:lnTo>
                    <a:lnTo>
                      <a:pt x="413" y="150"/>
                    </a:lnTo>
                    <a:lnTo>
                      <a:pt x="415" y="146"/>
                    </a:lnTo>
                    <a:lnTo>
                      <a:pt x="419" y="144"/>
                    </a:lnTo>
                    <a:lnTo>
                      <a:pt x="421" y="144"/>
                    </a:lnTo>
                    <a:lnTo>
                      <a:pt x="422" y="146"/>
                    </a:lnTo>
                    <a:lnTo>
                      <a:pt x="425" y="149"/>
                    </a:lnTo>
                    <a:lnTo>
                      <a:pt x="428" y="150"/>
                    </a:lnTo>
                    <a:lnTo>
                      <a:pt x="435" y="152"/>
                    </a:lnTo>
                    <a:lnTo>
                      <a:pt x="442" y="152"/>
                    </a:lnTo>
                    <a:lnTo>
                      <a:pt x="450" y="152"/>
                    </a:lnTo>
                    <a:lnTo>
                      <a:pt x="459" y="151"/>
                    </a:lnTo>
                    <a:lnTo>
                      <a:pt x="468" y="149"/>
                    </a:lnTo>
                    <a:lnTo>
                      <a:pt x="478" y="1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71" name="Freeform 59"/>
              <p:cNvSpPr>
                <a:spLocks/>
              </p:cNvSpPr>
              <p:nvPr/>
            </p:nvSpPr>
            <p:spPr bwMode="auto">
              <a:xfrm>
                <a:off x="764" y="3632"/>
                <a:ext cx="276" cy="375"/>
              </a:xfrm>
              <a:custGeom>
                <a:avLst/>
                <a:gdLst>
                  <a:gd name="T0" fmla="*/ 230 w 552"/>
                  <a:gd name="T1" fmla="*/ 253 h 749"/>
                  <a:gd name="T2" fmla="*/ 226 w 552"/>
                  <a:gd name="T3" fmla="*/ 253 h 749"/>
                  <a:gd name="T4" fmla="*/ 219 w 552"/>
                  <a:gd name="T5" fmla="*/ 259 h 749"/>
                  <a:gd name="T6" fmla="*/ 213 w 552"/>
                  <a:gd name="T7" fmla="*/ 250 h 749"/>
                  <a:gd name="T8" fmla="*/ 206 w 552"/>
                  <a:gd name="T9" fmla="*/ 242 h 749"/>
                  <a:gd name="T10" fmla="*/ 192 w 552"/>
                  <a:gd name="T11" fmla="*/ 232 h 749"/>
                  <a:gd name="T12" fmla="*/ 179 w 552"/>
                  <a:gd name="T13" fmla="*/ 225 h 749"/>
                  <a:gd name="T14" fmla="*/ 172 w 552"/>
                  <a:gd name="T15" fmla="*/ 198 h 749"/>
                  <a:gd name="T16" fmla="*/ 165 w 552"/>
                  <a:gd name="T17" fmla="*/ 160 h 749"/>
                  <a:gd name="T18" fmla="*/ 161 w 552"/>
                  <a:gd name="T19" fmla="*/ 125 h 749"/>
                  <a:gd name="T20" fmla="*/ 163 w 552"/>
                  <a:gd name="T21" fmla="*/ 91 h 749"/>
                  <a:gd name="T22" fmla="*/ 157 w 552"/>
                  <a:gd name="T23" fmla="*/ 83 h 749"/>
                  <a:gd name="T24" fmla="*/ 155 w 552"/>
                  <a:gd name="T25" fmla="*/ 68 h 749"/>
                  <a:gd name="T26" fmla="*/ 152 w 552"/>
                  <a:gd name="T27" fmla="*/ 44 h 749"/>
                  <a:gd name="T28" fmla="*/ 159 w 552"/>
                  <a:gd name="T29" fmla="*/ 16 h 749"/>
                  <a:gd name="T30" fmla="*/ 136 w 552"/>
                  <a:gd name="T31" fmla="*/ 21 h 749"/>
                  <a:gd name="T32" fmla="*/ 115 w 552"/>
                  <a:gd name="T33" fmla="*/ 21 h 749"/>
                  <a:gd name="T34" fmla="*/ 94 w 552"/>
                  <a:gd name="T35" fmla="*/ 18 h 749"/>
                  <a:gd name="T36" fmla="*/ 69 w 552"/>
                  <a:gd name="T37" fmla="*/ 16 h 749"/>
                  <a:gd name="T38" fmla="*/ 52 w 552"/>
                  <a:gd name="T39" fmla="*/ 5 h 749"/>
                  <a:gd name="T40" fmla="*/ 42 w 552"/>
                  <a:gd name="T41" fmla="*/ 11 h 749"/>
                  <a:gd name="T42" fmla="*/ 35 w 552"/>
                  <a:gd name="T43" fmla="*/ 24 h 749"/>
                  <a:gd name="T44" fmla="*/ 30 w 552"/>
                  <a:gd name="T45" fmla="*/ 33 h 749"/>
                  <a:gd name="T46" fmla="*/ 22 w 552"/>
                  <a:gd name="T47" fmla="*/ 51 h 749"/>
                  <a:gd name="T48" fmla="*/ 17 w 552"/>
                  <a:gd name="T49" fmla="*/ 67 h 749"/>
                  <a:gd name="T50" fmla="*/ 9 w 552"/>
                  <a:gd name="T51" fmla="*/ 84 h 749"/>
                  <a:gd name="T52" fmla="*/ 7 w 552"/>
                  <a:gd name="T53" fmla="*/ 100 h 749"/>
                  <a:gd name="T54" fmla="*/ 3 w 552"/>
                  <a:gd name="T55" fmla="*/ 123 h 749"/>
                  <a:gd name="T56" fmla="*/ 3 w 552"/>
                  <a:gd name="T57" fmla="*/ 150 h 749"/>
                  <a:gd name="T58" fmla="*/ 0 w 552"/>
                  <a:gd name="T59" fmla="*/ 185 h 749"/>
                  <a:gd name="T60" fmla="*/ 3 w 552"/>
                  <a:gd name="T61" fmla="*/ 245 h 749"/>
                  <a:gd name="T62" fmla="*/ 12 w 552"/>
                  <a:gd name="T63" fmla="*/ 306 h 749"/>
                  <a:gd name="T64" fmla="*/ 15 w 552"/>
                  <a:gd name="T65" fmla="*/ 333 h 749"/>
                  <a:gd name="T66" fmla="*/ 19 w 552"/>
                  <a:gd name="T67" fmla="*/ 346 h 749"/>
                  <a:gd name="T68" fmla="*/ 25 w 552"/>
                  <a:gd name="T69" fmla="*/ 357 h 749"/>
                  <a:gd name="T70" fmla="*/ 26 w 552"/>
                  <a:gd name="T71" fmla="*/ 368 h 749"/>
                  <a:gd name="T72" fmla="*/ 49 w 552"/>
                  <a:gd name="T73" fmla="*/ 374 h 749"/>
                  <a:gd name="T74" fmla="*/ 97 w 552"/>
                  <a:gd name="T75" fmla="*/ 375 h 749"/>
                  <a:gd name="T76" fmla="*/ 155 w 552"/>
                  <a:gd name="T77" fmla="*/ 375 h 749"/>
                  <a:gd name="T78" fmla="*/ 213 w 552"/>
                  <a:gd name="T79" fmla="*/ 375 h 749"/>
                  <a:gd name="T80" fmla="*/ 258 w 552"/>
                  <a:gd name="T81" fmla="*/ 374 h 749"/>
                  <a:gd name="T82" fmla="*/ 276 w 552"/>
                  <a:gd name="T83" fmla="*/ 372 h 749"/>
                  <a:gd name="T84" fmla="*/ 270 w 552"/>
                  <a:gd name="T85" fmla="*/ 364 h 749"/>
                  <a:gd name="T86" fmla="*/ 269 w 552"/>
                  <a:gd name="T87" fmla="*/ 355 h 749"/>
                  <a:gd name="T88" fmla="*/ 263 w 552"/>
                  <a:gd name="T89" fmla="*/ 344 h 749"/>
                  <a:gd name="T90" fmla="*/ 255 w 552"/>
                  <a:gd name="T91" fmla="*/ 327 h 749"/>
                  <a:gd name="T92" fmla="*/ 247 w 552"/>
                  <a:gd name="T93" fmla="*/ 314 h 749"/>
                  <a:gd name="T94" fmla="*/ 239 w 552"/>
                  <a:gd name="T95" fmla="*/ 306 h 749"/>
                  <a:gd name="T96" fmla="*/ 229 w 552"/>
                  <a:gd name="T97" fmla="*/ 293 h 749"/>
                  <a:gd name="T98" fmla="*/ 224 w 552"/>
                  <a:gd name="T99" fmla="*/ 274 h 749"/>
                  <a:gd name="T100" fmla="*/ 232 w 552"/>
                  <a:gd name="T101" fmla="*/ 255 h 7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2"/>
                  <a:gd name="T154" fmla="*/ 0 h 749"/>
                  <a:gd name="T155" fmla="*/ 552 w 552"/>
                  <a:gd name="T156" fmla="*/ 749 h 7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2" h="749">
                    <a:moveTo>
                      <a:pt x="463" y="510"/>
                    </a:moveTo>
                    <a:lnTo>
                      <a:pt x="461" y="508"/>
                    </a:lnTo>
                    <a:lnTo>
                      <a:pt x="460" y="506"/>
                    </a:lnTo>
                    <a:lnTo>
                      <a:pt x="457" y="504"/>
                    </a:lnTo>
                    <a:lnTo>
                      <a:pt x="455" y="503"/>
                    </a:lnTo>
                    <a:lnTo>
                      <a:pt x="451" y="505"/>
                    </a:lnTo>
                    <a:lnTo>
                      <a:pt x="447" y="510"/>
                    </a:lnTo>
                    <a:lnTo>
                      <a:pt x="442" y="514"/>
                    </a:lnTo>
                    <a:lnTo>
                      <a:pt x="438" y="518"/>
                    </a:lnTo>
                    <a:lnTo>
                      <a:pt x="434" y="513"/>
                    </a:lnTo>
                    <a:lnTo>
                      <a:pt x="430" y="506"/>
                    </a:lnTo>
                    <a:lnTo>
                      <a:pt x="425" y="499"/>
                    </a:lnTo>
                    <a:lnTo>
                      <a:pt x="422" y="493"/>
                    </a:lnTo>
                    <a:lnTo>
                      <a:pt x="418" y="488"/>
                    </a:lnTo>
                    <a:lnTo>
                      <a:pt x="411" y="483"/>
                    </a:lnTo>
                    <a:lnTo>
                      <a:pt x="403" y="476"/>
                    </a:lnTo>
                    <a:lnTo>
                      <a:pt x="394" y="471"/>
                    </a:lnTo>
                    <a:lnTo>
                      <a:pt x="383" y="464"/>
                    </a:lnTo>
                    <a:lnTo>
                      <a:pt x="373" y="458"/>
                    </a:lnTo>
                    <a:lnTo>
                      <a:pt x="365" y="453"/>
                    </a:lnTo>
                    <a:lnTo>
                      <a:pt x="358" y="450"/>
                    </a:lnTo>
                    <a:lnTo>
                      <a:pt x="354" y="437"/>
                    </a:lnTo>
                    <a:lnTo>
                      <a:pt x="348" y="418"/>
                    </a:lnTo>
                    <a:lnTo>
                      <a:pt x="343" y="396"/>
                    </a:lnTo>
                    <a:lnTo>
                      <a:pt x="337" y="370"/>
                    </a:lnTo>
                    <a:lnTo>
                      <a:pt x="333" y="345"/>
                    </a:lnTo>
                    <a:lnTo>
                      <a:pt x="329" y="320"/>
                    </a:lnTo>
                    <a:lnTo>
                      <a:pt x="326" y="298"/>
                    </a:lnTo>
                    <a:lnTo>
                      <a:pt x="324" y="281"/>
                    </a:lnTo>
                    <a:lnTo>
                      <a:pt x="322" y="250"/>
                    </a:lnTo>
                    <a:lnTo>
                      <a:pt x="325" y="221"/>
                    </a:lnTo>
                    <a:lnTo>
                      <a:pt x="326" y="198"/>
                    </a:lnTo>
                    <a:lnTo>
                      <a:pt x="326" y="182"/>
                    </a:lnTo>
                    <a:lnTo>
                      <a:pt x="320" y="178"/>
                    </a:lnTo>
                    <a:lnTo>
                      <a:pt x="317" y="174"/>
                    </a:lnTo>
                    <a:lnTo>
                      <a:pt x="314" y="165"/>
                    </a:lnTo>
                    <a:lnTo>
                      <a:pt x="316" y="155"/>
                    </a:lnTo>
                    <a:lnTo>
                      <a:pt x="313" y="146"/>
                    </a:lnTo>
                    <a:lnTo>
                      <a:pt x="309" y="136"/>
                    </a:lnTo>
                    <a:lnTo>
                      <a:pt x="303" y="123"/>
                    </a:lnTo>
                    <a:lnTo>
                      <a:pt x="301" y="109"/>
                    </a:lnTo>
                    <a:lnTo>
                      <a:pt x="303" y="87"/>
                    </a:lnTo>
                    <a:lnTo>
                      <a:pt x="307" y="65"/>
                    </a:lnTo>
                    <a:lnTo>
                      <a:pt x="313" y="46"/>
                    </a:lnTo>
                    <a:lnTo>
                      <a:pt x="317" y="32"/>
                    </a:lnTo>
                    <a:lnTo>
                      <a:pt x="302" y="35"/>
                    </a:lnTo>
                    <a:lnTo>
                      <a:pt x="287" y="39"/>
                    </a:lnTo>
                    <a:lnTo>
                      <a:pt x="272" y="42"/>
                    </a:lnTo>
                    <a:lnTo>
                      <a:pt x="258" y="43"/>
                    </a:lnTo>
                    <a:lnTo>
                      <a:pt x="243" y="43"/>
                    </a:lnTo>
                    <a:lnTo>
                      <a:pt x="230" y="42"/>
                    </a:lnTo>
                    <a:lnTo>
                      <a:pt x="216" y="40"/>
                    </a:lnTo>
                    <a:lnTo>
                      <a:pt x="205" y="34"/>
                    </a:lnTo>
                    <a:lnTo>
                      <a:pt x="187" y="36"/>
                    </a:lnTo>
                    <a:lnTo>
                      <a:pt x="169" y="38"/>
                    </a:lnTo>
                    <a:lnTo>
                      <a:pt x="153" y="35"/>
                    </a:lnTo>
                    <a:lnTo>
                      <a:pt x="138" y="32"/>
                    </a:lnTo>
                    <a:lnTo>
                      <a:pt x="125" y="26"/>
                    </a:lnTo>
                    <a:lnTo>
                      <a:pt x="114" y="19"/>
                    </a:lnTo>
                    <a:lnTo>
                      <a:pt x="104" y="10"/>
                    </a:lnTo>
                    <a:lnTo>
                      <a:pt x="96" y="0"/>
                    </a:lnTo>
                    <a:lnTo>
                      <a:pt x="89" y="11"/>
                    </a:lnTo>
                    <a:lnTo>
                      <a:pt x="84" y="21"/>
                    </a:lnTo>
                    <a:lnTo>
                      <a:pt x="78" y="31"/>
                    </a:lnTo>
                    <a:lnTo>
                      <a:pt x="75" y="39"/>
                    </a:lnTo>
                    <a:lnTo>
                      <a:pt x="70" y="48"/>
                    </a:lnTo>
                    <a:lnTo>
                      <a:pt x="67" y="55"/>
                    </a:lnTo>
                    <a:lnTo>
                      <a:pt x="63" y="61"/>
                    </a:lnTo>
                    <a:lnTo>
                      <a:pt x="60" y="65"/>
                    </a:lnTo>
                    <a:lnTo>
                      <a:pt x="53" y="76"/>
                    </a:lnTo>
                    <a:lnTo>
                      <a:pt x="47" y="88"/>
                    </a:lnTo>
                    <a:lnTo>
                      <a:pt x="43" y="101"/>
                    </a:lnTo>
                    <a:lnTo>
                      <a:pt x="39" y="112"/>
                    </a:lnTo>
                    <a:lnTo>
                      <a:pt x="37" y="123"/>
                    </a:lnTo>
                    <a:lnTo>
                      <a:pt x="33" y="134"/>
                    </a:lnTo>
                    <a:lnTo>
                      <a:pt x="29" y="146"/>
                    </a:lnTo>
                    <a:lnTo>
                      <a:pt x="23" y="157"/>
                    </a:lnTo>
                    <a:lnTo>
                      <a:pt x="18" y="168"/>
                    </a:lnTo>
                    <a:lnTo>
                      <a:pt x="16" y="179"/>
                    </a:lnTo>
                    <a:lnTo>
                      <a:pt x="14" y="191"/>
                    </a:lnTo>
                    <a:lnTo>
                      <a:pt x="13" y="200"/>
                    </a:lnTo>
                    <a:lnTo>
                      <a:pt x="10" y="212"/>
                    </a:lnTo>
                    <a:lnTo>
                      <a:pt x="7" y="228"/>
                    </a:lnTo>
                    <a:lnTo>
                      <a:pt x="5" y="245"/>
                    </a:lnTo>
                    <a:lnTo>
                      <a:pt x="5" y="260"/>
                    </a:lnTo>
                    <a:lnTo>
                      <a:pt x="5" y="277"/>
                    </a:lnTo>
                    <a:lnTo>
                      <a:pt x="5" y="300"/>
                    </a:lnTo>
                    <a:lnTo>
                      <a:pt x="5" y="326"/>
                    </a:lnTo>
                    <a:lnTo>
                      <a:pt x="2" y="345"/>
                    </a:lnTo>
                    <a:lnTo>
                      <a:pt x="0" y="370"/>
                    </a:lnTo>
                    <a:lnTo>
                      <a:pt x="0" y="408"/>
                    </a:lnTo>
                    <a:lnTo>
                      <a:pt x="2" y="451"/>
                    </a:lnTo>
                    <a:lnTo>
                      <a:pt x="5" y="490"/>
                    </a:lnTo>
                    <a:lnTo>
                      <a:pt x="10" y="529"/>
                    </a:lnTo>
                    <a:lnTo>
                      <a:pt x="17" y="572"/>
                    </a:lnTo>
                    <a:lnTo>
                      <a:pt x="23" y="611"/>
                    </a:lnTo>
                    <a:lnTo>
                      <a:pt x="26" y="637"/>
                    </a:lnTo>
                    <a:lnTo>
                      <a:pt x="28" y="652"/>
                    </a:lnTo>
                    <a:lnTo>
                      <a:pt x="29" y="665"/>
                    </a:lnTo>
                    <a:lnTo>
                      <a:pt x="31" y="676"/>
                    </a:lnTo>
                    <a:lnTo>
                      <a:pt x="33" y="684"/>
                    </a:lnTo>
                    <a:lnTo>
                      <a:pt x="37" y="691"/>
                    </a:lnTo>
                    <a:lnTo>
                      <a:pt x="43" y="699"/>
                    </a:lnTo>
                    <a:lnTo>
                      <a:pt x="47" y="707"/>
                    </a:lnTo>
                    <a:lnTo>
                      <a:pt x="49" y="713"/>
                    </a:lnTo>
                    <a:lnTo>
                      <a:pt x="49" y="718"/>
                    </a:lnTo>
                    <a:lnTo>
                      <a:pt x="51" y="726"/>
                    </a:lnTo>
                    <a:lnTo>
                      <a:pt x="52" y="736"/>
                    </a:lnTo>
                    <a:lnTo>
                      <a:pt x="54" y="748"/>
                    </a:lnTo>
                    <a:lnTo>
                      <a:pt x="72" y="748"/>
                    </a:lnTo>
                    <a:lnTo>
                      <a:pt x="97" y="748"/>
                    </a:lnTo>
                    <a:lnTo>
                      <a:pt x="125" y="748"/>
                    </a:lnTo>
                    <a:lnTo>
                      <a:pt x="158" y="749"/>
                    </a:lnTo>
                    <a:lnTo>
                      <a:pt x="193" y="749"/>
                    </a:lnTo>
                    <a:lnTo>
                      <a:pt x="231" y="749"/>
                    </a:lnTo>
                    <a:lnTo>
                      <a:pt x="271" y="749"/>
                    </a:lnTo>
                    <a:lnTo>
                      <a:pt x="310" y="749"/>
                    </a:lnTo>
                    <a:lnTo>
                      <a:pt x="350" y="749"/>
                    </a:lnTo>
                    <a:lnTo>
                      <a:pt x="388" y="749"/>
                    </a:lnTo>
                    <a:lnTo>
                      <a:pt x="425" y="749"/>
                    </a:lnTo>
                    <a:lnTo>
                      <a:pt x="460" y="749"/>
                    </a:lnTo>
                    <a:lnTo>
                      <a:pt x="489" y="748"/>
                    </a:lnTo>
                    <a:lnTo>
                      <a:pt x="516" y="748"/>
                    </a:lnTo>
                    <a:lnTo>
                      <a:pt x="537" y="748"/>
                    </a:lnTo>
                    <a:lnTo>
                      <a:pt x="552" y="748"/>
                    </a:lnTo>
                    <a:lnTo>
                      <a:pt x="552" y="744"/>
                    </a:lnTo>
                    <a:lnTo>
                      <a:pt x="549" y="737"/>
                    </a:lnTo>
                    <a:lnTo>
                      <a:pt x="546" y="731"/>
                    </a:lnTo>
                    <a:lnTo>
                      <a:pt x="540" y="728"/>
                    </a:lnTo>
                    <a:lnTo>
                      <a:pt x="540" y="722"/>
                    </a:lnTo>
                    <a:lnTo>
                      <a:pt x="539" y="716"/>
                    </a:lnTo>
                    <a:lnTo>
                      <a:pt x="538" y="709"/>
                    </a:lnTo>
                    <a:lnTo>
                      <a:pt x="534" y="702"/>
                    </a:lnTo>
                    <a:lnTo>
                      <a:pt x="531" y="696"/>
                    </a:lnTo>
                    <a:lnTo>
                      <a:pt x="526" y="687"/>
                    </a:lnTo>
                    <a:lnTo>
                      <a:pt x="522" y="677"/>
                    </a:lnTo>
                    <a:lnTo>
                      <a:pt x="515" y="664"/>
                    </a:lnTo>
                    <a:lnTo>
                      <a:pt x="509" y="653"/>
                    </a:lnTo>
                    <a:lnTo>
                      <a:pt x="503" y="641"/>
                    </a:lnTo>
                    <a:lnTo>
                      <a:pt x="498" y="632"/>
                    </a:lnTo>
                    <a:lnTo>
                      <a:pt x="494" y="627"/>
                    </a:lnTo>
                    <a:lnTo>
                      <a:pt x="491" y="624"/>
                    </a:lnTo>
                    <a:lnTo>
                      <a:pt x="485" y="618"/>
                    </a:lnTo>
                    <a:lnTo>
                      <a:pt x="478" y="611"/>
                    </a:lnTo>
                    <a:lnTo>
                      <a:pt x="471" y="603"/>
                    </a:lnTo>
                    <a:lnTo>
                      <a:pt x="463" y="594"/>
                    </a:lnTo>
                    <a:lnTo>
                      <a:pt x="457" y="585"/>
                    </a:lnTo>
                    <a:lnTo>
                      <a:pt x="451" y="576"/>
                    </a:lnTo>
                    <a:lnTo>
                      <a:pt x="448" y="565"/>
                    </a:lnTo>
                    <a:lnTo>
                      <a:pt x="447" y="547"/>
                    </a:lnTo>
                    <a:lnTo>
                      <a:pt x="450" y="531"/>
                    </a:lnTo>
                    <a:lnTo>
                      <a:pt x="457" y="519"/>
                    </a:lnTo>
                    <a:lnTo>
                      <a:pt x="463" y="5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72" name="Freeform 60"/>
              <p:cNvSpPr>
                <a:spLocks/>
              </p:cNvSpPr>
              <p:nvPr/>
            </p:nvSpPr>
            <p:spPr bwMode="auto">
              <a:xfrm>
                <a:off x="925" y="3857"/>
                <a:ext cx="70" cy="67"/>
              </a:xfrm>
              <a:custGeom>
                <a:avLst/>
                <a:gdLst>
                  <a:gd name="T0" fmla="*/ 67 w 142"/>
                  <a:gd name="T1" fmla="*/ 34 h 135"/>
                  <a:gd name="T2" fmla="*/ 62 w 142"/>
                  <a:gd name="T3" fmla="*/ 48 h 135"/>
                  <a:gd name="T4" fmla="*/ 62 w 142"/>
                  <a:gd name="T5" fmla="*/ 60 h 135"/>
                  <a:gd name="T6" fmla="*/ 60 w 142"/>
                  <a:gd name="T7" fmla="*/ 66 h 135"/>
                  <a:gd name="T8" fmla="*/ 56 w 142"/>
                  <a:gd name="T9" fmla="*/ 65 h 135"/>
                  <a:gd name="T10" fmla="*/ 54 w 142"/>
                  <a:gd name="T11" fmla="*/ 53 h 135"/>
                  <a:gd name="T12" fmla="*/ 50 w 142"/>
                  <a:gd name="T13" fmla="*/ 50 h 135"/>
                  <a:gd name="T14" fmla="*/ 45 w 142"/>
                  <a:gd name="T15" fmla="*/ 51 h 135"/>
                  <a:gd name="T16" fmla="*/ 40 w 142"/>
                  <a:gd name="T17" fmla="*/ 52 h 135"/>
                  <a:gd name="T18" fmla="*/ 35 w 142"/>
                  <a:gd name="T19" fmla="*/ 52 h 135"/>
                  <a:gd name="T20" fmla="*/ 32 w 142"/>
                  <a:gd name="T21" fmla="*/ 48 h 135"/>
                  <a:gd name="T22" fmla="*/ 35 w 142"/>
                  <a:gd name="T23" fmla="*/ 38 h 135"/>
                  <a:gd name="T24" fmla="*/ 41 w 142"/>
                  <a:gd name="T25" fmla="*/ 32 h 135"/>
                  <a:gd name="T26" fmla="*/ 38 w 142"/>
                  <a:gd name="T27" fmla="*/ 24 h 135"/>
                  <a:gd name="T28" fmla="*/ 33 w 142"/>
                  <a:gd name="T29" fmla="*/ 23 h 135"/>
                  <a:gd name="T30" fmla="*/ 25 w 142"/>
                  <a:gd name="T31" fmla="*/ 24 h 135"/>
                  <a:gd name="T32" fmla="*/ 16 w 142"/>
                  <a:gd name="T33" fmla="*/ 26 h 135"/>
                  <a:gd name="T34" fmla="*/ 7 w 142"/>
                  <a:gd name="T35" fmla="*/ 29 h 135"/>
                  <a:gd name="T36" fmla="*/ 2 w 142"/>
                  <a:gd name="T37" fmla="*/ 31 h 135"/>
                  <a:gd name="T38" fmla="*/ 0 w 142"/>
                  <a:gd name="T39" fmla="*/ 27 h 135"/>
                  <a:gd name="T40" fmla="*/ 3 w 142"/>
                  <a:gd name="T41" fmla="*/ 23 h 135"/>
                  <a:gd name="T42" fmla="*/ 9 w 142"/>
                  <a:gd name="T43" fmla="*/ 19 h 135"/>
                  <a:gd name="T44" fmla="*/ 15 w 142"/>
                  <a:gd name="T45" fmla="*/ 14 h 135"/>
                  <a:gd name="T46" fmla="*/ 20 w 142"/>
                  <a:gd name="T47" fmla="*/ 10 h 135"/>
                  <a:gd name="T48" fmla="*/ 21 w 142"/>
                  <a:gd name="T49" fmla="*/ 7 h 135"/>
                  <a:gd name="T50" fmla="*/ 19 w 142"/>
                  <a:gd name="T51" fmla="*/ 2 h 135"/>
                  <a:gd name="T52" fmla="*/ 22 w 142"/>
                  <a:gd name="T53" fmla="*/ 1 h 135"/>
                  <a:gd name="T54" fmla="*/ 31 w 142"/>
                  <a:gd name="T55" fmla="*/ 7 h 135"/>
                  <a:gd name="T56" fmla="*/ 40 w 142"/>
                  <a:gd name="T57" fmla="*/ 13 h 135"/>
                  <a:gd name="T58" fmla="*/ 48 w 142"/>
                  <a:gd name="T59" fmla="*/ 19 h 135"/>
                  <a:gd name="T60" fmla="*/ 51 w 142"/>
                  <a:gd name="T61" fmla="*/ 24 h 135"/>
                  <a:gd name="T62" fmla="*/ 56 w 142"/>
                  <a:gd name="T63" fmla="*/ 31 h 135"/>
                  <a:gd name="T64" fmla="*/ 60 w 142"/>
                  <a:gd name="T65" fmla="*/ 32 h 135"/>
                  <a:gd name="T66" fmla="*/ 64 w 142"/>
                  <a:gd name="T67" fmla="*/ 27 h 135"/>
                  <a:gd name="T68" fmla="*/ 67 w 142"/>
                  <a:gd name="T69" fmla="*/ 27 h 135"/>
                  <a:gd name="T70" fmla="*/ 69 w 142"/>
                  <a:gd name="T71" fmla="*/ 29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2"/>
                  <a:gd name="T109" fmla="*/ 0 h 135"/>
                  <a:gd name="T110" fmla="*/ 142 w 142"/>
                  <a:gd name="T111" fmla="*/ 135 h 1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2" h="135">
                    <a:moveTo>
                      <a:pt x="142" y="60"/>
                    </a:moveTo>
                    <a:lnTo>
                      <a:pt x="136" y="69"/>
                    </a:lnTo>
                    <a:lnTo>
                      <a:pt x="129" y="81"/>
                    </a:lnTo>
                    <a:lnTo>
                      <a:pt x="126" y="97"/>
                    </a:lnTo>
                    <a:lnTo>
                      <a:pt x="127" y="115"/>
                    </a:lnTo>
                    <a:lnTo>
                      <a:pt x="126" y="121"/>
                    </a:lnTo>
                    <a:lnTo>
                      <a:pt x="125" y="128"/>
                    </a:lnTo>
                    <a:lnTo>
                      <a:pt x="122" y="132"/>
                    </a:lnTo>
                    <a:lnTo>
                      <a:pt x="119" y="135"/>
                    </a:lnTo>
                    <a:lnTo>
                      <a:pt x="113" y="130"/>
                    </a:lnTo>
                    <a:lnTo>
                      <a:pt x="111" y="119"/>
                    </a:lnTo>
                    <a:lnTo>
                      <a:pt x="109" y="107"/>
                    </a:lnTo>
                    <a:lnTo>
                      <a:pt x="104" y="101"/>
                    </a:lnTo>
                    <a:lnTo>
                      <a:pt x="101" y="101"/>
                    </a:lnTo>
                    <a:lnTo>
                      <a:pt x="96" y="102"/>
                    </a:lnTo>
                    <a:lnTo>
                      <a:pt x="91" y="102"/>
                    </a:lnTo>
                    <a:lnTo>
                      <a:pt x="86" y="104"/>
                    </a:lnTo>
                    <a:lnTo>
                      <a:pt x="81" y="104"/>
                    </a:lnTo>
                    <a:lnTo>
                      <a:pt x="76" y="105"/>
                    </a:lnTo>
                    <a:lnTo>
                      <a:pt x="72" y="105"/>
                    </a:lnTo>
                    <a:lnTo>
                      <a:pt x="68" y="105"/>
                    </a:lnTo>
                    <a:lnTo>
                      <a:pt x="65" y="97"/>
                    </a:lnTo>
                    <a:lnTo>
                      <a:pt x="66" y="85"/>
                    </a:lnTo>
                    <a:lnTo>
                      <a:pt x="72" y="76"/>
                    </a:lnTo>
                    <a:lnTo>
                      <a:pt x="80" y="69"/>
                    </a:lnTo>
                    <a:lnTo>
                      <a:pt x="83" y="64"/>
                    </a:lnTo>
                    <a:lnTo>
                      <a:pt x="82" y="56"/>
                    </a:lnTo>
                    <a:lnTo>
                      <a:pt x="77" y="49"/>
                    </a:lnTo>
                    <a:lnTo>
                      <a:pt x="71" y="46"/>
                    </a:lnTo>
                    <a:lnTo>
                      <a:pt x="66" y="46"/>
                    </a:lnTo>
                    <a:lnTo>
                      <a:pt x="59" y="47"/>
                    </a:lnTo>
                    <a:lnTo>
                      <a:pt x="51" y="48"/>
                    </a:lnTo>
                    <a:lnTo>
                      <a:pt x="42" y="49"/>
                    </a:lnTo>
                    <a:lnTo>
                      <a:pt x="33" y="52"/>
                    </a:lnTo>
                    <a:lnTo>
                      <a:pt x="23" y="55"/>
                    </a:lnTo>
                    <a:lnTo>
                      <a:pt x="14" y="59"/>
                    </a:lnTo>
                    <a:lnTo>
                      <a:pt x="7" y="63"/>
                    </a:lnTo>
                    <a:lnTo>
                      <a:pt x="4" y="62"/>
                    </a:lnTo>
                    <a:lnTo>
                      <a:pt x="1" y="59"/>
                    </a:lnTo>
                    <a:lnTo>
                      <a:pt x="0" y="55"/>
                    </a:lnTo>
                    <a:lnTo>
                      <a:pt x="0" y="52"/>
                    </a:lnTo>
                    <a:lnTo>
                      <a:pt x="6" y="47"/>
                    </a:lnTo>
                    <a:lnTo>
                      <a:pt x="13" y="43"/>
                    </a:lnTo>
                    <a:lnTo>
                      <a:pt x="19" y="38"/>
                    </a:lnTo>
                    <a:lnTo>
                      <a:pt x="26" y="32"/>
                    </a:lnTo>
                    <a:lnTo>
                      <a:pt x="31" y="28"/>
                    </a:lnTo>
                    <a:lnTo>
                      <a:pt x="37" y="23"/>
                    </a:lnTo>
                    <a:lnTo>
                      <a:pt x="41" y="20"/>
                    </a:lnTo>
                    <a:lnTo>
                      <a:pt x="42" y="17"/>
                    </a:lnTo>
                    <a:lnTo>
                      <a:pt x="42" y="14"/>
                    </a:lnTo>
                    <a:lnTo>
                      <a:pt x="42" y="9"/>
                    </a:lnTo>
                    <a:lnTo>
                      <a:pt x="39" y="5"/>
                    </a:lnTo>
                    <a:lnTo>
                      <a:pt x="37" y="0"/>
                    </a:lnTo>
                    <a:lnTo>
                      <a:pt x="44" y="3"/>
                    </a:lnTo>
                    <a:lnTo>
                      <a:pt x="52" y="8"/>
                    </a:lnTo>
                    <a:lnTo>
                      <a:pt x="62" y="14"/>
                    </a:lnTo>
                    <a:lnTo>
                      <a:pt x="73" y="21"/>
                    </a:lnTo>
                    <a:lnTo>
                      <a:pt x="82" y="26"/>
                    </a:lnTo>
                    <a:lnTo>
                      <a:pt x="90" y="33"/>
                    </a:lnTo>
                    <a:lnTo>
                      <a:pt x="97" y="38"/>
                    </a:lnTo>
                    <a:lnTo>
                      <a:pt x="101" y="43"/>
                    </a:lnTo>
                    <a:lnTo>
                      <a:pt x="104" y="49"/>
                    </a:lnTo>
                    <a:lnTo>
                      <a:pt x="109" y="56"/>
                    </a:lnTo>
                    <a:lnTo>
                      <a:pt x="113" y="63"/>
                    </a:lnTo>
                    <a:lnTo>
                      <a:pt x="117" y="68"/>
                    </a:lnTo>
                    <a:lnTo>
                      <a:pt x="121" y="64"/>
                    </a:lnTo>
                    <a:lnTo>
                      <a:pt x="126" y="60"/>
                    </a:lnTo>
                    <a:lnTo>
                      <a:pt x="130" y="55"/>
                    </a:lnTo>
                    <a:lnTo>
                      <a:pt x="134" y="53"/>
                    </a:lnTo>
                    <a:lnTo>
                      <a:pt x="136" y="54"/>
                    </a:lnTo>
                    <a:lnTo>
                      <a:pt x="139" y="56"/>
                    </a:lnTo>
                    <a:lnTo>
                      <a:pt x="140" y="58"/>
                    </a:lnTo>
                    <a:lnTo>
                      <a:pt x="142" y="6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73" name="Freeform 61"/>
              <p:cNvSpPr>
                <a:spLocks/>
              </p:cNvSpPr>
              <p:nvPr/>
            </p:nvSpPr>
            <p:spPr bwMode="auto">
              <a:xfrm>
                <a:off x="766" y="3651"/>
                <a:ext cx="37" cy="114"/>
              </a:xfrm>
              <a:custGeom>
                <a:avLst/>
                <a:gdLst>
                  <a:gd name="T0" fmla="*/ 28 w 73"/>
                  <a:gd name="T1" fmla="*/ 13 h 227"/>
                  <a:gd name="T2" fmla="*/ 29 w 73"/>
                  <a:gd name="T3" fmla="*/ 11 h 227"/>
                  <a:gd name="T4" fmla="*/ 31 w 73"/>
                  <a:gd name="T5" fmla="*/ 8 h 227"/>
                  <a:gd name="T6" fmla="*/ 33 w 73"/>
                  <a:gd name="T7" fmla="*/ 5 h 227"/>
                  <a:gd name="T8" fmla="*/ 35 w 73"/>
                  <a:gd name="T9" fmla="*/ 0 h 227"/>
                  <a:gd name="T10" fmla="*/ 36 w 73"/>
                  <a:gd name="T11" fmla="*/ 6 h 227"/>
                  <a:gd name="T12" fmla="*/ 36 w 73"/>
                  <a:gd name="T13" fmla="*/ 13 h 227"/>
                  <a:gd name="T14" fmla="*/ 37 w 73"/>
                  <a:gd name="T15" fmla="*/ 20 h 227"/>
                  <a:gd name="T16" fmla="*/ 36 w 73"/>
                  <a:gd name="T17" fmla="*/ 24 h 227"/>
                  <a:gd name="T18" fmla="*/ 34 w 73"/>
                  <a:gd name="T19" fmla="*/ 27 h 227"/>
                  <a:gd name="T20" fmla="*/ 32 w 73"/>
                  <a:gd name="T21" fmla="*/ 29 h 227"/>
                  <a:gd name="T22" fmla="*/ 30 w 73"/>
                  <a:gd name="T23" fmla="*/ 33 h 227"/>
                  <a:gd name="T24" fmla="*/ 29 w 73"/>
                  <a:gd name="T25" fmla="*/ 38 h 227"/>
                  <a:gd name="T26" fmla="*/ 29 w 73"/>
                  <a:gd name="T27" fmla="*/ 42 h 227"/>
                  <a:gd name="T28" fmla="*/ 30 w 73"/>
                  <a:gd name="T29" fmla="*/ 47 h 227"/>
                  <a:gd name="T30" fmla="*/ 31 w 73"/>
                  <a:gd name="T31" fmla="*/ 51 h 227"/>
                  <a:gd name="T32" fmla="*/ 31 w 73"/>
                  <a:gd name="T33" fmla="*/ 55 h 227"/>
                  <a:gd name="T34" fmla="*/ 32 w 73"/>
                  <a:gd name="T35" fmla="*/ 58 h 227"/>
                  <a:gd name="T36" fmla="*/ 32 w 73"/>
                  <a:gd name="T37" fmla="*/ 62 h 227"/>
                  <a:gd name="T38" fmla="*/ 32 w 73"/>
                  <a:gd name="T39" fmla="*/ 67 h 227"/>
                  <a:gd name="T40" fmla="*/ 31 w 73"/>
                  <a:gd name="T41" fmla="*/ 70 h 227"/>
                  <a:gd name="T42" fmla="*/ 28 w 73"/>
                  <a:gd name="T43" fmla="*/ 76 h 227"/>
                  <a:gd name="T44" fmla="*/ 26 w 73"/>
                  <a:gd name="T45" fmla="*/ 85 h 227"/>
                  <a:gd name="T46" fmla="*/ 24 w 73"/>
                  <a:gd name="T47" fmla="*/ 95 h 227"/>
                  <a:gd name="T48" fmla="*/ 22 w 73"/>
                  <a:gd name="T49" fmla="*/ 101 h 227"/>
                  <a:gd name="T50" fmla="*/ 20 w 73"/>
                  <a:gd name="T51" fmla="*/ 104 h 227"/>
                  <a:gd name="T52" fmla="*/ 18 w 73"/>
                  <a:gd name="T53" fmla="*/ 108 h 227"/>
                  <a:gd name="T54" fmla="*/ 14 w 73"/>
                  <a:gd name="T55" fmla="*/ 111 h 227"/>
                  <a:gd name="T56" fmla="*/ 12 w 73"/>
                  <a:gd name="T57" fmla="*/ 114 h 227"/>
                  <a:gd name="T58" fmla="*/ 10 w 73"/>
                  <a:gd name="T59" fmla="*/ 110 h 227"/>
                  <a:gd name="T60" fmla="*/ 10 w 73"/>
                  <a:gd name="T61" fmla="*/ 106 h 227"/>
                  <a:gd name="T62" fmla="*/ 12 w 73"/>
                  <a:gd name="T63" fmla="*/ 102 h 227"/>
                  <a:gd name="T64" fmla="*/ 13 w 73"/>
                  <a:gd name="T65" fmla="*/ 99 h 227"/>
                  <a:gd name="T66" fmla="*/ 14 w 73"/>
                  <a:gd name="T67" fmla="*/ 94 h 227"/>
                  <a:gd name="T68" fmla="*/ 14 w 73"/>
                  <a:gd name="T69" fmla="*/ 88 h 227"/>
                  <a:gd name="T70" fmla="*/ 14 w 73"/>
                  <a:gd name="T71" fmla="*/ 83 h 227"/>
                  <a:gd name="T72" fmla="*/ 12 w 73"/>
                  <a:gd name="T73" fmla="*/ 81 h 227"/>
                  <a:gd name="T74" fmla="*/ 9 w 73"/>
                  <a:gd name="T75" fmla="*/ 84 h 227"/>
                  <a:gd name="T76" fmla="*/ 5 w 73"/>
                  <a:gd name="T77" fmla="*/ 92 h 227"/>
                  <a:gd name="T78" fmla="*/ 2 w 73"/>
                  <a:gd name="T79" fmla="*/ 102 h 227"/>
                  <a:gd name="T80" fmla="*/ 0 w 73"/>
                  <a:gd name="T81" fmla="*/ 111 h 227"/>
                  <a:gd name="T82" fmla="*/ 0 w 73"/>
                  <a:gd name="T83" fmla="*/ 103 h 227"/>
                  <a:gd name="T84" fmla="*/ 1 w 73"/>
                  <a:gd name="T85" fmla="*/ 95 h 227"/>
                  <a:gd name="T86" fmla="*/ 3 w 73"/>
                  <a:gd name="T87" fmla="*/ 87 h 227"/>
                  <a:gd name="T88" fmla="*/ 4 w 73"/>
                  <a:gd name="T89" fmla="*/ 81 h 227"/>
                  <a:gd name="T90" fmla="*/ 6 w 73"/>
                  <a:gd name="T91" fmla="*/ 76 h 227"/>
                  <a:gd name="T92" fmla="*/ 9 w 73"/>
                  <a:gd name="T93" fmla="*/ 70 h 227"/>
                  <a:gd name="T94" fmla="*/ 12 w 73"/>
                  <a:gd name="T95" fmla="*/ 64 h 227"/>
                  <a:gd name="T96" fmla="*/ 14 w 73"/>
                  <a:gd name="T97" fmla="*/ 61 h 227"/>
                  <a:gd name="T98" fmla="*/ 17 w 73"/>
                  <a:gd name="T99" fmla="*/ 57 h 227"/>
                  <a:gd name="T100" fmla="*/ 20 w 73"/>
                  <a:gd name="T101" fmla="*/ 51 h 227"/>
                  <a:gd name="T102" fmla="*/ 23 w 73"/>
                  <a:gd name="T103" fmla="*/ 44 h 227"/>
                  <a:gd name="T104" fmla="*/ 24 w 73"/>
                  <a:gd name="T105" fmla="*/ 38 h 227"/>
                  <a:gd name="T106" fmla="*/ 24 w 73"/>
                  <a:gd name="T107" fmla="*/ 32 h 227"/>
                  <a:gd name="T108" fmla="*/ 24 w 73"/>
                  <a:gd name="T109" fmla="*/ 25 h 227"/>
                  <a:gd name="T110" fmla="*/ 25 w 73"/>
                  <a:gd name="T111" fmla="*/ 19 h 227"/>
                  <a:gd name="T112" fmla="*/ 28 w 73"/>
                  <a:gd name="T113" fmla="*/ 13 h 2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227"/>
                  <a:gd name="T173" fmla="*/ 73 w 73"/>
                  <a:gd name="T174" fmla="*/ 227 h 2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227">
                    <a:moveTo>
                      <a:pt x="55" y="26"/>
                    </a:moveTo>
                    <a:lnTo>
                      <a:pt x="58" y="22"/>
                    </a:lnTo>
                    <a:lnTo>
                      <a:pt x="62" y="16"/>
                    </a:lnTo>
                    <a:lnTo>
                      <a:pt x="65" y="9"/>
                    </a:lnTo>
                    <a:lnTo>
                      <a:pt x="70" y="0"/>
                    </a:lnTo>
                    <a:lnTo>
                      <a:pt x="71" y="11"/>
                    </a:lnTo>
                    <a:lnTo>
                      <a:pt x="72" y="26"/>
                    </a:lnTo>
                    <a:lnTo>
                      <a:pt x="73" y="40"/>
                    </a:lnTo>
                    <a:lnTo>
                      <a:pt x="72" y="48"/>
                    </a:lnTo>
                    <a:lnTo>
                      <a:pt x="67" y="53"/>
                    </a:lnTo>
                    <a:lnTo>
                      <a:pt x="63" y="58"/>
                    </a:lnTo>
                    <a:lnTo>
                      <a:pt x="59" y="65"/>
                    </a:lnTo>
                    <a:lnTo>
                      <a:pt x="58" y="75"/>
                    </a:lnTo>
                    <a:lnTo>
                      <a:pt x="58" y="84"/>
                    </a:lnTo>
                    <a:lnTo>
                      <a:pt x="59" y="93"/>
                    </a:lnTo>
                    <a:lnTo>
                      <a:pt x="61" y="101"/>
                    </a:lnTo>
                    <a:lnTo>
                      <a:pt x="62" y="109"/>
                    </a:lnTo>
                    <a:lnTo>
                      <a:pt x="63" y="116"/>
                    </a:lnTo>
                    <a:lnTo>
                      <a:pt x="64" y="124"/>
                    </a:lnTo>
                    <a:lnTo>
                      <a:pt x="63" y="133"/>
                    </a:lnTo>
                    <a:lnTo>
                      <a:pt x="61" y="140"/>
                    </a:lnTo>
                    <a:lnTo>
                      <a:pt x="56" y="152"/>
                    </a:lnTo>
                    <a:lnTo>
                      <a:pt x="51" y="170"/>
                    </a:lnTo>
                    <a:lnTo>
                      <a:pt x="47" y="189"/>
                    </a:lnTo>
                    <a:lnTo>
                      <a:pt x="43" y="201"/>
                    </a:lnTo>
                    <a:lnTo>
                      <a:pt x="40" y="208"/>
                    </a:lnTo>
                    <a:lnTo>
                      <a:pt x="35" y="216"/>
                    </a:lnTo>
                    <a:lnTo>
                      <a:pt x="28" y="222"/>
                    </a:lnTo>
                    <a:lnTo>
                      <a:pt x="23" y="227"/>
                    </a:lnTo>
                    <a:lnTo>
                      <a:pt x="20" y="219"/>
                    </a:lnTo>
                    <a:lnTo>
                      <a:pt x="20" y="212"/>
                    </a:lnTo>
                    <a:lnTo>
                      <a:pt x="23" y="204"/>
                    </a:lnTo>
                    <a:lnTo>
                      <a:pt x="25" y="197"/>
                    </a:lnTo>
                    <a:lnTo>
                      <a:pt x="27" y="188"/>
                    </a:lnTo>
                    <a:lnTo>
                      <a:pt x="28" y="175"/>
                    </a:lnTo>
                    <a:lnTo>
                      <a:pt x="28" y="166"/>
                    </a:lnTo>
                    <a:lnTo>
                      <a:pt x="24" y="161"/>
                    </a:lnTo>
                    <a:lnTo>
                      <a:pt x="17" y="168"/>
                    </a:lnTo>
                    <a:lnTo>
                      <a:pt x="10" y="184"/>
                    </a:lnTo>
                    <a:lnTo>
                      <a:pt x="3" y="204"/>
                    </a:lnTo>
                    <a:lnTo>
                      <a:pt x="0" y="221"/>
                    </a:lnTo>
                    <a:lnTo>
                      <a:pt x="0" y="206"/>
                    </a:lnTo>
                    <a:lnTo>
                      <a:pt x="2" y="189"/>
                    </a:lnTo>
                    <a:lnTo>
                      <a:pt x="5" y="173"/>
                    </a:lnTo>
                    <a:lnTo>
                      <a:pt x="8" y="161"/>
                    </a:lnTo>
                    <a:lnTo>
                      <a:pt x="11" y="152"/>
                    </a:lnTo>
                    <a:lnTo>
                      <a:pt x="17" y="139"/>
                    </a:lnTo>
                    <a:lnTo>
                      <a:pt x="24" y="128"/>
                    </a:lnTo>
                    <a:lnTo>
                      <a:pt x="28" y="121"/>
                    </a:lnTo>
                    <a:lnTo>
                      <a:pt x="34" y="114"/>
                    </a:lnTo>
                    <a:lnTo>
                      <a:pt x="40" y="102"/>
                    </a:lnTo>
                    <a:lnTo>
                      <a:pt x="46" y="88"/>
                    </a:lnTo>
                    <a:lnTo>
                      <a:pt x="48" y="76"/>
                    </a:lnTo>
                    <a:lnTo>
                      <a:pt x="48" y="63"/>
                    </a:lnTo>
                    <a:lnTo>
                      <a:pt x="48" y="50"/>
                    </a:lnTo>
                    <a:lnTo>
                      <a:pt x="50" y="38"/>
                    </a:lnTo>
                    <a:lnTo>
                      <a:pt x="55"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74" name="Freeform 62"/>
              <p:cNvSpPr>
                <a:spLocks/>
              </p:cNvSpPr>
              <p:nvPr/>
            </p:nvSpPr>
            <p:spPr bwMode="auto">
              <a:xfrm>
                <a:off x="962" y="3430"/>
                <a:ext cx="40" cy="16"/>
              </a:xfrm>
              <a:custGeom>
                <a:avLst/>
                <a:gdLst>
                  <a:gd name="T0" fmla="*/ 0 w 82"/>
                  <a:gd name="T1" fmla="*/ 1 h 33"/>
                  <a:gd name="T2" fmla="*/ 3 w 82"/>
                  <a:gd name="T3" fmla="*/ 1 h 33"/>
                  <a:gd name="T4" fmla="*/ 5 w 82"/>
                  <a:gd name="T5" fmla="*/ 0 h 33"/>
                  <a:gd name="T6" fmla="*/ 8 w 82"/>
                  <a:gd name="T7" fmla="*/ 0 h 33"/>
                  <a:gd name="T8" fmla="*/ 11 w 82"/>
                  <a:gd name="T9" fmla="*/ 0 h 33"/>
                  <a:gd name="T10" fmla="*/ 14 w 82"/>
                  <a:gd name="T11" fmla="*/ 0 h 33"/>
                  <a:gd name="T12" fmla="*/ 16 w 82"/>
                  <a:gd name="T13" fmla="*/ 0 h 33"/>
                  <a:gd name="T14" fmla="*/ 18 w 82"/>
                  <a:gd name="T15" fmla="*/ 0 h 33"/>
                  <a:gd name="T16" fmla="*/ 20 w 82"/>
                  <a:gd name="T17" fmla="*/ 0 h 33"/>
                  <a:gd name="T18" fmla="*/ 21 w 82"/>
                  <a:gd name="T19" fmla="*/ 0 h 33"/>
                  <a:gd name="T20" fmla="*/ 23 w 82"/>
                  <a:gd name="T21" fmla="*/ 1 h 33"/>
                  <a:gd name="T22" fmla="*/ 26 w 82"/>
                  <a:gd name="T23" fmla="*/ 1 h 33"/>
                  <a:gd name="T24" fmla="*/ 27 w 82"/>
                  <a:gd name="T25" fmla="*/ 2 h 33"/>
                  <a:gd name="T26" fmla="*/ 29 w 82"/>
                  <a:gd name="T27" fmla="*/ 3 h 33"/>
                  <a:gd name="T28" fmla="*/ 32 w 82"/>
                  <a:gd name="T29" fmla="*/ 5 h 33"/>
                  <a:gd name="T30" fmla="*/ 34 w 82"/>
                  <a:gd name="T31" fmla="*/ 6 h 33"/>
                  <a:gd name="T32" fmla="*/ 36 w 82"/>
                  <a:gd name="T33" fmla="*/ 7 h 33"/>
                  <a:gd name="T34" fmla="*/ 38 w 82"/>
                  <a:gd name="T35" fmla="*/ 9 h 33"/>
                  <a:gd name="T36" fmla="*/ 40 w 82"/>
                  <a:gd name="T37" fmla="*/ 11 h 33"/>
                  <a:gd name="T38" fmla="*/ 40 w 82"/>
                  <a:gd name="T39" fmla="*/ 13 h 33"/>
                  <a:gd name="T40" fmla="*/ 38 w 82"/>
                  <a:gd name="T41" fmla="*/ 16 h 33"/>
                  <a:gd name="T42" fmla="*/ 35 w 82"/>
                  <a:gd name="T43" fmla="*/ 15 h 33"/>
                  <a:gd name="T44" fmla="*/ 30 w 82"/>
                  <a:gd name="T45" fmla="*/ 14 h 33"/>
                  <a:gd name="T46" fmla="*/ 26 w 82"/>
                  <a:gd name="T47" fmla="*/ 14 h 33"/>
                  <a:gd name="T48" fmla="*/ 23 w 82"/>
                  <a:gd name="T49" fmla="*/ 16 h 33"/>
                  <a:gd name="T50" fmla="*/ 22 w 82"/>
                  <a:gd name="T51" fmla="*/ 11 h 33"/>
                  <a:gd name="T52" fmla="*/ 20 w 82"/>
                  <a:gd name="T53" fmla="*/ 9 h 33"/>
                  <a:gd name="T54" fmla="*/ 18 w 82"/>
                  <a:gd name="T55" fmla="*/ 8 h 33"/>
                  <a:gd name="T56" fmla="*/ 16 w 82"/>
                  <a:gd name="T57" fmla="*/ 7 h 33"/>
                  <a:gd name="T58" fmla="*/ 13 w 82"/>
                  <a:gd name="T59" fmla="*/ 8 h 33"/>
                  <a:gd name="T60" fmla="*/ 8 w 82"/>
                  <a:gd name="T61" fmla="*/ 8 h 33"/>
                  <a:gd name="T62" fmla="*/ 4 w 82"/>
                  <a:gd name="T63" fmla="*/ 8 h 33"/>
                  <a:gd name="T64" fmla="*/ 1 w 82"/>
                  <a:gd name="T65" fmla="*/ 7 h 33"/>
                  <a:gd name="T66" fmla="*/ 1 w 82"/>
                  <a:gd name="T67" fmla="*/ 6 h 33"/>
                  <a:gd name="T68" fmla="*/ 0 w 82"/>
                  <a:gd name="T69" fmla="*/ 5 h 33"/>
                  <a:gd name="T70" fmla="*/ 0 w 82"/>
                  <a:gd name="T71" fmla="*/ 3 h 33"/>
                  <a:gd name="T72" fmla="*/ 0 w 82"/>
                  <a:gd name="T73" fmla="*/ 1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33"/>
                  <a:gd name="T113" fmla="*/ 82 w 82"/>
                  <a:gd name="T114" fmla="*/ 33 h 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33">
                    <a:moveTo>
                      <a:pt x="1" y="3"/>
                    </a:moveTo>
                    <a:lnTo>
                      <a:pt x="6" y="2"/>
                    </a:lnTo>
                    <a:lnTo>
                      <a:pt x="10" y="0"/>
                    </a:lnTo>
                    <a:lnTo>
                      <a:pt x="16" y="0"/>
                    </a:lnTo>
                    <a:lnTo>
                      <a:pt x="22" y="0"/>
                    </a:lnTo>
                    <a:lnTo>
                      <a:pt x="28" y="0"/>
                    </a:lnTo>
                    <a:lnTo>
                      <a:pt x="33" y="0"/>
                    </a:lnTo>
                    <a:lnTo>
                      <a:pt x="37" y="0"/>
                    </a:lnTo>
                    <a:lnTo>
                      <a:pt x="40" y="0"/>
                    </a:lnTo>
                    <a:lnTo>
                      <a:pt x="44" y="0"/>
                    </a:lnTo>
                    <a:lnTo>
                      <a:pt x="48" y="2"/>
                    </a:lnTo>
                    <a:lnTo>
                      <a:pt x="53" y="3"/>
                    </a:lnTo>
                    <a:lnTo>
                      <a:pt x="56" y="5"/>
                    </a:lnTo>
                    <a:lnTo>
                      <a:pt x="60" y="7"/>
                    </a:lnTo>
                    <a:lnTo>
                      <a:pt x="65" y="10"/>
                    </a:lnTo>
                    <a:lnTo>
                      <a:pt x="69" y="13"/>
                    </a:lnTo>
                    <a:lnTo>
                      <a:pt x="74" y="15"/>
                    </a:lnTo>
                    <a:lnTo>
                      <a:pt x="77" y="18"/>
                    </a:lnTo>
                    <a:lnTo>
                      <a:pt x="82" y="22"/>
                    </a:lnTo>
                    <a:lnTo>
                      <a:pt x="82" y="27"/>
                    </a:lnTo>
                    <a:lnTo>
                      <a:pt x="78" y="33"/>
                    </a:lnTo>
                    <a:lnTo>
                      <a:pt x="71" y="30"/>
                    </a:lnTo>
                    <a:lnTo>
                      <a:pt x="62" y="28"/>
                    </a:lnTo>
                    <a:lnTo>
                      <a:pt x="53" y="29"/>
                    </a:lnTo>
                    <a:lnTo>
                      <a:pt x="47" y="32"/>
                    </a:lnTo>
                    <a:lnTo>
                      <a:pt x="45" y="23"/>
                    </a:lnTo>
                    <a:lnTo>
                      <a:pt x="41" y="19"/>
                    </a:lnTo>
                    <a:lnTo>
                      <a:pt x="37" y="17"/>
                    </a:lnTo>
                    <a:lnTo>
                      <a:pt x="33" y="15"/>
                    </a:lnTo>
                    <a:lnTo>
                      <a:pt x="27" y="17"/>
                    </a:lnTo>
                    <a:lnTo>
                      <a:pt x="17" y="17"/>
                    </a:lnTo>
                    <a:lnTo>
                      <a:pt x="9" y="17"/>
                    </a:lnTo>
                    <a:lnTo>
                      <a:pt x="3" y="15"/>
                    </a:lnTo>
                    <a:lnTo>
                      <a:pt x="2" y="13"/>
                    </a:lnTo>
                    <a:lnTo>
                      <a:pt x="1" y="10"/>
                    </a:lnTo>
                    <a:lnTo>
                      <a:pt x="0" y="6"/>
                    </a:lnTo>
                    <a:lnTo>
                      <a:pt x="1"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75" name="Freeform 63"/>
              <p:cNvSpPr>
                <a:spLocks/>
              </p:cNvSpPr>
              <p:nvPr/>
            </p:nvSpPr>
            <p:spPr bwMode="auto">
              <a:xfrm>
                <a:off x="898" y="3617"/>
                <a:ext cx="20" cy="24"/>
              </a:xfrm>
              <a:custGeom>
                <a:avLst/>
                <a:gdLst>
                  <a:gd name="T0" fmla="*/ 3 w 41"/>
                  <a:gd name="T1" fmla="*/ 5 h 48"/>
                  <a:gd name="T2" fmla="*/ 3 w 41"/>
                  <a:gd name="T3" fmla="*/ 6 h 48"/>
                  <a:gd name="T4" fmla="*/ 4 w 41"/>
                  <a:gd name="T5" fmla="*/ 7 h 48"/>
                  <a:gd name="T6" fmla="*/ 5 w 41"/>
                  <a:gd name="T7" fmla="*/ 8 h 48"/>
                  <a:gd name="T8" fmla="*/ 5 w 41"/>
                  <a:gd name="T9" fmla="*/ 9 h 48"/>
                  <a:gd name="T10" fmla="*/ 3 w 41"/>
                  <a:gd name="T11" fmla="*/ 12 h 48"/>
                  <a:gd name="T12" fmla="*/ 1 w 41"/>
                  <a:gd name="T13" fmla="*/ 15 h 48"/>
                  <a:gd name="T14" fmla="*/ 0 w 41"/>
                  <a:gd name="T15" fmla="*/ 18 h 48"/>
                  <a:gd name="T16" fmla="*/ 0 w 41"/>
                  <a:gd name="T17" fmla="*/ 21 h 48"/>
                  <a:gd name="T18" fmla="*/ 3 w 41"/>
                  <a:gd name="T19" fmla="*/ 23 h 48"/>
                  <a:gd name="T20" fmla="*/ 7 w 41"/>
                  <a:gd name="T21" fmla="*/ 24 h 48"/>
                  <a:gd name="T22" fmla="*/ 12 w 41"/>
                  <a:gd name="T23" fmla="*/ 24 h 48"/>
                  <a:gd name="T24" fmla="*/ 16 w 41"/>
                  <a:gd name="T25" fmla="*/ 23 h 48"/>
                  <a:gd name="T26" fmla="*/ 18 w 41"/>
                  <a:gd name="T27" fmla="*/ 19 h 48"/>
                  <a:gd name="T28" fmla="*/ 20 w 41"/>
                  <a:gd name="T29" fmla="*/ 14 h 48"/>
                  <a:gd name="T30" fmla="*/ 20 w 41"/>
                  <a:gd name="T31" fmla="*/ 10 h 48"/>
                  <a:gd name="T32" fmla="*/ 19 w 41"/>
                  <a:gd name="T33" fmla="*/ 8 h 48"/>
                  <a:gd name="T34" fmla="*/ 18 w 41"/>
                  <a:gd name="T35" fmla="*/ 8 h 48"/>
                  <a:gd name="T36" fmla="*/ 18 w 41"/>
                  <a:gd name="T37" fmla="*/ 8 h 48"/>
                  <a:gd name="T38" fmla="*/ 17 w 41"/>
                  <a:gd name="T39" fmla="*/ 8 h 48"/>
                  <a:gd name="T40" fmla="*/ 15 w 41"/>
                  <a:gd name="T41" fmla="*/ 8 h 48"/>
                  <a:gd name="T42" fmla="*/ 14 w 41"/>
                  <a:gd name="T43" fmla="*/ 5 h 48"/>
                  <a:gd name="T44" fmla="*/ 12 w 41"/>
                  <a:gd name="T45" fmla="*/ 3 h 48"/>
                  <a:gd name="T46" fmla="*/ 10 w 41"/>
                  <a:gd name="T47" fmla="*/ 1 h 48"/>
                  <a:gd name="T48" fmla="*/ 8 w 41"/>
                  <a:gd name="T49" fmla="*/ 0 h 48"/>
                  <a:gd name="T50" fmla="*/ 6 w 41"/>
                  <a:gd name="T51" fmla="*/ 1 h 48"/>
                  <a:gd name="T52" fmla="*/ 5 w 41"/>
                  <a:gd name="T53" fmla="*/ 1 h 48"/>
                  <a:gd name="T54" fmla="*/ 3 w 41"/>
                  <a:gd name="T55" fmla="*/ 3 h 48"/>
                  <a:gd name="T56" fmla="*/ 3 w 41"/>
                  <a:gd name="T57" fmla="*/ 5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48"/>
                  <a:gd name="T89" fmla="*/ 41 w 41"/>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48">
                    <a:moveTo>
                      <a:pt x="6" y="9"/>
                    </a:moveTo>
                    <a:lnTo>
                      <a:pt x="7" y="11"/>
                    </a:lnTo>
                    <a:lnTo>
                      <a:pt x="8" y="13"/>
                    </a:lnTo>
                    <a:lnTo>
                      <a:pt x="10" y="16"/>
                    </a:lnTo>
                    <a:lnTo>
                      <a:pt x="11" y="18"/>
                    </a:lnTo>
                    <a:lnTo>
                      <a:pt x="7" y="23"/>
                    </a:lnTo>
                    <a:lnTo>
                      <a:pt x="3" y="30"/>
                    </a:lnTo>
                    <a:lnTo>
                      <a:pt x="0" y="35"/>
                    </a:lnTo>
                    <a:lnTo>
                      <a:pt x="0" y="41"/>
                    </a:lnTo>
                    <a:lnTo>
                      <a:pt x="6" y="46"/>
                    </a:lnTo>
                    <a:lnTo>
                      <a:pt x="14" y="48"/>
                    </a:lnTo>
                    <a:lnTo>
                      <a:pt x="24" y="48"/>
                    </a:lnTo>
                    <a:lnTo>
                      <a:pt x="33" y="45"/>
                    </a:lnTo>
                    <a:lnTo>
                      <a:pt x="37" y="38"/>
                    </a:lnTo>
                    <a:lnTo>
                      <a:pt x="41" y="28"/>
                    </a:lnTo>
                    <a:lnTo>
                      <a:pt x="41" y="20"/>
                    </a:lnTo>
                    <a:lnTo>
                      <a:pt x="39" y="15"/>
                    </a:lnTo>
                    <a:lnTo>
                      <a:pt x="37" y="15"/>
                    </a:lnTo>
                    <a:lnTo>
                      <a:pt x="36" y="15"/>
                    </a:lnTo>
                    <a:lnTo>
                      <a:pt x="34" y="15"/>
                    </a:lnTo>
                    <a:lnTo>
                      <a:pt x="31" y="16"/>
                    </a:lnTo>
                    <a:lnTo>
                      <a:pt x="28" y="10"/>
                    </a:lnTo>
                    <a:lnTo>
                      <a:pt x="24" y="5"/>
                    </a:lnTo>
                    <a:lnTo>
                      <a:pt x="20" y="2"/>
                    </a:lnTo>
                    <a:lnTo>
                      <a:pt x="16" y="0"/>
                    </a:lnTo>
                    <a:lnTo>
                      <a:pt x="13" y="1"/>
                    </a:lnTo>
                    <a:lnTo>
                      <a:pt x="11" y="2"/>
                    </a:lnTo>
                    <a:lnTo>
                      <a:pt x="7" y="5"/>
                    </a:lnTo>
                    <a:lnTo>
                      <a:pt x="6"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76" name="Freeform 64"/>
              <p:cNvSpPr>
                <a:spLocks/>
              </p:cNvSpPr>
              <p:nvPr/>
            </p:nvSpPr>
            <p:spPr bwMode="auto">
              <a:xfrm>
                <a:off x="955" y="3455"/>
                <a:ext cx="81" cy="141"/>
              </a:xfrm>
              <a:custGeom>
                <a:avLst/>
                <a:gdLst>
                  <a:gd name="T0" fmla="*/ 76 w 163"/>
                  <a:gd name="T1" fmla="*/ 22 h 282"/>
                  <a:gd name="T2" fmla="*/ 67 w 163"/>
                  <a:gd name="T3" fmla="*/ 24 h 282"/>
                  <a:gd name="T4" fmla="*/ 60 w 163"/>
                  <a:gd name="T5" fmla="*/ 24 h 282"/>
                  <a:gd name="T6" fmla="*/ 55 w 163"/>
                  <a:gd name="T7" fmla="*/ 22 h 282"/>
                  <a:gd name="T8" fmla="*/ 53 w 163"/>
                  <a:gd name="T9" fmla="*/ 20 h 282"/>
                  <a:gd name="T10" fmla="*/ 50 w 163"/>
                  <a:gd name="T11" fmla="*/ 21 h 282"/>
                  <a:gd name="T12" fmla="*/ 47 w 163"/>
                  <a:gd name="T13" fmla="*/ 26 h 282"/>
                  <a:gd name="T14" fmla="*/ 43 w 163"/>
                  <a:gd name="T15" fmla="*/ 34 h 282"/>
                  <a:gd name="T16" fmla="*/ 42 w 163"/>
                  <a:gd name="T17" fmla="*/ 39 h 282"/>
                  <a:gd name="T18" fmla="*/ 42 w 163"/>
                  <a:gd name="T19" fmla="*/ 41 h 282"/>
                  <a:gd name="T20" fmla="*/ 43 w 163"/>
                  <a:gd name="T21" fmla="*/ 43 h 282"/>
                  <a:gd name="T22" fmla="*/ 42 w 163"/>
                  <a:gd name="T23" fmla="*/ 45 h 282"/>
                  <a:gd name="T24" fmla="*/ 42 w 163"/>
                  <a:gd name="T25" fmla="*/ 49 h 282"/>
                  <a:gd name="T26" fmla="*/ 42 w 163"/>
                  <a:gd name="T27" fmla="*/ 52 h 282"/>
                  <a:gd name="T28" fmla="*/ 41 w 163"/>
                  <a:gd name="T29" fmla="*/ 57 h 282"/>
                  <a:gd name="T30" fmla="*/ 35 w 163"/>
                  <a:gd name="T31" fmla="*/ 65 h 282"/>
                  <a:gd name="T32" fmla="*/ 28 w 163"/>
                  <a:gd name="T33" fmla="*/ 75 h 282"/>
                  <a:gd name="T34" fmla="*/ 25 w 163"/>
                  <a:gd name="T35" fmla="*/ 81 h 282"/>
                  <a:gd name="T36" fmla="*/ 26 w 163"/>
                  <a:gd name="T37" fmla="*/ 89 h 282"/>
                  <a:gd name="T38" fmla="*/ 32 w 163"/>
                  <a:gd name="T39" fmla="*/ 110 h 282"/>
                  <a:gd name="T40" fmla="*/ 30 w 163"/>
                  <a:gd name="T41" fmla="*/ 125 h 282"/>
                  <a:gd name="T42" fmla="*/ 22 w 163"/>
                  <a:gd name="T43" fmla="*/ 130 h 282"/>
                  <a:gd name="T44" fmla="*/ 17 w 163"/>
                  <a:gd name="T45" fmla="*/ 135 h 282"/>
                  <a:gd name="T46" fmla="*/ 21 w 163"/>
                  <a:gd name="T47" fmla="*/ 135 h 282"/>
                  <a:gd name="T48" fmla="*/ 25 w 163"/>
                  <a:gd name="T49" fmla="*/ 137 h 282"/>
                  <a:gd name="T50" fmla="*/ 21 w 163"/>
                  <a:gd name="T51" fmla="*/ 136 h 282"/>
                  <a:gd name="T52" fmla="*/ 17 w 163"/>
                  <a:gd name="T53" fmla="*/ 137 h 282"/>
                  <a:gd name="T54" fmla="*/ 14 w 163"/>
                  <a:gd name="T55" fmla="*/ 139 h 282"/>
                  <a:gd name="T56" fmla="*/ 12 w 163"/>
                  <a:gd name="T57" fmla="*/ 141 h 282"/>
                  <a:gd name="T58" fmla="*/ 12 w 163"/>
                  <a:gd name="T59" fmla="*/ 119 h 282"/>
                  <a:gd name="T60" fmla="*/ 19 w 163"/>
                  <a:gd name="T61" fmla="*/ 110 h 282"/>
                  <a:gd name="T62" fmla="*/ 17 w 163"/>
                  <a:gd name="T63" fmla="*/ 103 h 282"/>
                  <a:gd name="T64" fmla="*/ 12 w 163"/>
                  <a:gd name="T65" fmla="*/ 98 h 282"/>
                  <a:gd name="T66" fmla="*/ 6 w 163"/>
                  <a:gd name="T67" fmla="*/ 94 h 282"/>
                  <a:gd name="T68" fmla="*/ 2 w 163"/>
                  <a:gd name="T69" fmla="*/ 93 h 282"/>
                  <a:gd name="T70" fmla="*/ 0 w 163"/>
                  <a:gd name="T71" fmla="*/ 91 h 282"/>
                  <a:gd name="T72" fmla="*/ 0 w 163"/>
                  <a:gd name="T73" fmla="*/ 88 h 282"/>
                  <a:gd name="T74" fmla="*/ 6 w 163"/>
                  <a:gd name="T75" fmla="*/ 83 h 282"/>
                  <a:gd name="T76" fmla="*/ 17 w 163"/>
                  <a:gd name="T77" fmla="*/ 77 h 282"/>
                  <a:gd name="T78" fmla="*/ 21 w 163"/>
                  <a:gd name="T79" fmla="*/ 65 h 282"/>
                  <a:gd name="T80" fmla="*/ 19 w 163"/>
                  <a:gd name="T81" fmla="*/ 54 h 282"/>
                  <a:gd name="T82" fmla="*/ 17 w 163"/>
                  <a:gd name="T83" fmla="*/ 47 h 282"/>
                  <a:gd name="T84" fmla="*/ 18 w 163"/>
                  <a:gd name="T85" fmla="*/ 39 h 282"/>
                  <a:gd name="T86" fmla="*/ 29 w 163"/>
                  <a:gd name="T87" fmla="*/ 34 h 282"/>
                  <a:gd name="T88" fmla="*/ 36 w 163"/>
                  <a:gd name="T89" fmla="*/ 25 h 282"/>
                  <a:gd name="T90" fmla="*/ 39 w 163"/>
                  <a:gd name="T91" fmla="*/ 15 h 282"/>
                  <a:gd name="T92" fmla="*/ 41 w 163"/>
                  <a:gd name="T93" fmla="*/ 9 h 282"/>
                  <a:gd name="T94" fmla="*/ 42 w 163"/>
                  <a:gd name="T95" fmla="*/ 4 h 282"/>
                  <a:gd name="T96" fmla="*/ 46 w 163"/>
                  <a:gd name="T97" fmla="*/ 0 h 282"/>
                  <a:gd name="T98" fmla="*/ 51 w 163"/>
                  <a:gd name="T99" fmla="*/ 1 h 282"/>
                  <a:gd name="T100" fmla="*/ 54 w 163"/>
                  <a:gd name="T101" fmla="*/ 5 h 282"/>
                  <a:gd name="T102" fmla="*/ 58 w 163"/>
                  <a:gd name="T103" fmla="*/ 11 h 282"/>
                  <a:gd name="T104" fmla="*/ 63 w 163"/>
                  <a:gd name="T105" fmla="*/ 16 h 282"/>
                  <a:gd name="T106" fmla="*/ 70 w 163"/>
                  <a:gd name="T107" fmla="*/ 14 h 282"/>
                  <a:gd name="T108" fmla="*/ 78 w 163"/>
                  <a:gd name="T109" fmla="*/ 5 h 282"/>
                  <a:gd name="T110" fmla="*/ 80 w 163"/>
                  <a:gd name="T111" fmla="*/ 13 h 282"/>
                  <a:gd name="T112" fmla="*/ 81 w 163"/>
                  <a:gd name="T113" fmla="*/ 20 h 2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3"/>
                  <a:gd name="T172" fmla="*/ 0 h 282"/>
                  <a:gd name="T173" fmla="*/ 163 w 163"/>
                  <a:gd name="T174" fmla="*/ 282 h 2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3" h="282">
                    <a:moveTo>
                      <a:pt x="163" y="39"/>
                    </a:moveTo>
                    <a:lnTo>
                      <a:pt x="153" y="44"/>
                    </a:lnTo>
                    <a:lnTo>
                      <a:pt x="144" y="46"/>
                    </a:lnTo>
                    <a:lnTo>
                      <a:pt x="135" y="47"/>
                    </a:lnTo>
                    <a:lnTo>
                      <a:pt x="127" y="47"/>
                    </a:lnTo>
                    <a:lnTo>
                      <a:pt x="120" y="47"/>
                    </a:lnTo>
                    <a:lnTo>
                      <a:pt x="113" y="45"/>
                    </a:lnTo>
                    <a:lnTo>
                      <a:pt x="110" y="44"/>
                    </a:lnTo>
                    <a:lnTo>
                      <a:pt x="107" y="41"/>
                    </a:lnTo>
                    <a:lnTo>
                      <a:pt x="106" y="39"/>
                    </a:lnTo>
                    <a:lnTo>
                      <a:pt x="104" y="39"/>
                    </a:lnTo>
                    <a:lnTo>
                      <a:pt x="100" y="41"/>
                    </a:lnTo>
                    <a:lnTo>
                      <a:pt x="98" y="45"/>
                    </a:lnTo>
                    <a:lnTo>
                      <a:pt x="95" y="51"/>
                    </a:lnTo>
                    <a:lnTo>
                      <a:pt x="90" y="60"/>
                    </a:lnTo>
                    <a:lnTo>
                      <a:pt x="87" y="68"/>
                    </a:lnTo>
                    <a:lnTo>
                      <a:pt x="85" y="75"/>
                    </a:lnTo>
                    <a:lnTo>
                      <a:pt x="84" y="78"/>
                    </a:lnTo>
                    <a:lnTo>
                      <a:pt x="84" y="79"/>
                    </a:lnTo>
                    <a:lnTo>
                      <a:pt x="84" y="81"/>
                    </a:lnTo>
                    <a:lnTo>
                      <a:pt x="87" y="83"/>
                    </a:lnTo>
                    <a:lnTo>
                      <a:pt x="87" y="85"/>
                    </a:lnTo>
                    <a:lnTo>
                      <a:pt x="85" y="86"/>
                    </a:lnTo>
                    <a:lnTo>
                      <a:pt x="85" y="90"/>
                    </a:lnTo>
                    <a:lnTo>
                      <a:pt x="84" y="93"/>
                    </a:lnTo>
                    <a:lnTo>
                      <a:pt x="84" y="97"/>
                    </a:lnTo>
                    <a:lnTo>
                      <a:pt x="84" y="100"/>
                    </a:lnTo>
                    <a:lnTo>
                      <a:pt x="85" y="104"/>
                    </a:lnTo>
                    <a:lnTo>
                      <a:pt x="87" y="107"/>
                    </a:lnTo>
                    <a:lnTo>
                      <a:pt x="82" y="113"/>
                    </a:lnTo>
                    <a:lnTo>
                      <a:pt x="76" y="120"/>
                    </a:lnTo>
                    <a:lnTo>
                      <a:pt x="70" y="129"/>
                    </a:lnTo>
                    <a:lnTo>
                      <a:pt x="64" y="138"/>
                    </a:lnTo>
                    <a:lnTo>
                      <a:pt x="57" y="149"/>
                    </a:lnTo>
                    <a:lnTo>
                      <a:pt x="52" y="157"/>
                    </a:lnTo>
                    <a:lnTo>
                      <a:pt x="50" y="162"/>
                    </a:lnTo>
                    <a:lnTo>
                      <a:pt x="49" y="167"/>
                    </a:lnTo>
                    <a:lnTo>
                      <a:pt x="53" y="177"/>
                    </a:lnTo>
                    <a:lnTo>
                      <a:pt x="60" y="196"/>
                    </a:lnTo>
                    <a:lnTo>
                      <a:pt x="64" y="220"/>
                    </a:lnTo>
                    <a:lnTo>
                      <a:pt x="59" y="245"/>
                    </a:lnTo>
                    <a:lnTo>
                      <a:pt x="60" y="249"/>
                    </a:lnTo>
                    <a:lnTo>
                      <a:pt x="53" y="253"/>
                    </a:lnTo>
                    <a:lnTo>
                      <a:pt x="45" y="259"/>
                    </a:lnTo>
                    <a:lnTo>
                      <a:pt x="38" y="264"/>
                    </a:lnTo>
                    <a:lnTo>
                      <a:pt x="34" y="269"/>
                    </a:lnTo>
                    <a:lnTo>
                      <a:pt x="37" y="269"/>
                    </a:lnTo>
                    <a:lnTo>
                      <a:pt x="43" y="269"/>
                    </a:lnTo>
                    <a:lnTo>
                      <a:pt x="47" y="272"/>
                    </a:lnTo>
                    <a:lnTo>
                      <a:pt x="51" y="273"/>
                    </a:lnTo>
                    <a:lnTo>
                      <a:pt x="46" y="272"/>
                    </a:lnTo>
                    <a:lnTo>
                      <a:pt x="43" y="272"/>
                    </a:lnTo>
                    <a:lnTo>
                      <a:pt x="38" y="273"/>
                    </a:lnTo>
                    <a:lnTo>
                      <a:pt x="34" y="274"/>
                    </a:lnTo>
                    <a:lnTo>
                      <a:pt x="30" y="275"/>
                    </a:lnTo>
                    <a:lnTo>
                      <a:pt x="28" y="278"/>
                    </a:lnTo>
                    <a:lnTo>
                      <a:pt x="26" y="280"/>
                    </a:lnTo>
                    <a:lnTo>
                      <a:pt x="24" y="282"/>
                    </a:lnTo>
                    <a:lnTo>
                      <a:pt x="21" y="256"/>
                    </a:lnTo>
                    <a:lnTo>
                      <a:pt x="24" y="238"/>
                    </a:lnTo>
                    <a:lnTo>
                      <a:pt x="31" y="227"/>
                    </a:lnTo>
                    <a:lnTo>
                      <a:pt x="39" y="220"/>
                    </a:lnTo>
                    <a:lnTo>
                      <a:pt x="38" y="212"/>
                    </a:lnTo>
                    <a:lnTo>
                      <a:pt x="35" y="205"/>
                    </a:lnTo>
                    <a:lnTo>
                      <a:pt x="30" y="199"/>
                    </a:lnTo>
                    <a:lnTo>
                      <a:pt x="24" y="195"/>
                    </a:lnTo>
                    <a:lnTo>
                      <a:pt x="19" y="190"/>
                    </a:lnTo>
                    <a:lnTo>
                      <a:pt x="13" y="188"/>
                    </a:lnTo>
                    <a:lnTo>
                      <a:pt x="7" y="187"/>
                    </a:lnTo>
                    <a:lnTo>
                      <a:pt x="5" y="185"/>
                    </a:lnTo>
                    <a:lnTo>
                      <a:pt x="2" y="185"/>
                    </a:lnTo>
                    <a:lnTo>
                      <a:pt x="1" y="182"/>
                    </a:lnTo>
                    <a:lnTo>
                      <a:pt x="0" y="178"/>
                    </a:lnTo>
                    <a:lnTo>
                      <a:pt x="1" y="175"/>
                    </a:lnTo>
                    <a:lnTo>
                      <a:pt x="5" y="172"/>
                    </a:lnTo>
                    <a:lnTo>
                      <a:pt x="12" y="166"/>
                    </a:lnTo>
                    <a:lnTo>
                      <a:pt x="22" y="160"/>
                    </a:lnTo>
                    <a:lnTo>
                      <a:pt x="34" y="153"/>
                    </a:lnTo>
                    <a:lnTo>
                      <a:pt x="41" y="143"/>
                    </a:lnTo>
                    <a:lnTo>
                      <a:pt x="43" y="130"/>
                    </a:lnTo>
                    <a:lnTo>
                      <a:pt x="42" y="117"/>
                    </a:lnTo>
                    <a:lnTo>
                      <a:pt x="38" y="108"/>
                    </a:lnTo>
                    <a:lnTo>
                      <a:pt x="36" y="101"/>
                    </a:lnTo>
                    <a:lnTo>
                      <a:pt x="35" y="93"/>
                    </a:lnTo>
                    <a:lnTo>
                      <a:pt x="35" y="84"/>
                    </a:lnTo>
                    <a:lnTo>
                      <a:pt x="36" y="77"/>
                    </a:lnTo>
                    <a:lnTo>
                      <a:pt x="49" y="74"/>
                    </a:lnTo>
                    <a:lnTo>
                      <a:pt x="58" y="68"/>
                    </a:lnTo>
                    <a:lnTo>
                      <a:pt x="66" y="60"/>
                    </a:lnTo>
                    <a:lnTo>
                      <a:pt x="72" y="49"/>
                    </a:lnTo>
                    <a:lnTo>
                      <a:pt x="76" y="39"/>
                    </a:lnTo>
                    <a:lnTo>
                      <a:pt x="79" y="30"/>
                    </a:lnTo>
                    <a:lnTo>
                      <a:pt x="81" y="22"/>
                    </a:lnTo>
                    <a:lnTo>
                      <a:pt x="82" y="17"/>
                    </a:lnTo>
                    <a:lnTo>
                      <a:pt x="83" y="13"/>
                    </a:lnTo>
                    <a:lnTo>
                      <a:pt x="84" y="7"/>
                    </a:lnTo>
                    <a:lnTo>
                      <a:pt x="88" y="2"/>
                    </a:lnTo>
                    <a:lnTo>
                      <a:pt x="92" y="0"/>
                    </a:lnTo>
                    <a:lnTo>
                      <a:pt x="99" y="0"/>
                    </a:lnTo>
                    <a:lnTo>
                      <a:pt x="103" y="1"/>
                    </a:lnTo>
                    <a:lnTo>
                      <a:pt x="106" y="5"/>
                    </a:lnTo>
                    <a:lnTo>
                      <a:pt x="108" y="10"/>
                    </a:lnTo>
                    <a:lnTo>
                      <a:pt x="112" y="16"/>
                    </a:lnTo>
                    <a:lnTo>
                      <a:pt x="117" y="22"/>
                    </a:lnTo>
                    <a:lnTo>
                      <a:pt x="122" y="28"/>
                    </a:lnTo>
                    <a:lnTo>
                      <a:pt x="126" y="32"/>
                    </a:lnTo>
                    <a:lnTo>
                      <a:pt x="132" y="33"/>
                    </a:lnTo>
                    <a:lnTo>
                      <a:pt x="140" y="28"/>
                    </a:lnTo>
                    <a:lnTo>
                      <a:pt x="149" y="18"/>
                    </a:lnTo>
                    <a:lnTo>
                      <a:pt x="157" y="9"/>
                    </a:lnTo>
                    <a:lnTo>
                      <a:pt x="159" y="18"/>
                    </a:lnTo>
                    <a:lnTo>
                      <a:pt x="160" y="26"/>
                    </a:lnTo>
                    <a:lnTo>
                      <a:pt x="161" y="33"/>
                    </a:lnTo>
                    <a:lnTo>
                      <a:pt x="163" y="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77" name="Freeform 65"/>
              <p:cNvSpPr>
                <a:spLocks/>
              </p:cNvSpPr>
              <p:nvPr/>
            </p:nvSpPr>
            <p:spPr bwMode="auto">
              <a:xfrm>
                <a:off x="971" y="3475"/>
                <a:ext cx="65" cy="120"/>
              </a:xfrm>
              <a:custGeom>
                <a:avLst/>
                <a:gdLst>
                  <a:gd name="T0" fmla="*/ 60 w 129"/>
                  <a:gd name="T1" fmla="*/ 2 h 241"/>
                  <a:gd name="T2" fmla="*/ 51 w 129"/>
                  <a:gd name="T3" fmla="*/ 4 h 241"/>
                  <a:gd name="T4" fmla="*/ 43 w 129"/>
                  <a:gd name="T5" fmla="*/ 4 h 241"/>
                  <a:gd name="T6" fmla="*/ 38 w 129"/>
                  <a:gd name="T7" fmla="*/ 2 h 241"/>
                  <a:gd name="T8" fmla="*/ 36 w 129"/>
                  <a:gd name="T9" fmla="*/ 0 h 241"/>
                  <a:gd name="T10" fmla="*/ 33 w 129"/>
                  <a:gd name="T11" fmla="*/ 1 h 241"/>
                  <a:gd name="T12" fmla="*/ 31 w 129"/>
                  <a:gd name="T13" fmla="*/ 6 h 241"/>
                  <a:gd name="T14" fmla="*/ 27 w 129"/>
                  <a:gd name="T15" fmla="*/ 14 h 241"/>
                  <a:gd name="T16" fmla="*/ 25 w 129"/>
                  <a:gd name="T17" fmla="*/ 19 h 241"/>
                  <a:gd name="T18" fmla="*/ 25 w 129"/>
                  <a:gd name="T19" fmla="*/ 21 h 241"/>
                  <a:gd name="T20" fmla="*/ 27 w 129"/>
                  <a:gd name="T21" fmla="*/ 23 h 241"/>
                  <a:gd name="T22" fmla="*/ 26 w 129"/>
                  <a:gd name="T23" fmla="*/ 25 h 241"/>
                  <a:gd name="T24" fmla="*/ 25 w 129"/>
                  <a:gd name="T25" fmla="*/ 29 h 241"/>
                  <a:gd name="T26" fmla="*/ 26 w 129"/>
                  <a:gd name="T27" fmla="*/ 32 h 241"/>
                  <a:gd name="T28" fmla="*/ 24 w 129"/>
                  <a:gd name="T29" fmla="*/ 37 h 241"/>
                  <a:gd name="T30" fmla="*/ 18 w 129"/>
                  <a:gd name="T31" fmla="*/ 45 h 241"/>
                  <a:gd name="T32" fmla="*/ 12 w 129"/>
                  <a:gd name="T33" fmla="*/ 55 h 241"/>
                  <a:gd name="T34" fmla="*/ 8 w 129"/>
                  <a:gd name="T35" fmla="*/ 61 h 241"/>
                  <a:gd name="T36" fmla="*/ 10 w 129"/>
                  <a:gd name="T37" fmla="*/ 69 h 241"/>
                  <a:gd name="T38" fmla="*/ 15 w 129"/>
                  <a:gd name="T39" fmla="*/ 90 h 241"/>
                  <a:gd name="T40" fmla="*/ 13 w 129"/>
                  <a:gd name="T41" fmla="*/ 105 h 241"/>
                  <a:gd name="T42" fmla="*/ 6 w 129"/>
                  <a:gd name="T43" fmla="*/ 110 h 241"/>
                  <a:gd name="T44" fmla="*/ 0 w 129"/>
                  <a:gd name="T45" fmla="*/ 115 h 241"/>
                  <a:gd name="T46" fmla="*/ 5 w 129"/>
                  <a:gd name="T47" fmla="*/ 115 h 241"/>
                  <a:gd name="T48" fmla="*/ 9 w 129"/>
                  <a:gd name="T49" fmla="*/ 117 h 241"/>
                  <a:gd name="T50" fmla="*/ 15 w 129"/>
                  <a:gd name="T51" fmla="*/ 119 h 241"/>
                  <a:gd name="T52" fmla="*/ 24 w 129"/>
                  <a:gd name="T53" fmla="*/ 120 h 241"/>
                  <a:gd name="T54" fmla="*/ 32 w 129"/>
                  <a:gd name="T55" fmla="*/ 117 h 241"/>
                  <a:gd name="T56" fmla="*/ 35 w 129"/>
                  <a:gd name="T57" fmla="*/ 111 h 241"/>
                  <a:gd name="T58" fmla="*/ 36 w 129"/>
                  <a:gd name="T59" fmla="*/ 101 h 241"/>
                  <a:gd name="T60" fmla="*/ 39 w 129"/>
                  <a:gd name="T61" fmla="*/ 94 h 241"/>
                  <a:gd name="T62" fmla="*/ 41 w 129"/>
                  <a:gd name="T63" fmla="*/ 92 h 241"/>
                  <a:gd name="T64" fmla="*/ 40 w 129"/>
                  <a:gd name="T65" fmla="*/ 88 h 241"/>
                  <a:gd name="T66" fmla="*/ 42 w 129"/>
                  <a:gd name="T67" fmla="*/ 86 h 241"/>
                  <a:gd name="T68" fmla="*/ 42 w 129"/>
                  <a:gd name="T69" fmla="*/ 83 h 241"/>
                  <a:gd name="T70" fmla="*/ 42 w 129"/>
                  <a:gd name="T71" fmla="*/ 79 h 241"/>
                  <a:gd name="T72" fmla="*/ 44 w 129"/>
                  <a:gd name="T73" fmla="*/ 71 h 241"/>
                  <a:gd name="T74" fmla="*/ 48 w 129"/>
                  <a:gd name="T75" fmla="*/ 70 h 241"/>
                  <a:gd name="T76" fmla="*/ 51 w 129"/>
                  <a:gd name="T77" fmla="*/ 71 h 241"/>
                  <a:gd name="T78" fmla="*/ 55 w 129"/>
                  <a:gd name="T79" fmla="*/ 67 h 241"/>
                  <a:gd name="T80" fmla="*/ 51 w 129"/>
                  <a:gd name="T81" fmla="*/ 59 h 241"/>
                  <a:gd name="T82" fmla="*/ 47 w 129"/>
                  <a:gd name="T83" fmla="*/ 50 h 241"/>
                  <a:gd name="T84" fmla="*/ 43 w 129"/>
                  <a:gd name="T85" fmla="*/ 41 h 241"/>
                  <a:gd name="T86" fmla="*/ 42 w 129"/>
                  <a:gd name="T87" fmla="*/ 38 h 241"/>
                  <a:gd name="T88" fmla="*/ 41 w 129"/>
                  <a:gd name="T89" fmla="*/ 37 h 241"/>
                  <a:gd name="T90" fmla="*/ 42 w 129"/>
                  <a:gd name="T91" fmla="*/ 31 h 241"/>
                  <a:gd name="T92" fmla="*/ 45 w 129"/>
                  <a:gd name="T93" fmla="*/ 27 h 241"/>
                  <a:gd name="T94" fmla="*/ 46 w 129"/>
                  <a:gd name="T95" fmla="*/ 25 h 241"/>
                  <a:gd name="T96" fmla="*/ 47 w 129"/>
                  <a:gd name="T97" fmla="*/ 24 h 241"/>
                  <a:gd name="T98" fmla="*/ 48 w 129"/>
                  <a:gd name="T99" fmla="*/ 18 h 241"/>
                  <a:gd name="T100" fmla="*/ 47 w 129"/>
                  <a:gd name="T101" fmla="*/ 15 h 241"/>
                  <a:gd name="T102" fmla="*/ 54 w 129"/>
                  <a:gd name="T103" fmla="*/ 11 h 241"/>
                  <a:gd name="T104" fmla="*/ 58 w 129"/>
                  <a:gd name="T105" fmla="*/ 5 h 241"/>
                  <a:gd name="T106" fmla="*/ 61 w 129"/>
                  <a:gd name="T107" fmla="*/ 3 h 241"/>
                  <a:gd name="T108" fmla="*/ 65 w 129"/>
                  <a:gd name="T109" fmla="*/ 0 h 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241"/>
                  <a:gd name="T167" fmla="*/ 129 w 129"/>
                  <a:gd name="T168" fmla="*/ 241 h 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241">
                    <a:moveTo>
                      <a:pt x="129" y="0"/>
                    </a:moveTo>
                    <a:lnTo>
                      <a:pt x="119" y="5"/>
                    </a:lnTo>
                    <a:lnTo>
                      <a:pt x="110" y="7"/>
                    </a:lnTo>
                    <a:lnTo>
                      <a:pt x="101" y="8"/>
                    </a:lnTo>
                    <a:lnTo>
                      <a:pt x="93" y="8"/>
                    </a:lnTo>
                    <a:lnTo>
                      <a:pt x="86" y="8"/>
                    </a:lnTo>
                    <a:lnTo>
                      <a:pt x="79" y="6"/>
                    </a:lnTo>
                    <a:lnTo>
                      <a:pt x="76" y="5"/>
                    </a:lnTo>
                    <a:lnTo>
                      <a:pt x="73" y="2"/>
                    </a:lnTo>
                    <a:lnTo>
                      <a:pt x="72" y="0"/>
                    </a:lnTo>
                    <a:lnTo>
                      <a:pt x="70" y="0"/>
                    </a:lnTo>
                    <a:lnTo>
                      <a:pt x="66" y="2"/>
                    </a:lnTo>
                    <a:lnTo>
                      <a:pt x="64" y="6"/>
                    </a:lnTo>
                    <a:lnTo>
                      <a:pt x="61" y="12"/>
                    </a:lnTo>
                    <a:lnTo>
                      <a:pt x="56" y="21"/>
                    </a:lnTo>
                    <a:lnTo>
                      <a:pt x="53" y="29"/>
                    </a:lnTo>
                    <a:lnTo>
                      <a:pt x="51" y="36"/>
                    </a:lnTo>
                    <a:lnTo>
                      <a:pt x="50" y="39"/>
                    </a:lnTo>
                    <a:lnTo>
                      <a:pt x="50" y="40"/>
                    </a:lnTo>
                    <a:lnTo>
                      <a:pt x="50" y="42"/>
                    </a:lnTo>
                    <a:lnTo>
                      <a:pt x="53" y="44"/>
                    </a:lnTo>
                    <a:lnTo>
                      <a:pt x="53" y="46"/>
                    </a:lnTo>
                    <a:lnTo>
                      <a:pt x="51" y="47"/>
                    </a:lnTo>
                    <a:lnTo>
                      <a:pt x="51" y="51"/>
                    </a:lnTo>
                    <a:lnTo>
                      <a:pt x="50" y="54"/>
                    </a:lnTo>
                    <a:lnTo>
                      <a:pt x="50" y="58"/>
                    </a:lnTo>
                    <a:lnTo>
                      <a:pt x="50" y="61"/>
                    </a:lnTo>
                    <a:lnTo>
                      <a:pt x="51" y="65"/>
                    </a:lnTo>
                    <a:lnTo>
                      <a:pt x="53" y="68"/>
                    </a:lnTo>
                    <a:lnTo>
                      <a:pt x="48" y="74"/>
                    </a:lnTo>
                    <a:lnTo>
                      <a:pt x="42" y="81"/>
                    </a:lnTo>
                    <a:lnTo>
                      <a:pt x="36" y="90"/>
                    </a:lnTo>
                    <a:lnTo>
                      <a:pt x="30" y="99"/>
                    </a:lnTo>
                    <a:lnTo>
                      <a:pt x="23" y="110"/>
                    </a:lnTo>
                    <a:lnTo>
                      <a:pt x="18" y="118"/>
                    </a:lnTo>
                    <a:lnTo>
                      <a:pt x="16" y="123"/>
                    </a:lnTo>
                    <a:lnTo>
                      <a:pt x="15" y="128"/>
                    </a:lnTo>
                    <a:lnTo>
                      <a:pt x="19" y="138"/>
                    </a:lnTo>
                    <a:lnTo>
                      <a:pt x="26" y="157"/>
                    </a:lnTo>
                    <a:lnTo>
                      <a:pt x="30" y="181"/>
                    </a:lnTo>
                    <a:lnTo>
                      <a:pt x="25" y="206"/>
                    </a:lnTo>
                    <a:lnTo>
                      <a:pt x="26" y="210"/>
                    </a:lnTo>
                    <a:lnTo>
                      <a:pt x="19" y="214"/>
                    </a:lnTo>
                    <a:lnTo>
                      <a:pt x="11" y="220"/>
                    </a:lnTo>
                    <a:lnTo>
                      <a:pt x="4" y="225"/>
                    </a:lnTo>
                    <a:lnTo>
                      <a:pt x="0" y="230"/>
                    </a:lnTo>
                    <a:lnTo>
                      <a:pt x="3" y="230"/>
                    </a:lnTo>
                    <a:lnTo>
                      <a:pt x="9" y="230"/>
                    </a:lnTo>
                    <a:lnTo>
                      <a:pt x="13" y="233"/>
                    </a:lnTo>
                    <a:lnTo>
                      <a:pt x="17" y="234"/>
                    </a:lnTo>
                    <a:lnTo>
                      <a:pt x="23" y="236"/>
                    </a:lnTo>
                    <a:lnTo>
                      <a:pt x="30" y="239"/>
                    </a:lnTo>
                    <a:lnTo>
                      <a:pt x="38" y="240"/>
                    </a:lnTo>
                    <a:lnTo>
                      <a:pt x="47" y="241"/>
                    </a:lnTo>
                    <a:lnTo>
                      <a:pt x="57" y="239"/>
                    </a:lnTo>
                    <a:lnTo>
                      <a:pt x="64" y="235"/>
                    </a:lnTo>
                    <a:lnTo>
                      <a:pt x="68" y="228"/>
                    </a:lnTo>
                    <a:lnTo>
                      <a:pt x="69" y="222"/>
                    </a:lnTo>
                    <a:lnTo>
                      <a:pt x="69" y="212"/>
                    </a:lnTo>
                    <a:lnTo>
                      <a:pt x="71" y="202"/>
                    </a:lnTo>
                    <a:lnTo>
                      <a:pt x="74" y="194"/>
                    </a:lnTo>
                    <a:lnTo>
                      <a:pt x="77" y="189"/>
                    </a:lnTo>
                    <a:lnTo>
                      <a:pt x="80" y="188"/>
                    </a:lnTo>
                    <a:lnTo>
                      <a:pt x="81" y="184"/>
                    </a:lnTo>
                    <a:lnTo>
                      <a:pt x="81" y="181"/>
                    </a:lnTo>
                    <a:lnTo>
                      <a:pt x="79" y="176"/>
                    </a:lnTo>
                    <a:lnTo>
                      <a:pt x="80" y="174"/>
                    </a:lnTo>
                    <a:lnTo>
                      <a:pt x="84" y="173"/>
                    </a:lnTo>
                    <a:lnTo>
                      <a:pt x="85" y="172"/>
                    </a:lnTo>
                    <a:lnTo>
                      <a:pt x="84" y="167"/>
                    </a:lnTo>
                    <a:lnTo>
                      <a:pt x="83" y="164"/>
                    </a:lnTo>
                    <a:lnTo>
                      <a:pt x="84" y="158"/>
                    </a:lnTo>
                    <a:lnTo>
                      <a:pt x="85" y="151"/>
                    </a:lnTo>
                    <a:lnTo>
                      <a:pt x="87" y="143"/>
                    </a:lnTo>
                    <a:lnTo>
                      <a:pt x="92" y="142"/>
                    </a:lnTo>
                    <a:lnTo>
                      <a:pt x="95" y="141"/>
                    </a:lnTo>
                    <a:lnTo>
                      <a:pt x="99" y="142"/>
                    </a:lnTo>
                    <a:lnTo>
                      <a:pt x="102" y="142"/>
                    </a:lnTo>
                    <a:lnTo>
                      <a:pt x="108" y="139"/>
                    </a:lnTo>
                    <a:lnTo>
                      <a:pt x="109" y="134"/>
                    </a:lnTo>
                    <a:lnTo>
                      <a:pt x="106" y="126"/>
                    </a:lnTo>
                    <a:lnTo>
                      <a:pt x="102" y="119"/>
                    </a:lnTo>
                    <a:lnTo>
                      <a:pt x="99" y="112"/>
                    </a:lnTo>
                    <a:lnTo>
                      <a:pt x="94" y="101"/>
                    </a:lnTo>
                    <a:lnTo>
                      <a:pt x="89" y="91"/>
                    </a:lnTo>
                    <a:lnTo>
                      <a:pt x="85" y="82"/>
                    </a:lnTo>
                    <a:lnTo>
                      <a:pt x="84" y="80"/>
                    </a:lnTo>
                    <a:lnTo>
                      <a:pt x="83" y="77"/>
                    </a:lnTo>
                    <a:lnTo>
                      <a:pt x="83" y="76"/>
                    </a:lnTo>
                    <a:lnTo>
                      <a:pt x="81" y="74"/>
                    </a:lnTo>
                    <a:lnTo>
                      <a:pt x="83" y="69"/>
                    </a:lnTo>
                    <a:lnTo>
                      <a:pt x="84" y="63"/>
                    </a:lnTo>
                    <a:lnTo>
                      <a:pt x="86" y="59"/>
                    </a:lnTo>
                    <a:lnTo>
                      <a:pt x="89" y="54"/>
                    </a:lnTo>
                    <a:lnTo>
                      <a:pt x="91" y="53"/>
                    </a:lnTo>
                    <a:lnTo>
                      <a:pt x="92" y="51"/>
                    </a:lnTo>
                    <a:lnTo>
                      <a:pt x="92" y="50"/>
                    </a:lnTo>
                    <a:lnTo>
                      <a:pt x="93" y="49"/>
                    </a:lnTo>
                    <a:lnTo>
                      <a:pt x="95" y="43"/>
                    </a:lnTo>
                    <a:lnTo>
                      <a:pt x="95" y="37"/>
                    </a:lnTo>
                    <a:lnTo>
                      <a:pt x="95" y="34"/>
                    </a:lnTo>
                    <a:lnTo>
                      <a:pt x="94" y="30"/>
                    </a:lnTo>
                    <a:lnTo>
                      <a:pt x="101" y="28"/>
                    </a:lnTo>
                    <a:lnTo>
                      <a:pt x="108" y="23"/>
                    </a:lnTo>
                    <a:lnTo>
                      <a:pt x="112" y="17"/>
                    </a:lnTo>
                    <a:lnTo>
                      <a:pt x="115" y="10"/>
                    </a:lnTo>
                    <a:lnTo>
                      <a:pt x="118" y="9"/>
                    </a:lnTo>
                    <a:lnTo>
                      <a:pt x="122" y="7"/>
                    </a:lnTo>
                    <a:lnTo>
                      <a:pt x="125" y="5"/>
                    </a:lnTo>
                    <a:lnTo>
                      <a:pt x="12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78" name="Freeform 66"/>
              <p:cNvSpPr>
                <a:spLocks/>
              </p:cNvSpPr>
              <p:nvPr/>
            </p:nvSpPr>
            <p:spPr bwMode="auto">
              <a:xfrm>
                <a:off x="997" y="3475"/>
                <a:ext cx="39" cy="27"/>
              </a:xfrm>
              <a:custGeom>
                <a:avLst/>
                <a:gdLst>
                  <a:gd name="T0" fmla="*/ 39 w 79"/>
                  <a:gd name="T1" fmla="*/ 0 h 54"/>
                  <a:gd name="T2" fmla="*/ 37 w 79"/>
                  <a:gd name="T3" fmla="*/ 3 h 54"/>
                  <a:gd name="T4" fmla="*/ 36 w 79"/>
                  <a:gd name="T5" fmla="*/ 4 h 54"/>
                  <a:gd name="T6" fmla="*/ 34 w 79"/>
                  <a:gd name="T7" fmla="*/ 5 h 54"/>
                  <a:gd name="T8" fmla="*/ 32 w 79"/>
                  <a:gd name="T9" fmla="*/ 5 h 54"/>
                  <a:gd name="T10" fmla="*/ 31 w 79"/>
                  <a:gd name="T11" fmla="*/ 9 h 54"/>
                  <a:gd name="T12" fmla="*/ 29 w 79"/>
                  <a:gd name="T13" fmla="*/ 12 h 54"/>
                  <a:gd name="T14" fmla="*/ 25 w 79"/>
                  <a:gd name="T15" fmla="*/ 14 h 54"/>
                  <a:gd name="T16" fmla="*/ 22 w 79"/>
                  <a:gd name="T17" fmla="*/ 15 h 54"/>
                  <a:gd name="T18" fmla="*/ 19 w 79"/>
                  <a:gd name="T19" fmla="*/ 14 h 54"/>
                  <a:gd name="T20" fmla="*/ 16 w 79"/>
                  <a:gd name="T21" fmla="*/ 13 h 54"/>
                  <a:gd name="T22" fmla="*/ 13 w 79"/>
                  <a:gd name="T23" fmla="*/ 12 h 54"/>
                  <a:gd name="T24" fmla="*/ 11 w 79"/>
                  <a:gd name="T25" fmla="*/ 12 h 54"/>
                  <a:gd name="T26" fmla="*/ 9 w 79"/>
                  <a:gd name="T27" fmla="*/ 15 h 54"/>
                  <a:gd name="T28" fmla="*/ 6 w 79"/>
                  <a:gd name="T29" fmla="*/ 19 h 54"/>
                  <a:gd name="T30" fmla="*/ 2 w 79"/>
                  <a:gd name="T31" fmla="*/ 24 h 54"/>
                  <a:gd name="T32" fmla="*/ 0 w 79"/>
                  <a:gd name="T33" fmla="*/ 27 h 54"/>
                  <a:gd name="T34" fmla="*/ 0 w 79"/>
                  <a:gd name="T35" fmla="*/ 26 h 54"/>
                  <a:gd name="T36" fmla="*/ 0 w 79"/>
                  <a:gd name="T37" fmla="*/ 24 h 54"/>
                  <a:gd name="T38" fmla="*/ 1 w 79"/>
                  <a:gd name="T39" fmla="*/ 23 h 54"/>
                  <a:gd name="T40" fmla="*/ 1 w 79"/>
                  <a:gd name="T41" fmla="*/ 22 h 54"/>
                  <a:gd name="T42" fmla="*/ 0 w 79"/>
                  <a:gd name="T43" fmla="*/ 21 h 54"/>
                  <a:gd name="T44" fmla="*/ 0 w 79"/>
                  <a:gd name="T45" fmla="*/ 20 h 54"/>
                  <a:gd name="T46" fmla="*/ 0 w 79"/>
                  <a:gd name="T47" fmla="*/ 20 h 54"/>
                  <a:gd name="T48" fmla="*/ 0 w 79"/>
                  <a:gd name="T49" fmla="*/ 18 h 54"/>
                  <a:gd name="T50" fmla="*/ 1 w 79"/>
                  <a:gd name="T51" fmla="*/ 15 h 54"/>
                  <a:gd name="T52" fmla="*/ 3 w 79"/>
                  <a:gd name="T53" fmla="*/ 11 h 54"/>
                  <a:gd name="T54" fmla="*/ 5 w 79"/>
                  <a:gd name="T55" fmla="*/ 6 h 54"/>
                  <a:gd name="T56" fmla="*/ 7 w 79"/>
                  <a:gd name="T57" fmla="*/ 3 h 54"/>
                  <a:gd name="T58" fmla="*/ 8 w 79"/>
                  <a:gd name="T59" fmla="*/ 1 h 54"/>
                  <a:gd name="T60" fmla="*/ 10 w 79"/>
                  <a:gd name="T61" fmla="*/ 0 h 54"/>
                  <a:gd name="T62" fmla="*/ 11 w 79"/>
                  <a:gd name="T63" fmla="*/ 0 h 54"/>
                  <a:gd name="T64" fmla="*/ 11 w 79"/>
                  <a:gd name="T65" fmla="*/ 1 h 54"/>
                  <a:gd name="T66" fmla="*/ 13 w 79"/>
                  <a:gd name="T67" fmla="*/ 3 h 54"/>
                  <a:gd name="T68" fmla="*/ 14 w 79"/>
                  <a:gd name="T69" fmla="*/ 3 h 54"/>
                  <a:gd name="T70" fmla="*/ 18 w 79"/>
                  <a:gd name="T71" fmla="*/ 4 h 54"/>
                  <a:gd name="T72" fmla="*/ 21 w 79"/>
                  <a:gd name="T73" fmla="*/ 4 h 54"/>
                  <a:gd name="T74" fmla="*/ 25 w 79"/>
                  <a:gd name="T75" fmla="*/ 4 h 54"/>
                  <a:gd name="T76" fmla="*/ 30 w 79"/>
                  <a:gd name="T77" fmla="*/ 4 h 54"/>
                  <a:gd name="T78" fmla="*/ 34 w 79"/>
                  <a:gd name="T79" fmla="*/ 3 h 54"/>
                  <a:gd name="T80" fmla="*/ 39 w 79"/>
                  <a:gd name="T81" fmla="*/ 0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
                  <a:gd name="T124" fmla="*/ 0 h 54"/>
                  <a:gd name="T125" fmla="*/ 79 w 79"/>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 h="54">
                    <a:moveTo>
                      <a:pt x="79" y="0"/>
                    </a:moveTo>
                    <a:lnTo>
                      <a:pt x="75" y="5"/>
                    </a:lnTo>
                    <a:lnTo>
                      <a:pt x="72" y="7"/>
                    </a:lnTo>
                    <a:lnTo>
                      <a:pt x="68" y="9"/>
                    </a:lnTo>
                    <a:lnTo>
                      <a:pt x="65" y="10"/>
                    </a:lnTo>
                    <a:lnTo>
                      <a:pt x="62" y="17"/>
                    </a:lnTo>
                    <a:lnTo>
                      <a:pt x="58" y="23"/>
                    </a:lnTo>
                    <a:lnTo>
                      <a:pt x="51" y="28"/>
                    </a:lnTo>
                    <a:lnTo>
                      <a:pt x="44" y="30"/>
                    </a:lnTo>
                    <a:lnTo>
                      <a:pt x="39" y="28"/>
                    </a:lnTo>
                    <a:lnTo>
                      <a:pt x="33" y="25"/>
                    </a:lnTo>
                    <a:lnTo>
                      <a:pt x="27" y="23"/>
                    </a:lnTo>
                    <a:lnTo>
                      <a:pt x="23" y="24"/>
                    </a:lnTo>
                    <a:lnTo>
                      <a:pt x="19" y="29"/>
                    </a:lnTo>
                    <a:lnTo>
                      <a:pt x="12" y="37"/>
                    </a:lnTo>
                    <a:lnTo>
                      <a:pt x="5" y="47"/>
                    </a:lnTo>
                    <a:lnTo>
                      <a:pt x="0" y="54"/>
                    </a:lnTo>
                    <a:lnTo>
                      <a:pt x="1" y="51"/>
                    </a:lnTo>
                    <a:lnTo>
                      <a:pt x="1" y="47"/>
                    </a:lnTo>
                    <a:lnTo>
                      <a:pt x="3" y="46"/>
                    </a:lnTo>
                    <a:lnTo>
                      <a:pt x="3" y="44"/>
                    </a:lnTo>
                    <a:lnTo>
                      <a:pt x="0" y="42"/>
                    </a:lnTo>
                    <a:lnTo>
                      <a:pt x="0" y="40"/>
                    </a:lnTo>
                    <a:lnTo>
                      <a:pt x="0" y="39"/>
                    </a:lnTo>
                    <a:lnTo>
                      <a:pt x="1" y="36"/>
                    </a:lnTo>
                    <a:lnTo>
                      <a:pt x="3" y="29"/>
                    </a:lnTo>
                    <a:lnTo>
                      <a:pt x="6" y="21"/>
                    </a:lnTo>
                    <a:lnTo>
                      <a:pt x="11" y="12"/>
                    </a:lnTo>
                    <a:lnTo>
                      <a:pt x="14" y="6"/>
                    </a:lnTo>
                    <a:lnTo>
                      <a:pt x="16" y="2"/>
                    </a:lnTo>
                    <a:lnTo>
                      <a:pt x="20" y="0"/>
                    </a:lnTo>
                    <a:lnTo>
                      <a:pt x="22" y="0"/>
                    </a:lnTo>
                    <a:lnTo>
                      <a:pt x="23" y="2"/>
                    </a:lnTo>
                    <a:lnTo>
                      <a:pt x="26" y="5"/>
                    </a:lnTo>
                    <a:lnTo>
                      <a:pt x="29" y="6"/>
                    </a:lnTo>
                    <a:lnTo>
                      <a:pt x="36" y="8"/>
                    </a:lnTo>
                    <a:lnTo>
                      <a:pt x="43" y="8"/>
                    </a:lnTo>
                    <a:lnTo>
                      <a:pt x="51" y="8"/>
                    </a:lnTo>
                    <a:lnTo>
                      <a:pt x="60" y="7"/>
                    </a:lnTo>
                    <a:lnTo>
                      <a:pt x="69" y="5"/>
                    </a:lnTo>
                    <a:lnTo>
                      <a:pt x="7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79" name="Freeform 67"/>
              <p:cNvSpPr>
                <a:spLocks/>
              </p:cNvSpPr>
              <p:nvPr/>
            </p:nvSpPr>
            <p:spPr bwMode="auto">
              <a:xfrm>
                <a:off x="1004" y="3558"/>
                <a:ext cx="10" cy="11"/>
              </a:xfrm>
              <a:custGeom>
                <a:avLst/>
                <a:gdLst>
                  <a:gd name="T0" fmla="*/ 10 w 20"/>
                  <a:gd name="T1" fmla="*/ 0 h 22"/>
                  <a:gd name="T2" fmla="*/ 10 w 20"/>
                  <a:gd name="T3" fmla="*/ 3 h 22"/>
                  <a:gd name="T4" fmla="*/ 10 w 20"/>
                  <a:gd name="T5" fmla="*/ 3 h 22"/>
                  <a:gd name="T6" fmla="*/ 8 w 20"/>
                  <a:gd name="T7" fmla="*/ 4 h 22"/>
                  <a:gd name="T8" fmla="*/ 7 w 20"/>
                  <a:gd name="T9" fmla="*/ 5 h 22"/>
                  <a:gd name="T10" fmla="*/ 8 w 20"/>
                  <a:gd name="T11" fmla="*/ 7 h 22"/>
                  <a:gd name="T12" fmla="*/ 8 w 20"/>
                  <a:gd name="T13" fmla="*/ 9 h 22"/>
                  <a:gd name="T14" fmla="*/ 8 w 20"/>
                  <a:gd name="T15" fmla="*/ 11 h 22"/>
                  <a:gd name="T16" fmla="*/ 6 w 20"/>
                  <a:gd name="T17" fmla="*/ 11 h 22"/>
                  <a:gd name="T18" fmla="*/ 4 w 20"/>
                  <a:gd name="T19" fmla="*/ 9 h 22"/>
                  <a:gd name="T20" fmla="*/ 3 w 20"/>
                  <a:gd name="T21" fmla="*/ 7 h 22"/>
                  <a:gd name="T22" fmla="*/ 2 w 20"/>
                  <a:gd name="T23" fmla="*/ 4 h 22"/>
                  <a:gd name="T24" fmla="*/ 0 w 20"/>
                  <a:gd name="T25" fmla="*/ 1 h 22"/>
                  <a:gd name="T26" fmla="*/ 3 w 20"/>
                  <a:gd name="T27" fmla="*/ 1 h 22"/>
                  <a:gd name="T28" fmla="*/ 5 w 20"/>
                  <a:gd name="T29" fmla="*/ 0 h 22"/>
                  <a:gd name="T30" fmla="*/ 7 w 20"/>
                  <a:gd name="T31" fmla="*/ 0 h 22"/>
                  <a:gd name="T32" fmla="*/ 10 w 20"/>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19" y="0"/>
                    </a:moveTo>
                    <a:lnTo>
                      <a:pt x="20" y="5"/>
                    </a:lnTo>
                    <a:lnTo>
                      <a:pt x="19" y="6"/>
                    </a:lnTo>
                    <a:lnTo>
                      <a:pt x="15" y="7"/>
                    </a:lnTo>
                    <a:lnTo>
                      <a:pt x="14" y="9"/>
                    </a:lnTo>
                    <a:lnTo>
                      <a:pt x="16" y="14"/>
                    </a:lnTo>
                    <a:lnTo>
                      <a:pt x="16" y="17"/>
                    </a:lnTo>
                    <a:lnTo>
                      <a:pt x="15" y="21"/>
                    </a:lnTo>
                    <a:lnTo>
                      <a:pt x="12" y="22"/>
                    </a:lnTo>
                    <a:lnTo>
                      <a:pt x="8" y="17"/>
                    </a:lnTo>
                    <a:lnTo>
                      <a:pt x="5" y="13"/>
                    </a:lnTo>
                    <a:lnTo>
                      <a:pt x="3" y="7"/>
                    </a:lnTo>
                    <a:lnTo>
                      <a:pt x="0" y="2"/>
                    </a:lnTo>
                    <a:lnTo>
                      <a:pt x="5" y="1"/>
                    </a:lnTo>
                    <a:lnTo>
                      <a:pt x="9" y="0"/>
                    </a:lnTo>
                    <a:lnTo>
                      <a:pt x="14" y="0"/>
                    </a:lnTo>
                    <a:lnTo>
                      <a:pt x="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80" name="Freeform 68"/>
              <p:cNvSpPr>
                <a:spLocks/>
              </p:cNvSpPr>
              <p:nvPr/>
            </p:nvSpPr>
            <p:spPr bwMode="auto">
              <a:xfrm>
                <a:off x="971" y="3579"/>
                <a:ext cx="35" cy="16"/>
              </a:xfrm>
              <a:custGeom>
                <a:avLst/>
                <a:gdLst>
                  <a:gd name="T0" fmla="*/ 9 w 69"/>
                  <a:gd name="T1" fmla="*/ 12 h 31"/>
                  <a:gd name="T2" fmla="*/ 12 w 69"/>
                  <a:gd name="T3" fmla="*/ 13 h 31"/>
                  <a:gd name="T4" fmla="*/ 15 w 69"/>
                  <a:gd name="T5" fmla="*/ 15 h 31"/>
                  <a:gd name="T6" fmla="*/ 19 w 69"/>
                  <a:gd name="T7" fmla="*/ 15 h 31"/>
                  <a:gd name="T8" fmla="*/ 24 w 69"/>
                  <a:gd name="T9" fmla="*/ 16 h 31"/>
                  <a:gd name="T10" fmla="*/ 29 w 69"/>
                  <a:gd name="T11" fmla="*/ 15 h 31"/>
                  <a:gd name="T12" fmla="*/ 32 w 69"/>
                  <a:gd name="T13" fmla="*/ 13 h 31"/>
                  <a:gd name="T14" fmla="*/ 34 w 69"/>
                  <a:gd name="T15" fmla="*/ 9 h 31"/>
                  <a:gd name="T16" fmla="*/ 35 w 69"/>
                  <a:gd name="T17" fmla="*/ 6 h 31"/>
                  <a:gd name="T18" fmla="*/ 32 w 69"/>
                  <a:gd name="T19" fmla="*/ 6 h 31"/>
                  <a:gd name="T20" fmla="*/ 29 w 69"/>
                  <a:gd name="T21" fmla="*/ 6 h 31"/>
                  <a:gd name="T22" fmla="*/ 26 w 69"/>
                  <a:gd name="T23" fmla="*/ 6 h 31"/>
                  <a:gd name="T24" fmla="*/ 23 w 69"/>
                  <a:gd name="T25" fmla="*/ 5 h 31"/>
                  <a:gd name="T26" fmla="*/ 20 w 69"/>
                  <a:gd name="T27" fmla="*/ 4 h 31"/>
                  <a:gd name="T28" fmla="*/ 17 w 69"/>
                  <a:gd name="T29" fmla="*/ 3 h 31"/>
                  <a:gd name="T30" fmla="*/ 15 w 69"/>
                  <a:gd name="T31" fmla="*/ 1 h 31"/>
                  <a:gd name="T32" fmla="*/ 13 w 69"/>
                  <a:gd name="T33" fmla="*/ 0 h 31"/>
                  <a:gd name="T34" fmla="*/ 10 w 69"/>
                  <a:gd name="T35" fmla="*/ 2 h 31"/>
                  <a:gd name="T36" fmla="*/ 6 w 69"/>
                  <a:gd name="T37" fmla="*/ 5 h 31"/>
                  <a:gd name="T38" fmla="*/ 2 w 69"/>
                  <a:gd name="T39" fmla="*/ 8 h 31"/>
                  <a:gd name="T40" fmla="*/ 0 w 69"/>
                  <a:gd name="T41" fmla="*/ 10 h 31"/>
                  <a:gd name="T42" fmla="*/ 2 w 69"/>
                  <a:gd name="T43" fmla="*/ 10 h 31"/>
                  <a:gd name="T44" fmla="*/ 5 w 69"/>
                  <a:gd name="T45" fmla="*/ 10 h 31"/>
                  <a:gd name="T46" fmla="*/ 7 w 69"/>
                  <a:gd name="T47" fmla="*/ 12 h 31"/>
                  <a:gd name="T48" fmla="*/ 9 w 69"/>
                  <a:gd name="T49" fmla="*/ 12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31"/>
                  <a:gd name="T77" fmla="*/ 69 w 6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31">
                    <a:moveTo>
                      <a:pt x="17" y="24"/>
                    </a:moveTo>
                    <a:lnTo>
                      <a:pt x="23" y="26"/>
                    </a:lnTo>
                    <a:lnTo>
                      <a:pt x="30" y="29"/>
                    </a:lnTo>
                    <a:lnTo>
                      <a:pt x="38" y="30"/>
                    </a:lnTo>
                    <a:lnTo>
                      <a:pt x="47" y="31"/>
                    </a:lnTo>
                    <a:lnTo>
                      <a:pt x="57" y="29"/>
                    </a:lnTo>
                    <a:lnTo>
                      <a:pt x="64" y="25"/>
                    </a:lnTo>
                    <a:lnTo>
                      <a:pt x="68" y="18"/>
                    </a:lnTo>
                    <a:lnTo>
                      <a:pt x="69" y="12"/>
                    </a:lnTo>
                    <a:lnTo>
                      <a:pt x="63" y="12"/>
                    </a:lnTo>
                    <a:lnTo>
                      <a:pt x="57" y="12"/>
                    </a:lnTo>
                    <a:lnTo>
                      <a:pt x="51" y="11"/>
                    </a:lnTo>
                    <a:lnTo>
                      <a:pt x="46" y="9"/>
                    </a:lnTo>
                    <a:lnTo>
                      <a:pt x="39" y="8"/>
                    </a:lnTo>
                    <a:lnTo>
                      <a:pt x="34" y="6"/>
                    </a:lnTo>
                    <a:lnTo>
                      <a:pt x="30" y="2"/>
                    </a:lnTo>
                    <a:lnTo>
                      <a:pt x="26" y="0"/>
                    </a:lnTo>
                    <a:lnTo>
                      <a:pt x="19" y="4"/>
                    </a:lnTo>
                    <a:lnTo>
                      <a:pt x="11" y="10"/>
                    </a:lnTo>
                    <a:lnTo>
                      <a:pt x="4" y="15"/>
                    </a:lnTo>
                    <a:lnTo>
                      <a:pt x="0" y="20"/>
                    </a:lnTo>
                    <a:lnTo>
                      <a:pt x="3" y="20"/>
                    </a:lnTo>
                    <a:lnTo>
                      <a:pt x="9" y="20"/>
                    </a:lnTo>
                    <a:lnTo>
                      <a:pt x="13" y="23"/>
                    </a:lnTo>
                    <a:lnTo>
                      <a:pt x="17"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81" name="Freeform 69"/>
              <p:cNvSpPr>
                <a:spLocks/>
              </p:cNvSpPr>
              <p:nvPr/>
            </p:nvSpPr>
            <p:spPr bwMode="auto">
              <a:xfrm>
                <a:off x="1014" y="3543"/>
                <a:ext cx="9" cy="3"/>
              </a:xfrm>
              <a:custGeom>
                <a:avLst/>
                <a:gdLst>
                  <a:gd name="T0" fmla="*/ 9 w 18"/>
                  <a:gd name="T1" fmla="*/ 3 h 6"/>
                  <a:gd name="T2" fmla="*/ 7 w 18"/>
                  <a:gd name="T3" fmla="*/ 3 h 6"/>
                  <a:gd name="T4" fmla="*/ 5 w 18"/>
                  <a:gd name="T5" fmla="*/ 2 h 6"/>
                  <a:gd name="T6" fmla="*/ 4 w 18"/>
                  <a:gd name="T7" fmla="*/ 3 h 6"/>
                  <a:gd name="T8" fmla="*/ 1 w 18"/>
                  <a:gd name="T9" fmla="*/ 3 h 6"/>
                  <a:gd name="T10" fmla="*/ 0 w 18"/>
                  <a:gd name="T11" fmla="*/ 3 h 6"/>
                  <a:gd name="T12" fmla="*/ 0 w 18"/>
                  <a:gd name="T13" fmla="*/ 2 h 6"/>
                  <a:gd name="T14" fmla="*/ 1 w 18"/>
                  <a:gd name="T15" fmla="*/ 1 h 6"/>
                  <a:gd name="T16" fmla="*/ 1 w 18"/>
                  <a:gd name="T17" fmla="*/ 0 h 6"/>
                  <a:gd name="T18" fmla="*/ 4 w 18"/>
                  <a:gd name="T19" fmla="*/ 0 h 6"/>
                  <a:gd name="T20" fmla="*/ 7 w 18"/>
                  <a:gd name="T21" fmla="*/ 1 h 6"/>
                  <a:gd name="T22" fmla="*/ 9 w 18"/>
                  <a:gd name="T23" fmla="*/ 1 h 6"/>
                  <a:gd name="T24" fmla="*/ 9 w 18"/>
                  <a:gd name="T25" fmla="*/ 3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6"/>
                  <a:gd name="T41" fmla="*/ 18 w 18"/>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6">
                    <a:moveTo>
                      <a:pt x="17" y="5"/>
                    </a:moveTo>
                    <a:lnTo>
                      <a:pt x="14" y="5"/>
                    </a:lnTo>
                    <a:lnTo>
                      <a:pt x="10" y="4"/>
                    </a:lnTo>
                    <a:lnTo>
                      <a:pt x="7" y="5"/>
                    </a:lnTo>
                    <a:lnTo>
                      <a:pt x="2" y="6"/>
                    </a:lnTo>
                    <a:lnTo>
                      <a:pt x="0" y="5"/>
                    </a:lnTo>
                    <a:lnTo>
                      <a:pt x="0" y="4"/>
                    </a:lnTo>
                    <a:lnTo>
                      <a:pt x="1" y="1"/>
                    </a:lnTo>
                    <a:lnTo>
                      <a:pt x="2" y="0"/>
                    </a:lnTo>
                    <a:lnTo>
                      <a:pt x="8" y="0"/>
                    </a:lnTo>
                    <a:lnTo>
                      <a:pt x="14" y="1"/>
                    </a:lnTo>
                    <a:lnTo>
                      <a:pt x="18" y="2"/>
                    </a:lnTo>
                    <a:lnTo>
                      <a:pt x="17"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82" name="Freeform 70"/>
              <p:cNvSpPr>
                <a:spLocks/>
              </p:cNvSpPr>
              <p:nvPr/>
            </p:nvSpPr>
            <p:spPr bwMode="auto">
              <a:xfrm>
                <a:off x="1003" y="3502"/>
                <a:ext cx="13" cy="9"/>
              </a:xfrm>
              <a:custGeom>
                <a:avLst/>
                <a:gdLst>
                  <a:gd name="T0" fmla="*/ 9 w 26"/>
                  <a:gd name="T1" fmla="*/ 9 h 20"/>
                  <a:gd name="T2" fmla="*/ 10 w 26"/>
                  <a:gd name="T3" fmla="*/ 7 h 20"/>
                  <a:gd name="T4" fmla="*/ 11 w 26"/>
                  <a:gd name="T5" fmla="*/ 4 h 20"/>
                  <a:gd name="T6" fmla="*/ 12 w 26"/>
                  <a:gd name="T7" fmla="*/ 2 h 20"/>
                  <a:gd name="T8" fmla="*/ 13 w 26"/>
                  <a:gd name="T9" fmla="*/ 0 h 20"/>
                  <a:gd name="T10" fmla="*/ 10 w 26"/>
                  <a:gd name="T11" fmla="*/ 2 h 20"/>
                  <a:gd name="T12" fmla="*/ 7 w 26"/>
                  <a:gd name="T13" fmla="*/ 5 h 20"/>
                  <a:gd name="T14" fmla="*/ 3 w 26"/>
                  <a:gd name="T15" fmla="*/ 7 h 20"/>
                  <a:gd name="T16" fmla="*/ 0 w 26"/>
                  <a:gd name="T17" fmla="*/ 8 h 20"/>
                  <a:gd name="T18" fmla="*/ 3 w 26"/>
                  <a:gd name="T19" fmla="*/ 8 h 20"/>
                  <a:gd name="T20" fmla="*/ 5 w 26"/>
                  <a:gd name="T21" fmla="*/ 9 h 20"/>
                  <a:gd name="T22" fmla="*/ 8 w 26"/>
                  <a:gd name="T23" fmla="*/ 9 h 20"/>
                  <a:gd name="T24" fmla="*/ 9 w 26"/>
                  <a:gd name="T25" fmla="*/ 9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8" y="20"/>
                    </a:moveTo>
                    <a:lnTo>
                      <a:pt x="20" y="15"/>
                    </a:lnTo>
                    <a:lnTo>
                      <a:pt x="21" y="9"/>
                    </a:lnTo>
                    <a:lnTo>
                      <a:pt x="23" y="5"/>
                    </a:lnTo>
                    <a:lnTo>
                      <a:pt x="26" y="0"/>
                    </a:lnTo>
                    <a:lnTo>
                      <a:pt x="20" y="5"/>
                    </a:lnTo>
                    <a:lnTo>
                      <a:pt x="13" y="11"/>
                    </a:lnTo>
                    <a:lnTo>
                      <a:pt x="6" y="15"/>
                    </a:lnTo>
                    <a:lnTo>
                      <a:pt x="0" y="18"/>
                    </a:lnTo>
                    <a:lnTo>
                      <a:pt x="5" y="18"/>
                    </a:lnTo>
                    <a:lnTo>
                      <a:pt x="10" y="19"/>
                    </a:lnTo>
                    <a:lnTo>
                      <a:pt x="15" y="19"/>
                    </a:lnTo>
                    <a:lnTo>
                      <a:pt x="18"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83" name="Freeform 71"/>
              <p:cNvSpPr>
                <a:spLocks/>
              </p:cNvSpPr>
              <p:nvPr/>
            </p:nvSpPr>
            <p:spPr bwMode="auto">
              <a:xfrm>
                <a:off x="998" y="3490"/>
                <a:ext cx="21" cy="19"/>
              </a:xfrm>
              <a:custGeom>
                <a:avLst/>
                <a:gdLst>
                  <a:gd name="T0" fmla="*/ 21 w 42"/>
                  <a:gd name="T1" fmla="*/ 0 h 38"/>
                  <a:gd name="T2" fmla="*/ 21 w 42"/>
                  <a:gd name="T3" fmla="*/ 2 h 38"/>
                  <a:gd name="T4" fmla="*/ 21 w 42"/>
                  <a:gd name="T5" fmla="*/ 4 h 38"/>
                  <a:gd name="T6" fmla="*/ 21 w 42"/>
                  <a:gd name="T7" fmla="*/ 7 h 38"/>
                  <a:gd name="T8" fmla="*/ 20 w 42"/>
                  <a:gd name="T9" fmla="*/ 10 h 38"/>
                  <a:gd name="T10" fmla="*/ 18 w 42"/>
                  <a:gd name="T11" fmla="*/ 9 h 38"/>
                  <a:gd name="T12" fmla="*/ 16 w 42"/>
                  <a:gd name="T13" fmla="*/ 9 h 38"/>
                  <a:gd name="T14" fmla="*/ 14 w 42"/>
                  <a:gd name="T15" fmla="*/ 10 h 38"/>
                  <a:gd name="T16" fmla="*/ 11 w 42"/>
                  <a:gd name="T17" fmla="*/ 11 h 38"/>
                  <a:gd name="T18" fmla="*/ 8 w 42"/>
                  <a:gd name="T19" fmla="*/ 12 h 38"/>
                  <a:gd name="T20" fmla="*/ 5 w 42"/>
                  <a:gd name="T21" fmla="*/ 15 h 38"/>
                  <a:gd name="T22" fmla="*/ 2 w 42"/>
                  <a:gd name="T23" fmla="*/ 17 h 38"/>
                  <a:gd name="T24" fmla="*/ 0 w 42"/>
                  <a:gd name="T25" fmla="*/ 19 h 38"/>
                  <a:gd name="T26" fmla="*/ 1 w 42"/>
                  <a:gd name="T27" fmla="*/ 17 h 38"/>
                  <a:gd name="T28" fmla="*/ 3 w 42"/>
                  <a:gd name="T29" fmla="*/ 15 h 38"/>
                  <a:gd name="T30" fmla="*/ 5 w 42"/>
                  <a:gd name="T31" fmla="*/ 12 h 38"/>
                  <a:gd name="T32" fmla="*/ 8 w 42"/>
                  <a:gd name="T33" fmla="*/ 9 h 38"/>
                  <a:gd name="T34" fmla="*/ 11 w 42"/>
                  <a:gd name="T35" fmla="*/ 6 h 38"/>
                  <a:gd name="T36" fmla="*/ 14 w 42"/>
                  <a:gd name="T37" fmla="*/ 4 h 38"/>
                  <a:gd name="T38" fmla="*/ 17 w 42"/>
                  <a:gd name="T39" fmla="*/ 1 h 38"/>
                  <a:gd name="T40" fmla="*/ 21 w 42"/>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38"/>
                  <a:gd name="T65" fmla="*/ 42 w 42"/>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38">
                    <a:moveTo>
                      <a:pt x="41" y="0"/>
                    </a:moveTo>
                    <a:lnTo>
                      <a:pt x="42" y="4"/>
                    </a:lnTo>
                    <a:lnTo>
                      <a:pt x="42" y="7"/>
                    </a:lnTo>
                    <a:lnTo>
                      <a:pt x="42" y="13"/>
                    </a:lnTo>
                    <a:lnTo>
                      <a:pt x="40" y="19"/>
                    </a:lnTo>
                    <a:lnTo>
                      <a:pt x="36" y="17"/>
                    </a:lnTo>
                    <a:lnTo>
                      <a:pt x="32" y="17"/>
                    </a:lnTo>
                    <a:lnTo>
                      <a:pt x="27" y="19"/>
                    </a:lnTo>
                    <a:lnTo>
                      <a:pt x="21" y="21"/>
                    </a:lnTo>
                    <a:lnTo>
                      <a:pt x="15" y="24"/>
                    </a:lnTo>
                    <a:lnTo>
                      <a:pt x="9" y="29"/>
                    </a:lnTo>
                    <a:lnTo>
                      <a:pt x="4" y="33"/>
                    </a:lnTo>
                    <a:lnTo>
                      <a:pt x="0" y="38"/>
                    </a:lnTo>
                    <a:lnTo>
                      <a:pt x="2" y="33"/>
                    </a:lnTo>
                    <a:lnTo>
                      <a:pt x="5" y="29"/>
                    </a:lnTo>
                    <a:lnTo>
                      <a:pt x="10" y="23"/>
                    </a:lnTo>
                    <a:lnTo>
                      <a:pt x="16" y="17"/>
                    </a:lnTo>
                    <a:lnTo>
                      <a:pt x="21" y="12"/>
                    </a:lnTo>
                    <a:lnTo>
                      <a:pt x="28" y="7"/>
                    </a:lnTo>
                    <a:lnTo>
                      <a:pt x="34" y="2"/>
                    </a:lnTo>
                    <a:lnTo>
                      <a:pt x="4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84" name="Freeform 72"/>
              <p:cNvSpPr>
                <a:spLocks/>
              </p:cNvSpPr>
              <p:nvPr/>
            </p:nvSpPr>
            <p:spPr bwMode="auto">
              <a:xfrm>
                <a:off x="1013" y="3515"/>
                <a:ext cx="10" cy="21"/>
              </a:xfrm>
              <a:custGeom>
                <a:avLst/>
                <a:gdLst>
                  <a:gd name="T0" fmla="*/ 10 w 19"/>
                  <a:gd name="T1" fmla="*/ 19 h 41"/>
                  <a:gd name="T2" fmla="*/ 8 w 19"/>
                  <a:gd name="T3" fmla="*/ 15 h 41"/>
                  <a:gd name="T4" fmla="*/ 6 w 19"/>
                  <a:gd name="T5" fmla="*/ 10 h 41"/>
                  <a:gd name="T6" fmla="*/ 3 w 19"/>
                  <a:gd name="T7" fmla="*/ 5 h 41"/>
                  <a:gd name="T8" fmla="*/ 1 w 19"/>
                  <a:gd name="T9" fmla="*/ 0 h 41"/>
                  <a:gd name="T10" fmla="*/ 0 w 19"/>
                  <a:gd name="T11" fmla="*/ 3 h 41"/>
                  <a:gd name="T12" fmla="*/ 1 w 19"/>
                  <a:gd name="T13" fmla="*/ 9 h 41"/>
                  <a:gd name="T14" fmla="*/ 2 w 19"/>
                  <a:gd name="T15" fmla="*/ 16 h 41"/>
                  <a:gd name="T16" fmla="*/ 2 w 19"/>
                  <a:gd name="T17" fmla="*/ 21 h 41"/>
                  <a:gd name="T18" fmla="*/ 5 w 19"/>
                  <a:gd name="T19" fmla="*/ 20 h 41"/>
                  <a:gd name="T20" fmla="*/ 7 w 19"/>
                  <a:gd name="T21" fmla="*/ 19 h 41"/>
                  <a:gd name="T22" fmla="*/ 9 w 19"/>
                  <a:gd name="T23" fmla="*/ 19 h 41"/>
                  <a:gd name="T24" fmla="*/ 10 w 19"/>
                  <a:gd name="T25" fmla="*/ 19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41"/>
                  <a:gd name="T41" fmla="*/ 19 w 19"/>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41">
                    <a:moveTo>
                      <a:pt x="19" y="37"/>
                    </a:moveTo>
                    <a:lnTo>
                      <a:pt x="16" y="30"/>
                    </a:lnTo>
                    <a:lnTo>
                      <a:pt x="11" y="19"/>
                    </a:lnTo>
                    <a:lnTo>
                      <a:pt x="6" y="9"/>
                    </a:lnTo>
                    <a:lnTo>
                      <a:pt x="2" y="0"/>
                    </a:lnTo>
                    <a:lnTo>
                      <a:pt x="0" y="6"/>
                    </a:lnTo>
                    <a:lnTo>
                      <a:pt x="2" y="17"/>
                    </a:lnTo>
                    <a:lnTo>
                      <a:pt x="4" y="31"/>
                    </a:lnTo>
                    <a:lnTo>
                      <a:pt x="4" y="41"/>
                    </a:lnTo>
                    <a:lnTo>
                      <a:pt x="9" y="39"/>
                    </a:lnTo>
                    <a:lnTo>
                      <a:pt x="13" y="38"/>
                    </a:lnTo>
                    <a:lnTo>
                      <a:pt x="17" y="38"/>
                    </a:lnTo>
                    <a:lnTo>
                      <a:pt x="19"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85" name="Freeform 73"/>
              <p:cNvSpPr>
                <a:spLocks/>
              </p:cNvSpPr>
              <p:nvPr/>
            </p:nvSpPr>
            <p:spPr bwMode="auto">
              <a:xfrm>
                <a:off x="979" y="3509"/>
                <a:ext cx="21" cy="69"/>
              </a:xfrm>
              <a:custGeom>
                <a:avLst/>
                <a:gdLst>
                  <a:gd name="T0" fmla="*/ 19 w 42"/>
                  <a:gd name="T1" fmla="*/ 0 h 138"/>
                  <a:gd name="T2" fmla="*/ 17 w 42"/>
                  <a:gd name="T3" fmla="*/ 3 h 138"/>
                  <a:gd name="T4" fmla="*/ 14 w 42"/>
                  <a:gd name="T5" fmla="*/ 7 h 138"/>
                  <a:gd name="T6" fmla="*/ 11 w 42"/>
                  <a:gd name="T7" fmla="*/ 11 h 138"/>
                  <a:gd name="T8" fmla="*/ 8 w 42"/>
                  <a:gd name="T9" fmla="*/ 16 h 138"/>
                  <a:gd name="T10" fmla="*/ 4 w 42"/>
                  <a:gd name="T11" fmla="*/ 21 h 138"/>
                  <a:gd name="T12" fmla="*/ 2 w 42"/>
                  <a:gd name="T13" fmla="*/ 25 h 138"/>
                  <a:gd name="T14" fmla="*/ 1 w 42"/>
                  <a:gd name="T15" fmla="*/ 28 h 138"/>
                  <a:gd name="T16" fmla="*/ 0 w 42"/>
                  <a:gd name="T17" fmla="*/ 30 h 138"/>
                  <a:gd name="T18" fmla="*/ 2 w 42"/>
                  <a:gd name="T19" fmla="*/ 35 h 138"/>
                  <a:gd name="T20" fmla="*/ 6 w 42"/>
                  <a:gd name="T21" fmla="*/ 45 h 138"/>
                  <a:gd name="T22" fmla="*/ 8 w 42"/>
                  <a:gd name="T23" fmla="*/ 57 h 138"/>
                  <a:gd name="T24" fmla="*/ 5 w 42"/>
                  <a:gd name="T25" fmla="*/ 69 h 138"/>
                  <a:gd name="T26" fmla="*/ 8 w 42"/>
                  <a:gd name="T27" fmla="*/ 61 h 138"/>
                  <a:gd name="T28" fmla="*/ 12 w 42"/>
                  <a:gd name="T29" fmla="*/ 51 h 138"/>
                  <a:gd name="T30" fmla="*/ 16 w 42"/>
                  <a:gd name="T31" fmla="*/ 42 h 138"/>
                  <a:gd name="T32" fmla="*/ 21 w 42"/>
                  <a:gd name="T33" fmla="*/ 37 h 138"/>
                  <a:gd name="T34" fmla="*/ 21 w 42"/>
                  <a:gd name="T35" fmla="*/ 34 h 138"/>
                  <a:gd name="T36" fmla="*/ 21 w 42"/>
                  <a:gd name="T37" fmla="*/ 30 h 138"/>
                  <a:gd name="T38" fmla="*/ 20 w 42"/>
                  <a:gd name="T39" fmla="*/ 26 h 138"/>
                  <a:gd name="T40" fmla="*/ 18 w 42"/>
                  <a:gd name="T41" fmla="*/ 23 h 138"/>
                  <a:gd name="T42" fmla="*/ 16 w 42"/>
                  <a:gd name="T43" fmla="*/ 19 h 138"/>
                  <a:gd name="T44" fmla="*/ 14 w 42"/>
                  <a:gd name="T45" fmla="*/ 14 h 138"/>
                  <a:gd name="T46" fmla="*/ 16 w 42"/>
                  <a:gd name="T47" fmla="*/ 7 h 138"/>
                  <a:gd name="T48" fmla="*/ 19 w 42"/>
                  <a:gd name="T49" fmla="*/ 0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138"/>
                  <a:gd name="T77" fmla="*/ 42 w 42"/>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138">
                    <a:moveTo>
                      <a:pt x="38" y="0"/>
                    </a:moveTo>
                    <a:lnTo>
                      <a:pt x="33" y="6"/>
                    </a:lnTo>
                    <a:lnTo>
                      <a:pt x="27" y="13"/>
                    </a:lnTo>
                    <a:lnTo>
                      <a:pt x="21" y="22"/>
                    </a:lnTo>
                    <a:lnTo>
                      <a:pt x="15" y="31"/>
                    </a:lnTo>
                    <a:lnTo>
                      <a:pt x="8" y="42"/>
                    </a:lnTo>
                    <a:lnTo>
                      <a:pt x="3" y="50"/>
                    </a:lnTo>
                    <a:lnTo>
                      <a:pt x="1" y="55"/>
                    </a:lnTo>
                    <a:lnTo>
                      <a:pt x="0" y="60"/>
                    </a:lnTo>
                    <a:lnTo>
                      <a:pt x="4" y="70"/>
                    </a:lnTo>
                    <a:lnTo>
                      <a:pt x="11" y="89"/>
                    </a:lnTo>
                    <a:lnTo>
                      <a:pt x="15" y="113"/>
                    </a:lnTo>
                    <a:lnTo>
                      <a:pt x="10" y="138"/>
                    </a:lnTo>
                    <a:lnTo>
                      <a:pt x="16" y="121"/>
                    </a:lnTo>
                    <a:lnTo>
                      <a:pt x="24" y="101"/>
                    </a:lnTo>
                    <a:lnTo>
                      <a:pt x="32" y="84"/>
                    </a:lnTo>
                    <a:lnTo>
                      <a:pt x="41" y="73"/>
                    </a:lnTo>
                    <a:lnTo>
                      <a:pt x="42" y="67"/>
                    </a:lnTo>
                    <a:lnTo>
                      <a:pt x="42" y="59"/>
                    </a:lnTo>
                    <a:lnTo>
                      <a:pt x="39" y="52"/>
                    </a:lnTo>
                    <a:lnTo>
                      <a:pt x="35" y="46"/>
                    </a:lnTo>
                    <a:lnTo>
                      <a:pt x="31" y="38"/>
                    </a:lnTo>
                    <a:lnTo>
                      <a:pt x="28" y="27"/>
                    </a:lnTo>
                    <a:lnTo>
                      <a:pt x="31" y="13"/>
                    </a:lnTo>
                    <a:lnTo>
                      <a:pt x="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86" name="Freeform 74"/>
              <p:cNvSpPr>
                <a:spLocks/>
              </p:cNvSpPr>
              <p:nvPr/>
            </p:nvSpPr>
            <p:spPr bwMode="auto">
              <a:xfrm>
                <a:off x="482" y="3646"/>
                <a:ext cx="340" cy="468"/>
              </a:xfrm>
              <a:custGeom>
                <a:avLst/>
                <a:gdLst>
                  <a:gd name="T0" fmla="*/ 329 w 680"/>
                  <a:gd name="T1" fmla="*/ 218 h 937"/>
                  <a:gd name="T2" fmla="*/ 319 w 680"/>
                  <a:gd name="T3" fmla="*/ 225 h 937"/>
                  <a:gd name="T4" fmla="*/ 298 w 680"/>
                  <a:gd name="T5" fmla="*/ 221 h 937"/>
                  <a:gd name="T6" fmla="*/ 275 w 680"/>
                  <a:gd name="T7" fmla="*/ 201 h 937"/>
                  <a:gd name="T8" fmla="*/ 263 w 680"/>
                  <a:gd name="T9" fmla="*/ 202 h 937"/>
                  <a:gd name="T10" fmla="*/ 243 w 680"/>
                  <a:gd name="T11" fmla="*/ 202 h 937"/>
                  <a:gd name="T12" fmla="*/ 224 w 680"/>
                  <a:gd name="T13" fmla="*/ 198 h 937"/>
                  <a:gd name="T14" fmla="*/ 204 w 680"/>
                  <a:gd name="T15" fmla="*/ 185 h 937"/>
                  <a:gd name="T16" fmla="*/ 176 w 680"/>
                  <a:gd name="T17" fmla="*/ 173 h 937"/>
                  <a:gd name="T18" fmla="*/ 170 w 680"/>
                  <a:gd name="T19" fmla="*/ 195 h 937"/>
                  <a:gd name="T20" fmla="*/ 191 w 680"/>
                  <a:gd name="T21" fmla="*/ 241 h 937"/>
                  <a:gd name="T22" fmla="*/ 220 w 680"/>
                  <a:gd name="T23" fmla="*/ 294 h 937"/>
                  <a:gd name="T24" fmla="*/ 246 w 680"/>
                  <a:gd name="T25" fmla="*/ 331 h 937"/>
                  <a:gd name="T26" fmla="*/ 264 w 680"/>
                  <a:gd name="T27" fmla="*/ 338 h 937"/>
                  <a:gd name="T28" fmla="*/ 294 w 680"/>
                  <a:gd name="T29" fmla="*/ 347 h 937"/>
                  <a:gd name="T30" fmla="*/ 316 w 680"/>
                  <a:gd name="T31" fmla="*/ 347 h 937"/>
                  <a:gd name="T32" fmla="*/ 335 w 680"/>
                  <a:gd name="T33" fmla="*/ 339 h 937"/>
                  <a:gd name="T34" fmla="*/ 337 w 680"/>
                  <a:gd name="T35" fmla="*/ 385 h 937"/>
                  <a:gd name="T36" fmla="*/ 326 w 680"/>
                  <a:gd name="T37" fmla="*/ 423 h 937"/>
                  <a:gd name="T38" fmla="*/ 326 w 680"/>
                  <a:gd name="T39" fmla="*/ 461 h 937"/>
                  <a:gd name="T40" fmla="*/ 290 w 680"/>
                  <a:gd name="T41" fmla="*/ 468 h 937"/>
                  <a:gd name="T42" fmla="*/ 208 w 680"/>
                  <a:gd name="T43" fmla="*/ 468 h 937"/>
                  <a:gd name="T44" fmla="*/ 115 w 680"/>
                  <a:gd name="T45" fmla="*/ 468 h 937"/>
                  <a:gd name="T46" fmla="*/ 43 w 680"/>
                  <a:gd name="T47" fmla="*/ 468 h 937"/>
                  <a:gd name="T48" fmla="*/ 32 w 680"/>
                  <a:gd name="T49" fmla="*/ 444 h 937"/>
                  <a:gd name="T50" fmla="*/ 20 w 680"/>
                  <a:gd name="T51" fmla="*/ 423 h 937"/>
                  <a:gd name="T52" fmla="*/ 3 w 680"/>
                  <a:gd name="T53" fmla="*/ 401 h 937"/>
                  <a:gd name="T54" fmla="*/ 4 w 680"/>
                  <a:gd name="T55" fmla="*/ 359 h 937"/>
                  <a:gd name="T56" fmla="*/ 16 w 680"/>
                  <a:gd name="T57" fmla="*/ 295 h 937"/>
                  <a:gd name="T58" fmla="*/ 25 w 680"/>
                  <a:gd name="T59" fmla="*/ 231 h 937"/>
                  <a:gd name="T60" fmla="*/ 36 w 680"/>
                  <a:gd name="T61" fmla="*/ 202 h 937"/>
                  <a:gd name="T62" fmla="*/ 52 w 680"/>
                  <a:gd name="T63" fmla="*/ 174 h 937"/>
                  <a:gd name="T64" fmla="*/ 60 w 680"/>
                  <a:gd name="T65" fmla="*/ 154 h 937"/>
                  <a:gd name="T66" fmla="*/ 71 w 680"/>
                  <a:gd name="T67" fmla="*/ 134 h 937"/>
                  <a:gd name="T68" fmla="*/ 76 w 680"/>
                  <a:gd name="T69" fmla="*/ 116 h 937"/>
                  <a:gd name="T70" fmla="*/ 89 w 680"/>
                  <a:gd name="T71" fmla="*/ 81 h 937"/>
                  <a:gd name="T72" fmla="*/ 113 w 680"/>
                  <a:gd name="T73" fmla="*/ 47 h 937"/>
                  <a:gd name="T74" fmla="*/ 126 w 680"/>
                  <a:gd name="T75" fmla="*/ 41 h 937"/>
                  <a:gd name="T76" fmla="*/ 137 w 680"/>
                  <a:gd name="T77" fmla="*/ 31 h 937"/>
                  <a:gd name="T78" fmla="*/ 149 w 680"/>
                  <a:gd name="T79" fmla="*/ 11 h 937"/>
                  <a:gd name="T80" fmla="*/ 158 w 680"/>
                  <a:gd name="T81" fmla="*/ 1 h 937"/>
                  <a:gd name="T82" fmla="*/ 167 w 680"/>
                  <a:gd name="T83" fmla="*/ 4 h 937"/>
                  <a:gd name="T84" fmla="*/ 188 w 680"/>
                  <a:gd name="T85" fmla="*/ 15 h 937"/>
                  <a:gd name="T86" fmla="*/ 210 w 680"/>
                  <a:gd name="T87" fmla="*/ 25 h 937"/>
                  <a:gd name="T88" fmla="*/ 232 w 680"/>
                  <a:gd name="T89" fmla="*/ 30 h 937"/>
                  <a:gd name="T90" fmla="*/ 265 w 680"/>
                  <a:gd name="T91" fmla="*/ 40 h 937"/>
                  <a:gd name="T92" fmla="*/ 272 w 680"/>
                  <a:gd name="T93" fmla="*/ 37 h 937"/>
                  <a:gd name="T94" fmla="*/ 284 w 680"/>
                  <a:gd name="T95" fmla="*/ 51 h 937"/>
                  <a:gd name="T96" fmla="*/ 293 w 680"/>
                  <a:gd name="T97" fmla="*/ 68 h 937"/>
                  <a:gd name="T98" fmla="*/ 292 w 680"/>
                  <a:gd name="T99" fmla="*/ 82 h 937"/>
                  <a:gd name="T100" fmla="*/ 305 w 680"/>
                  <a:gd name="T101" fmla="*/ 115 h 937"/>
                  <a:gd name="T102" fmla="*/ 297 w 680"/>
                  <a:gd name="T103" fmla="*/ 116 h 937"/>
                  <a:gd name="T104" fmla="*/ 287 w 680"/>
                  <a:gd name="T105" fmla="*/ 109 h 937"/>
                  <a:gd name="T106" fmla="*/ 288 w 680"/>
                  <a:gd name="T107" fmla="*/ 124 h 937"/>
                  <a:gd name="T108" fmla="*/ 304 w 680"/>
                  <a:gd name="T109" fmla="*/ 159 h 937"/>
                  <a:gd name="T110" fmla="*/ 314 w 680"/>
                  <a:gd name="T111" fmla="*/ 184 h 937"/>
                  <a:gd name="T112" fmla="*/ 326 w 680"/>
                  <a:gd name="T113" fmla="*/ 201 h 9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0"/>
                  <a:gd name="T172" fmla="*/ 0 h 937"/>
                  <a:gd name="T173" fmla="*/ 680 w 680"/>
                  <a:gd name="T174" fmla="*/ 937 h 9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0" h="937">
                    <a:moveTo>
                      <a:pt x="655" y="412"/>
                    </a:moveTo>
                    <a:lnTo>
                      <a:pt x="657" y="419"/>
                    </a:lnTo>
                    <a:lnTo>
                      <a:pt x="658" y="427"/>
                    </a:lnTo>
                    <a:lnTo>
                      <a:pt x="658" y="436"/>
                    </a:lnTo>
                    <a:lnTo>
                      <a:pt x="658" y="444"/>
                    </a:lnTo>
                    <a:lnTo>
                      <a:pt x="651" y="444"/>
                    </a:lnTo>
                    <a:lnTo>
                      <a:pt x="644" y="446"/>
                    </a:lnTo>
                    <a:lnTo>
                      <a:pt x="637" y="450"/>
                    </a:lnTo>
                    <a:lnTo>
                      <a:pt x="632" y="452"/>
                    </a:lnTo>
                    <a:lnTo>
                      <a:pt x="621" y="453"/>
                    </a:lnTo>
                    <a:lnTo>
                      <a:pt x="609" y="450"/>
                    </a:lnTo>
                    <a:lnTo>
                      <a:pt x="596" y="443"/>
                    </a:lnTo>
                    <a:lnTo>
                      <a:pt x="582" y="433"/>
                    </a:lnTo>
                    <a:lnTo>
                      <a:pt x="570" y="423"/>
                    </a:lnTo>
                    <a:lnTo>
                      <a:pt x="559" y="413"/>
                    </a:lnTo>
                    <a:lnTo>
                      <a:pt x="550" y="402"/>
                    </a:lnTo>
                    <a:lnTo>
                      <a:pt x="543" y="394"/>
                    </a:lnTo>
                    <a:lnTo>
                      <a:pt x="537" y="398"/>
                    </a:lnTo>
                    <a:lnTo>
                      <a:pt x="531" y="400"/>
                    </a:lnTo>
                    <a:lnTo>
                      <a:pt x="526" y="404"/>
                    </a:lnTo>
                    <a:lnTo>
                      <a:pt x="520" y="406"/>
                    </a:lnTo>
                    <a:lnTo>
                      <a:pt x="508" y="406"/>
                    </a:lnTo>
                    <a:lnTo>
                      <a:pt x="497" y="406"/>
                    </a:lnTo>
                    <a:lnTo>
                      <a:pt x="485" y="405"/>
                    </a:lnTo>
                    <a:lnTo>
                      <a:pt x="475" y="404"/>
                    </a:lnTo>
                    <a:lnTo>
                      <a:pt x="465" y="401"/>
                    </a:lnTo>
                    <a:lnTo>
                      <a:pt x="455" y="400"/>
                    </a:lnTo>
                    <a:lnTo>
                      <a:pt x="447" y="397"/>
                    </a:lnTo>
                    <a:lnTo>
                      <a:pt x="440" y="393"/>
                    </a:lnTo>
                    <a:lnTo>
                      <a:pt x="432" y="387"/>
                    </a:lnTo>
                    <a:lnTo>
                      <a:pt x="422" y="379"/>
                    </a:lnTo>
                    <a:lnTo>
                      <a:pt x="408" y="370"/>
                    </a:lnTo>
                    <a:lnTo>
                      <a:pt x="393" y="361"/>
                    </a:lnTo>
                    <a:lnTo>
                      <a:pt x="377" y="353"/>
                    </a:lnTo>
                    <a:lnTo>
                      <a:pt x="363" y="348"/>
                    </a:lnTo>
                    <a:lnTo>
                      <a:pt x="351" y="347"/>
                    </a:lnTo>
                    <a:lnTo>
                      <a:pt x="340" y="353"/>
                    </a:lnTo>
                    <a:lnTo>
                      <a:pt x="336" y="361"/>
                    </a:lnTo>
                    <a:lnTo>
                      <a:pt x="336" y="374"/>
                    </a:lnTo>
                    <a:lnTo>
                      <a:pt x="339" y="390"/>
                    </a:lnTo>
                    <a:lnTo>
                      <a:pt x="346" y="409"/>
                    </a:lnTo>
                    <a:lnTo>
                      <a:pt x="355" y="432"/>
                    </a:lnTo>
                    <a:lnTo>
                      <a:pt x="367" y="457"/>
                    </a:lnTo>
                    <a:lnTo>
                      <a:pt x="381" y="483"/>
                    </a:lnTo>
                    <a:lnTo>
                      <a:pt x="394" y="510"/>
                    </a:lnTo>
                    <a:lnTo>
                      <a:pt x="409" y="537"/>
                    </a:lnTo>
                    <a:lnTo>
                      <a:pt x="426" y="564"/>
                    </a:lnTo>
                    <a:lnTo>
                      <a:pt x="440" y="588"/>
                    </a:lnTo>
                    <a:lnTo>
                      <a:pt x="455" y="611"/>
                    </a:lnTo>
                    <a:lnTo>
                      <a:pt x="468" y="632"/>
                    </a:lnTo>
                    <a:lnTo>
                      <a:pt x="481" y="649"/>
                    </a:lnTo>
                    <a:lnTo>
                      <a:pt x="491" y="663"/>
                    </a:lnTo>
                    <a:lnTo>
                      <a:pt x="498" y="671"/>
                    </a:lnTo>
                    <a:lnTo>
                      <a:pt x="505" y="671"/>
                    </a:lnTo>
                    <a:lnTo>
                      <a:pt x="515" y="673"/>
                    </a:lnTo>
                    <a:lnTo>
                      <a:pt x="528" y="677"/>
                    </a:lnTo>
                    <a:lnTo>
                      <a:pt x="543" y="681"/>
                    </a:lnTo>
                    <a:lnTo>
                      <a:pt x="559" y="686"/>
                    </a:lnTo>
                    <a:lnTo>
                      <a:pt x="574" y="690"/>
                    </a:lnTo>
                    <a:lnTo>
                      <a:pt x="588" y="694"/>
                    </a:lnTo>
                    <a:lnTo>
                      <a:pt x="599" y="696"/>
                    </a:lnTo>
                    <a:lnTo>
                      <a:pt x="610" y="697"/>
                    </a:lnTo>
                    <a:lnTo>
                      <a:pt x="620" y="696"/>
                    </a:lnTo>
                    <a:lnTo>
                      <a:pt x="631" y="694"/>
                    </a:lnTo>
                    <a:lnTo>
                      <a:pt x="641" y="690"/>
                    </a:lnTo>
                    <a:lnTo>
                      <a:pt x="650" y="686"/>
                    </a:lnTo>
                    <a:lnTo>
                      <a:pt x="661" y="682"/>
                    </a:lnTo>
                    <a:lnTo>
                      <a:pt x="670" y="678"/>
                    </a:lnTo>
                    <a:lnTo>
                      <a:pt x="678" y="674"/>
                    </a:lnTo>
                    <a:lnTo>
                      <a:pt x="680" y="705"/>
                    </a:lnTo>
                    <a:lnTo>
                      <a:pt x="679" y="739"/>
                    </a:lnTo>
                    <a:lnTo>
                      <a:pt x="673" y="771"/>
                    </a:lnTo>
                    <a:lnTo>
                      <a:pt x="663" y="795"/>
                    </a:lnTo>
                    <a:lnTo>
                      <a:pt x="659" y="806"/>
                    </a:lnTo>
                    <a:lnTo>
                      <a:pt x="655" y="825"/>
                    </a:lnTo>
                    <a:lnTo>
                      <a:pt x="651" y="846"/>
                    </a:lnTo>
                    <a:lnTo>
                      <a:pt x="650" y="859"/>
                    </a:lnTo>
                    <a:lnTo>
                      <a:pt x="650" y="876"/>
                    </a:lnTo>
                    <a:lnTo>
                      <a:pt x="651" y="899"/>
                    </a:lnTo>
                    <a:lnTo>
                      <a:pt x="651" y="922"/>
                    </a:lnTo>
                    <a:lnTo>
                      <a:pt x="651" y="937"/>
                    </a:lnTo>
                    <a:lnTo>
                      <a:pt x="634" y="937"/>
                    </a:lnTo>
                    <a:lnTo>
                      <a:pt x="610" y="937"/>
                    </a:lnTo>
                    <a:lnTo>
                      <a:pt x="579" y="937"/>
                    </a:lnTo>
                    <a:lnTo>
                      <a:pt x="543" y="937"/>
                    </a:lnTo>
                    <a:lnTo>
                      <a:pt x="504" y="937"/>
                    </a:lnTo>
                    <a:lnTo>
                      <a:pt x="460" y="937"/>
                    </a:lnTo>
                    <a:lnTo>
                      <a:pt x="415" y="937"/>
                    </a:lnTo>
                    <a:lnTo>
                      <a:pt x="368" y="937"/>
                    </a:lnTo>
                    <a:lnTo>
                      <a:pt x="321" y="937"/>
                    </a:lnTo>
                    <a:lnTo>
                      <a:pt x="275" y="937"/>
                    </a:lnTo>
                    <a:lnTo>
                      <a:pt x="230" y="937"/>
                    </a:lnTo>
                    <a:lnTo>
                      <a:pt x="187" y="937"/>
                    </a:lnTo>
                    <a:lnTo>
                      <a:pt x="148" y="937"/>
                    </a:lnTo>
                    <a:lnTo>
                      <a:pt x="113" y="937"/>
                    </a:lnTo>
                    <a:lnTo>
                      <a:pt x="85" y="937"/>
                    </a:lnTo>
                    <a:lnTo>
                      <a:pt x="62" y="937"/>
                    </a:lnTo>
                    <a:lnTo>
                      <a:pt x="60" y="924"/>
                    </a:lnTo>
                    <a:lnTo>
                      <a:pt x="60" y="906"/>
                    </a:lnTo>
                    <a:lnTo>
                      <a:pt x="63" y="888"/>
                    </a:lnTo>
                    <a:lnTo>
                      <a:pt x="67" y="875"/>
                    </a:lnTo>
                    <a:lnTo>
                      <a:pt x="59" y="867"/>
                    </a:lnTo>
                    <a:lnTo>
                      <a:pt x="49" y="857"/>
                    </a:lnTo>
                    <a:lnTo>
                      <a:pt x="40" y="847"/>
                    </a:lnTo>
                    <a:lnTo>
                      <a:pt x="29" y="837"/>
                    </a:lnTo>
                    <a:lnTo>
                      <a:pt x="20" y="825"/>
                    </a:lnTo>
                    <a:lnTo>
                      <a:pt x="12" y="814"/>
                    </a:lnTo>
                    <a:lnTo>
                      <a:pt x="6" y="802"/>
                    </a:lnTo>
                    <a:lnTo>
                      <a:pt x="3" y="792"/>
                    </a:lnTo>
                    <a:lnTo>
                      <a:pt x="0" y="769"/>
                    </a:lnTo>
                    <a:lnTo>
                      <a:pt x="2" y="743"/>
                    </a:lnTo>
                    <a:lnTo>
                      <a:pt x="7" y="718"/>
                    </a:lnTo>
                    <a:lnTo>
                      <a:pt x="17" y="696"/>
                    </a:lnTo>
                    <a:lnTo>
                      <a:pt x="26" y="668"/>
                    </a:lnTo>
                    <a:lnTo>
                      <a:pt x="30" y="630"/>
                    </a:lnTo>
                    <a:lnTo>
                      <a:pt x="32" y="591"/>
                    </a:lnTo>
                    <a:lnTo>
                      <a:pt x="33" y="560"/>
                    </a:lnTo>
                    <a:lnTo>
                      <a:pt x="36" y="531"/>
                    </a:lnTo>
                    <a:lnTo>
                      <a:pt x="42" y="497"/>
                    </a:lnTo>
                    <a:lnTo>
                      <a:pt x="49" y="463"/>
                    </a:lnTo>
                    <a:lnTo>
                      <a:pt x="55" y="440"/>
                    </a:lnTo>
                    <a:lnTo>
                      <a:pt x="58" y="430"/>
                    </a:lnTo>
                    <a:lnTo>
                      <a:pt x="64" y="417"/>
                    </a:lnTo>
                    <a:lnTo>
                      <a:pt x="71" y="404"/>
                    </a:lnTo>
                    <a:lnTo>
                      <a:pt x="80" y="389"/>
                    </a:lnTo>
                    <a:lnTo>
                      <a:pt x="88" y="374"/>
                    </a:lnTo>
                    <a:lnTo>
                      <a:pt x="96" y="360"/>
                    </a:lnTo>
                    <a:lnTo>
                      <a:pt x="103" y="348"/>
                    </a:lnTo>
                    <a:lnTo>
                      <a:pt x="106" y="339"/>
                    </a:lnTo>
                    <a:lnTo>
                      <a:pt x="110" y="331"/>
                    </a:lnTo>
                    <a:lnTo>
                      <a:pt x="114" y="321"/>
                    </a:lnTo>
                    <a:lnTo>
                      <a:pt x="119" y="309"/>
                    </a:lnTo>
                    <a:lnTo>
                      <a:pt x="126" y="296"/>
                    </a:lnTo>
                    <a:lnTo>
                      <a:pt x="132" y="285"/>
                    </a:lnTo>
                    <a:lnTo>
                      <a:pt x="136" y="276"/>
                    </a:lnTo>
                    <a:lnTo>
                      <a:pt x="141" y="268"/>
                    </a:lnTo>
                    <a:lnTo>
                      <a:pt x="144" y="262"/>
                    </a:lnTo>
                    <a:lnTo>
                      <a:pt x="147" y="255"/>
                    </a:lnTo>
                    <a:lnTo>
                      <a:pt x="149" y="246"/>
                    </a:lnTo>
                    <a:lnTo>
                      <a:pt x="151" y="233"/>
                    </a:lnTo>
                    <a:lnTo>
                      <a:pt x="154" y="212"/>
                    </a:lnTo>
                    <a:lnTo>
                      <a:pt x="158" y="199"/>
                    </a:lnTo>
                    <a:lnTo>
                      <a:pt x="165" y="181"/>
                    </a:lnTo>
                    <a:lnTo>
                      <a:pt x="177" y="162"/>
                    </a:lnTo>
                    <a:lnTo>
                      <a:pt x="189" y="142"/>
                    </a:lnTo>
                    <a:lnTo>
                      <a:pt x="202" y="124"/>
                    </a:lnTo>
                    <a:lnTo>
                      <a:pt x="215" y="106"/>
                    </a:lnTo>
                    <a:lnTo>
                      <a:pt x="226" y="95"/>
                    </a:lnTo>
                    <a:lnTo>
                      <a:pt x="235" y="88"/>
                    </a:lnTo>
                    <a:lnTo>
                      <a:pt x="241" y="86"/>
                    </a:lnTo>
                    <a:lnTo>
                      <a:pt x="246" y="83"/>
                    </a:lnTo>
                    <a:lnTo>
                      <a:pt x="252" y="83"/>
                    </a:lnTo>
                    <a:lnTo>
                      <a:pt x="258" y="83"/>
                    </a:lnTo>
                    <a:lnTo>
                      <a:pt x="262" y="79"/>
                    </a:lnTo>
                    <a:lnTo>
                      <a:pt x="268" y="72"/>
                    </a:lnTo>
                    <a:lnTo>
                      <a:pt x="273" y="63"/>
                    </a:lnTo>
                    <a:lnTo>
                      <a:pt x="280" y="52"/>
                    </a:lnTo>
                    <a:lnTo>
                      <a:pt x="287" y="42"/>
                    </a:lnTo>
                    <a:lnTo>
                      <a:pt x="293" y="31"/>
                    </a:lnTo>
                    <a:lnTo>
                      <a:pt x="298" y="23"/>
                    </a:lnTo>
                    <a:lnTo>
                      <a:pt x="301" y="19"/>
                    </a:lnTo>
                    <a:lnTo>
                      <a:pt x="306" y="12"/>
                    </a:lnTo>
                    <a:lnTo>
                      <a:pt x="310" y="6"/>
                    </a:lnTo>
                    <a:lnTo>
                      <a:pt x="315" y="2"/>
                    </a:lnTo>
                    <a:lnTo>
                      <a:pt x="320" y="0"/>
                    </a:lnTo>
                    <a:lnTo>
                      <a:pt x="323" y="3"/>
                    </a:lnTo>
                    <a:lnTo>
                      <a:pt x="328" y="6"/>
                    </a:lnTo>
                    <a:lnTo>
                      <a:pt x="333" y="8"/>
                    </a:lnTo>
                    <a:lnTo>
                      <a:pt x="338" y="12"/>
                    </a:lnTo>
                    <a:lnTo>
                      <a:pt x="349" y="19"/>
                    </a:lnTo>
                    <a:lnTo>
                      <a:pt x="362" y="26"/>
                    </a:lnTo>
                    <a:lnTo>
                      <a:pt x="375" y="31"/>
                    </a:lnTo>
                    <a:lnTo>
                      <a:pt x="388" y="38"/>
                    </a:lnTo>
                    <a:lnTo>
                      <a:pt x="400" y="44"/>
                    </a:lnTo>
                    <a:lnTo>
                      <a:pt x="411" y="49"/>
                    </a:lnTo>
                    <a:lnTo>
                      <a:pt x="419" y="51"/>
                    </a:lnTo>
                    <a:lnTo>
                      <a:pt x="426" y="53"/>
                    </a:lnTo>
                    <a:lnTo>
                      <a:pt x="434" y="55"/>
                    </a:lnTo>
                    <a:lnTo>
                      <a:pt x="447" y="58"/>
                    </a:lnTo>
                    <a:lnTo>
                      <a:pt x="464" y="61"/>
                    </a:lnTo>
                    <a:lnTo>
                      <a:pt x="481" y="67"/>
                    </a:lnTo>
                    <a:lnTo>
                      <a:pt x="498" y="72"/>
                    </a:lnTo>
                    <a:lnTo>
                      <a:pt x="515" y="76"/>
                    </a:lnTo>
                    <a:lnTo>
                      <a:pt x="530" y="81"/>
                    </a:lnTo>
                    <a:lnTo>
                      <a:pt x="541" y="84"/>
                    </a:lnTo>
                    <a:lnTo>
                      <a:pt x="542" y="82"/>
                    </a:lnTo>
                    <a:lnTo>
                      <a:pt x="543" y="79"/>
                    </a:lnTo>
                    <a:lnTo>
                      <a:pt x="543" y="75"/>
                    </a:lnTo>
                    <a:lnTo>
                      <a:pt x="544" y="71"/>
                    </a:lnTo>
                    <a:lnTo>
                      <a:pt x="553" y="81"/>
                    </a:lnTo>
                    <a:lnTo>
                      <a:pt x="561" y="91"/>
                    </a:lnTo>
                    <a:lnTo>
                      <a:pt x="568" y="102"/>
                    </a:lnTo>
                    <a:lnTo>
                      <a:pt x="575" y="112"/>
                    </a:lnTo>
                    <a:lnTo>
                      <a:pt x="580" y="121"/>
                    </a:lnTo>
                    <a:lnTo>
                      <a:pt x="583" y="131"/>
                    </a:lnTo>
                    <a:lnTo>
                      <a:pt x="586" y="137"/>
                    </a:lnTo>
                    <a:lnTo>
                      <a:pt x="584" y="142"/>
                    </a:lnTo>
                    <a:lnTo>
                      <a:pt x="582" y="149"/>
                    </a:lnTo>
                    <a:lnTo>
                      <a:pt x="582" y="156"/>
                    </a:lnTo>
                    <a:lnTo>
                      <a:pt x="583" y="164"/>
                    </a:lnTo>
                    <a:lnTo>
                      <a:pt x="588" y="171"/>
                    </a:lnTo>
                    <a:lnTo>
                      <a:pt x="595" y="184"/>
                    </a:lnTo>
                    <a:lnTo>
                      <a:pt x="603" y="205"/>
                    </a:lnTo>
                    <a:lnTo>
                      <a:pt x="609" y="231"/>
                    </a:lnTo>
                    <a:lnTo>
                      <a:pt x="609" y="251"/>
                    </a:lnTo>
                    <a:lnTo>
                      <a:pt x="604" y="245"/>
                    </a:lnTo>
                    <a:lnTo>
                      <a:pt x="598" y="238"/>
                    </a:lnTo>
                    <a:lnTo>
                      <a:pt x="594" y="232"/>
                    </a:lnTo>
                    <a:lnTo>
                      <a:pt x="588" y="226"/>
                    </a:lnTo>
                    <a:lnTo>
                      <a:pt x="583" y="222"/>
                    </a:lnTo>
                    <a:lnTo>
                      <a:pt x="579" y="219"/>
                    </a:lnTo>
                    <a:lnTo>
                      <a:pt x="574" y="219"/>
                    </a:lnTo>
                    <a:lnTo>
                      <a:pt x="571" y="222"/>
                    </a:lnTo>
                    <a:lnTo>
                      <a:pt x="567" y="231"/>
                    </a:lnTo>
                    <a:lnTo>
                      <a:pt x="571" y="240"/>
                    </a:lnTo>
                    <a:lnTo>
                      <a:pt x="576" y="249"/>
                    </a:lnTo>
                    <a:lnTo>
                      <a:pt x="584" y="257"/>
                    </a:lnTo>
                    <a:lnTo>
                      <a:pt x="593" y="269"/>
                    </a:lnTo>
                    <a:lnTo>
                      <a:pt x="602" y="289"/>
                    </a:lnTo>
                    <a:lnTo>
                      <a:pt x="608" y="318"/>
                    </a:lnTo>
                    <a:lnTo>
                      <a:pt x="608" y="351"/>
                    </a:lnTo>
                    <a:lnTo>
                      <a:pt x="613" y="354"/>
                    </a:lnTo>
                    <a:lnTo>
                      <a:pt x="620" y="360"/>
                    </a:lnTo>
                    <a:lnTo>
                      <a:pt x="627" y="368"/>
                    </a:lnTo>
                    <a:lnTo>
                      <a:pt x="634" y="376"/>
                    </a:lnTo>
                    <a:lnTo>
                      <a:pt x="641" y="384"/>
                    </a:lnTo>
                    <a:lnTo>
                      <a:pt x="647" y="393"/>
                    </a:lnTo>
                    <a:lnTo>
                      <a:pt x="651" y="402"/>
                    </a:lnTo>
                    <a:lnTo>
                      <a:pt x="655" y="4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87" name="Freeform 75"/>
              <p:cNvSpPr>
                <a:spLocks/>
              </p:cNvSpPr>
              <p:nvPr/>
            </p:nvSpPr>
            <p:spPr bwMode="auto">
              <a:xfrm>
                <a:off x="598" y="3438"/>
                <a:ext cx="223" cy="250"/>
              </a:xfrm>
              <a:custGeom>
                <a:avLst/>
                <a:gdLst>
                  <a:gd name="T0" fmla="*/ 217 w 446"/>
                  <a:gd name="T1" fmla="*/ 185 h 501"/>
                  <a:gd name="T2" fmla="*/ 212 w 446"/>
                  <a:gd name="T3" fmla="*/ 174 h 501"/>
                  <a:gd name="T4" fmla="*/ 216 w 446"/>
                  <a:gd name="T5" fmla="*/ 168 h 501"/>
                  <a:gd name="T6" fmla="*/ 214 w 446"/>
                  <a:gd name="T7" fmla="*/ 159 h 501"/>
                  <a:gd name="T8" fmla="*/ 212 w 446"/>
                  <a:gd name="T9" fmla="*/ 151 h 501"/>
                  <a:gd name="T10" fmla="*/ 216 w 446"/>
                  <a:gd name="T11" fmla="*/ 143 h 501"/>
                  <a:gd name="T12" fmla="*/ 213 w 446"/>
                  <a:gd name="T13" fmla="*/ 134 h 501"/>
                  <a:gd name="T14" fmla="*/ 217 w 446"/>
                  <a:gd name="T15" fmla="*/ 128 h 501"/>
                  <a:gd name="T16" fmla="*/ 223 w 446"/>
                  <a:gd name="T17" fmla="*/ 124 h 501"/>
                  <a:gd name="T18" fmla="*/ 219 w 446"/>
                  <a:gd name="T19" fmla="*/ 117 h 501"/>
                  <a:gd name="T20" fmla="*/ 207 w 446"/>
                  <a:gd name="T21" fmla="*/ 107 h 501"/>
                  <a:gd name="T22" fmla="*/ 197 w 446"/>
                  <a:gd name="T23" fmla="*/ 94 h 501"/>
                  <a:gd name="T24" fmla="*/ 195 w 446"/>
                  <a:gd name="T25" fmla="*/ 81 h 501"/>
                  <a:gd name="T26" fmla="*/ 196 w 446"/>
                  <a:gd name="T27" fmla="*/ 73 h 501"/>
                  <a:gd name="T28" fmla="*/ 194 w 446"/>
                  <a:gd name="T29" fmla="*/ 67 h 501"/>
                  <a:gd name="T30" fmla="*/ 186 w 446"/>
                  <a:gd name="T31" fmla="*/ 58 h 501"/>
                  <a:gd name="T32" fmla="*/ 173 w 446"/>
                  <a:gd name="T33" fmla="*/ 43 h 501"/>
                  <a:gd name="T34" fmla="*/ 167 w 446"/>
                  <a:gd name="T35" fmla="*/ 33 h 501"/>
                  <a:gd name="T36" fmla="*/ 166 w 446"/>
                  <a:gd name="T37" fmla="*/ 20 h 501"/>
                  <a:gd name="T38" fmla="*/ 157 w 446"/>
                  <a:gd name="T39" fmla="*/ 16 h 501"/>
                  <a:gd name="T40" fmla="*/ 149 w 446"/>
                  <a:gd name="T41" fmla="*/ 14 h 501"/>
                  <a:gd name="T42" fmla="*/ 142 w 446"/>
                  <a:gd name="T43" fmla="*/ 7 h 501"/>
                  <a:gd name="T44" fmla="*/ 136 w 446"/>
                  <a:gd name="T45" fmla="*/ 2 h 501"/>
                  <a:gd name="T46" fmla="*/ 129 w 446"/>
                  <a:gd name="T47" fmla="*/ 0 h 501"/>
                  <a:gd name="T48" fmla="*/ 121 w 446"/>
                  <a:gd name="T49" fmla="*/ 2 h 501"/>
                  <a:gd name="T50" fmla="*/ 113 w 446"/>
                  <a:gd name="T51" fmla="*/ 3 h 501"/>
                  <a:gd name="T52" fmla="*/ 104 w 446"/>
                  <a:gd name="T53" fmla="*/ 4 h 501"/>
                  <a:gd name="T54" fmla="*/ 96 w 446"/>
                  <a:gd name="T55" fmla="*/ 8 h 501"/>
                  <a:gd name="T56" fmla="*/ 90 w 446"/>
                  <a:gd name="T57" fmla="*/ 10 h 501"/>
                  <a:gd name="T58" fmla="*/ 79 w 446"/>
                  <a:gd name="T59" fmla="*/ 13 h 501"/>
                  <a:gd name="T60" fmla="*/ 65 w 446"/>
                  <a:gd name="T61" fmla="*/ 15 h 501"/>
                  <a:gd name="T62" fmla="*/ 46 w 446"/>
                  <a:gd name="T63" fmla="*/ 26 h 501"/>
                  <a:gd name="T64" fmla="*/ 25 w 446"/>
                  <a:gd name="T65" fmla="*/ 44 h 501"/>
                  <a:gd name="T66" fmla="*/ 10 w 446"/>
                  <a:gd name="T67" fmla="*/ 65 h 501"/>
                  <a:gd name="T68" fmla="*/ 0 w 446"/>
                  <a:gd name="T69" fmla="*/ 99 h 501"/>
                  <a:gd name="T70" fmla="*/ 4 w 446"/>
                  <a:gd name="T71" fmla="*/ 124 h 501"/>
                  <a:gd name="T72" fmla="*/ 8 w 446"/>
                  <a:gd name="T73" fmla="*/ 139 h 501"/>
                  <a:gd name="T74" fmla="*/ 9 w 446"/>
                  <a:gd name="T75" fmla="*/ 151 h 501"/>
                  <a:gd name="T76" fmla="*/ 16 w 446"/>
                  <a:gd name="T77" fmla="*/ 161 h 501"/>
                  <a:gd name="T78" fmla="*/ 25 w 446"/>
                  <a:gd name="T79" fmla="*/ 170 h 501"/>
                  <a:gd name="T80" fmla="*/ 28 w 446"/>
                  <a:gd name="T81" fmla="*/ 181 h 501"/>
                  <a:gd name="T82" fmla="*/ 33 w 446"/>
                  <a:gd name="T83" fmla="*/ 191 h 501"/>
                  <a:gd name="T84" fmla="*/ 43 w 446"/>
                  <a:gd name="T85" fmla="*/ 199 h 501"/>
                  <a:gd name="T86" fmla="*/ 44 w 446"/>
                  <a:gd name="T87" fmla="*/ 202 h 501"/>
                  <a:gd name="T88" fmla="*/ 42 w 446"/>
                  <a:gd name="T89" fmla="*/ 205 h 501"/>
                  <a:gd name="T90" fmla="*/ 49 w 446"/>
                  <a:gd name="T91" fmla="*/ 212 h 501"/>
                  <a:gd name="T92" fmla="*/ 71 w 446"/>
                  <a:gd name="T93" fmla="*/ 224 h 501"/>
                  <a:gd name="T94" fmla="*/ 92 w 446"/>
                  <a:gd name="T95" fmla="*/ 234 h 501"/>
                  <a:gd name="T96" fmla="*/ 107 w 446"/>
                  <a:gd name="T97" fmla="*/ 237 h 501"/>
                  <a:gd name="T98" fmla="*/ 133 w 446"/>
                  <a:gd name="T99" fmla="*/ 244 h 501"/>
                  <a:gd name="T100" fmla="*/ 154 w 446"/>
                  <a:gd name="T101" fmla="*/ 250 h 501"/>
                  <a:gd name="T102" fmla="*/ 157 w 446"/>
                  <a:gd name="T103" fmla="*/ 237 h 501"/>
                  <a:gd name="T104" fmla="*/ 158 w 446"/>
                  <a:gd name="T105" fmla="*/ 229 h 501"/>
                  <a:gd name="T106" fmla="*/ 162 w 446"/>
                  <a:gd name="T107" fmla="*/ 221 h 501"/>
                  <a:gd name="T108" fmla="*/ 164 w 446"/>
                  <a:gd name="T109" fmla="*/ 218 h 501"/>
                  <a:gd name="T110" fmla="*/ 171 w 446"/>
                  <a:gd name="T111" fmla="*/ 215 h 501"/>
                  <a:gd name="T112" fmla="*/ 180 w 446"/>
                  <a:gd name="T113" fmla="*/ 212 h 501"/>
                  <a:gd name="T114" fmla="*/ 189 w 446"/>
                  <a:gd name="T115" fmla="*/ 208 h 501"/>
                  <a:gd name="T116" fmla="*/ 201 w 446"/>
                  <a:gd name="T117" fmla="*/ 204 h 501"/>
                  <a:gd name="T118" fmla="*/ 212 w 446"/>
                  <a:gd name="T119" fmla="*/ 197 h 5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6"/>
                  <a:gd name="T181" fmla="*/ 0 h 501"/>
                  <a:gd name="T182" fmla="*/ 446 w 446"/>
                  <a:gd name="T183" fmla="*/ 501 h 5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6" h="501">
                    <a:moveTo>
                      <a:pt x="431" y="390"/>
                    </a:moveTo>
                    <a:lnTo>
                      <a:pt x="434" y="382"/>
                    </a:lnTo>
                    <a:lnTo>
                      <a:pt x="433" y="370"/>
                    </a:lnTo>
                    <a:lnTo>
                      <a:pt x="430" y="359"/>
                    </a:lnTo>
                    <a:lnTo>
                      <a:pt x="423" y="352"/>
                    </a:lnTo>
                    <a:lnTo>
                      <a:pt x="424" y="348"/>
                    </a:lnTo>
                    <a:lnTo>
                      <a:pt x="426" y="344"/>
                    </a:lnTo>
                    <a:lnTo>
                      <a:pt x="429" y="339"/>
                    </a:lnTo>
                    <a:lnTo>
                      <a:pt x="432" y="337"/>
                    </a:lnTo>
                    <a:lnTo>
                      <a:pt x="433" y="331"/>
                    </a:lnTo>
                    <a:lnTo>
                      <a:pt x="433" y="324"/>
                    </a:lnTo>
                    <a:lnTo>
                      <a:pt x="428" y="318"/>
                    </a:lnTo>
                    <a:lnTo>
                      <a:pt x="416" y="316"/>
                    </a:lnTo>
                    <a:lnTo>
                      <a:pt x="418" y="309"/>
                    </a:lnTo>
                    <a:lnTo>
                      <a:pt x="423" y="302"/>
                    </a:lnTo>
                    <a:lnTo>
                      <a:pt x="428" y="296"/>
                    </a:lnTo>
                    <a:lnTo>
                      <a:pt x="431" y="292"/>
                    </a:lnTo>
                    <a:lnTo>
                      <a:pt x="432" y="287"/>
                    </a:lnTo>
                    <a:lnTo>
                      <a:pt x="433" y="280"/>
                    </a:lnTo>
                    <a:lnTo>
                      <a:pt x="431" y="273"/>
                    </a:lnTo>
                    <a:lnTo>
                      <a:pt x="425" y="268"/>
                    </a:lnTo>
                    <a:lnTo>
                      <a:pt x="428" y="264"/>
                    </a:lnTo>
                    <a:lnTo>
                      <a:pt x="431" y="261"/>
                    </a:lnTo>
                    <a:lnTo>
                      <a:pt x="433" y="257"/>
                    </a:lnTo>
                    <a:lnTo>
                      <a:pt x="437" y="256"/>
                    </a:lnTo>
                    <a:lnTo>
                      <a:pt x="442" y="254"/>
                    </a:lnTo>
                    <a:lnTo>
                      <a:pt x="445" y="249"/>
                    </a:lnTo>
                    <a:lnTo>
                      <a:pt x="446" y="243"/>
                    </a:lnTo>
                    <a:lnTo>
                      <a:pt x="442" y="239"/>
                    </a:lnTo>
                    <a:lnTo>
                      <a:pt x="438" y="235"/>
                    </a:lnTo>
                    <a:lnTo>
                      <a:pt x="431" y="230"/>
                    </a:lnTo>
                    <a:lnTo>
                      <a:pt x="423" y="223"/>
                    </a:lnTo>
                    <a:lnTo>
                      <a:pt x="414" y="215"/>
                    </a:lnTo>
                    <a:lnTo>
                      <a:pt x="404" y="207"/>
                    </a:lnTo>
                    <a:lnTo>
                      <a:pt x="398" y="197"/>
                    </a:lnTo>
                    <a:lnTo>
                      <a:pt x="393" y="189"/>
                    </a:lnTo>
                    <a:lnTo>
                      <a:pt x="391" y="182"/>
                    </a:lnTo>
                    <a:lnTo>
                      <a:pt x="389" y="171"/>
                    </a:lnTo>
                    <a:lnTo>
                      <a:pt x="389" y="163"/>
                    </a:lnTo>
                    <a:lnTo>
                      <a:pt x="389" y="156"/>
                    </a:lnTo>
                    <a:lnTo>
                      <a:pt x="391" y="150"/>
                    </a:lnTo>
                    <a:lnTo>
                      <a:pt x="392" y="146"/>
                    </a:lnTo>
                    <a:lnTo>
                      <a:pt x="392" y="141"/>
                    </a:lnTo>
                    <a:lnTo>
                      <a:pt x="391" y="137"/>
                    </a:lnTo>
                    <a:lnTo>
                      <a:pt x="388" y="135"/>
                    </a:lnTo>
                    <a:lnTo>
                      <a:pt x="385" y="132"/>
                    </a:lnTo>
                    <a:lnTo>
                      <a:pt x="379" y="126"/>
                    </a:lnTo>
                    <a:lnTo>
                      <a:pt x="372" y="117"/>
                    </a:lnTo>
                    <a:lnTo>
                      <a:pt x="363" y="106"/>
                    </a:lnTo>
                    <a:lnTo>
                      <a:pt x="354" y="96"/>
                    </a:lnTo>
                    <a:lnTo>
                      <a:pt x="345" y="87"/>
                    </a:lnTo>
                    <a:lnTo>
                      <a:pt x="338" y="79"/>
                    </a:lnTo>
                    <a:lnTo>
                      <a:pt x="332" y="74"/>
                    </a:lnTo>
                    <a:lnTo>
                      <a:pt x="333" y="67"/>
                    </a:lnTo>
                    <a:lnTo>
                      <a:pt x="333" y="59"/>
                    </a:lnTo>
                    <a:lnTo>
                      <a:pt x="333" y="50"/>
                    </a:lnTo>
                    <a:lnTo>
                      <a:pt x="331" y="41"/>
                    </a:lnTo>
                    <a:lnTo>
                      <a:pt x="327" y="35"/>
                    </a:lnTo>
                    <a:lnTo>
                      <a:pt x="320" y="32"/>
                    </a:lnTo>
                    <a:lnTo>
                      <a:pt x="313" y="32"/>
                    </a:lnTo>
                    <a:lnTo>
                      <a:pt x="307" y="33"/>
                    </a:lnTo>
                    <a:lnTo>
                      <a:pt x="303" y="32"/>
                    </a:lnTo>
                    <a:lnTo>
                      <a:pt x="298" y="29"/>
                    </a:lnTo>
                    <a:lnTo>
                      <a:pt x="294" y="25"/>
                    </a:lnTo>
                    <a:lnTo>
                      <a:pt x="289" y="20"/>
                    </a:lnTo>
                    <a:lnTo>
                      <a:pt x="284" y="15"/>
                    </a:lnTo>
                    <a:lnTo>
                      <a:pt x="279" y="11"/>
                    </a:lnTo>
                    <a:lnTo>
                      <a:pt x="274" y="7"/>
                    </a:lnTo>
                    <a:lnTo>
                      <a:pt x="271" y="4"/>
                    </a:lnTo>
                    <a:lnTo>
                      <a:pt x="267" y="2"/>
                    </a:lnTo>
                    <a:lnTo>
                      <a:pt x="263" y="2"/>
                    </a:lnTo>
                    <a:lnTo>
                      <a:pt x="257" y="0"/>
                    </a:lnTo>
                    <a:lnTo>
                      <a:pt x="252" y="2"/>
                    </a:lnTo>
                    <a:lnTo>
                      <a:pt x="247" y="3"/>
                    </a:lnTo>
                    <a:lnTo>
                      <a:pt x="241" y="4"/>
                    </a:lnTo>
                    <a:lnTo>
                      <a:pt x="236" y="5"/>
                    </a:lnTo>
                    <a:lnTo>
                      <a:pt x="233" y="7"/>
                    </a:lnTo>
                    <a:lnTo>
                      <a:pt x="226" y="6"/>
                    </a:lnTo>
                    <a:lnTo>
                      <a:pt x="220" y="6"/>
                    </a:lnTo>
                    <a:lnTo>
                      <a:pt x="213" y="7"/>
                    </a:lnTo>
                    <a:lnTo>
                      <a:pt x="207" y="8"/>
                    </a:lnTo>
                    <a:lnTo>
                      <a:pt x="201" y="12"/>
                    </a:lnTo>
                    <a:lnTo>
                      <a:pt x="196" y="14"/>
                    </a:lnTo>
                    <a:lnTo>
                      <a:pt x="191" y="17"/>
                    </a:lnTo>
                    <a:lnTo>
                      <a:pt x="188" y="18"/>
                    </a:lnTo>
                    <a:lnTo>
                      <a:pt x="184" y="19"/>
                    </a:lnTo>
                    <a:lnTo>
                      <a:pt x="179" y="20"/>
                    </a:lnTo>
                    <a:lnTo>
                      <a:pt x="173" y="22"/>
                    </a:lnTo>
                    <a:lnTo>
                      <a:pt x="165" y="23"/>
                    </a:lnTo>
                    <a:lnTo>
                      <a:pt x="157" y="26"/>
                    </a:lnTo>
                    <a:lnTo>
                      <a:pt x="148" y="27"/>
                    </a:lnTo>
                    <a:lnTo>
                      <a:pt x="140" y="29"/>
                    </a:lnTo>
                    <a:lnTo>
                      <a:pt x="130" y="30"/>
                    </a:lnTo>
                    <a:lnTo>
                      <a:pt x="120" y="34"/>
                    </a:lnTo>
                    <a:lnTo>
                      <a:pt x="107" y="42"/>
                    </a:lnTo>
                    <a:lnTo>
                      <a:pt x="92" y="52"/>
                    </a:lnTo>
                    <a:lnTo>
                      <a:pt x="77" y="64"/>
                    </a:lnTo>
                    <a:lnTo>
                      <a:pt x="62" y="76"/>
                    </a:lnTo>
                    <a:lnTo>
                      <a:pt x="50" y="89"/>
                    </a:lnTo>
                    <a:lnTo>
                      <a:pt x="38" y="101"/>
                    </a:lnTo>
                    <a:lnTo>
                      <a:pt x="30" y="110"/>
                    </a:lnTo>
                    <a:lnTo>
                      <a:pt x="19" y="131"/>
                    </a:lnTo>
                    <a:lnTo>
                      <a:pt x="11" y="156"/>
                    </a:lnTo>
                    <a:lnTo>
                      <a:pt x="4" y="181"/>
                    </a:lnTo>
                    <a:lnTo>
                      <a:pt x="0" y="199"/>
                    </a:lnTo>
                    <a:lnTo>
                      <a:pt x="0" y="213"/>
                    </a:lnTo>
                    <a:lnTo>
                      <a:pt x="4" y="231"/>
                    </a:lnTo>
                    <a:lnTo>
                      <a:pt x="8" y="248"/>
                    </a:lnTo>
                    <a:lnTo>
                      <a:pt x="12" y="261"/>
                    </a:lnTo>
                    <a:lnTo>
                      <a:pt x="14" y="270"/>
                    </a:lnTo>
                    <a:lnTo>
                      <a:pt x="16" y="279"/>
                    </a:lnTo>
                    <a:lnTo>
                      <a:pt x="16" y="288"/>
                    </a:lnTo>
                    <a:lnTo>
                      <a:pt x="16" y="298"/>
                    </a:lnTo>
                    <a:lnTo>
                      <a:pt x="17" y="302"/>
                    </a:lnTo>
                    <a:lnTo>
                      <a:pt x="21" y="308"/>
                    </a:lnTo>
                    <a:lnTo>
                      <a:pt x="25" y="315"/>
                    </a:lnTo>
                    <a:lnTo>
                      <a:pt x="31" y="322"/>
                    </a:lnTo>
                    <a:lnTo>
                      <a:pt x="37" y="329"/>
                    </a:lnTo>
                    <a:lnTo>
                      <a:pt x="44" y="334"/>
                    </a:lnTo>
                    <a:lnTo>
                      <a:pt x="49" y="340"/>
                    </a:lnTo>
                    <a:lnTo>
                      <a:pt x="53" y="345"/>
                    </a:lnTo>
                    <a:lnTo>
                      <a:pt x="54" y="354"/>
                    </a:lnTo>
                    <a:lnTo>
                      <a:pt x="55" y="362"/>
                    </a:lnTo>
                    <a:lnTo>
                      <a:pt x="58" y="369"/>
                    </a:lnTo>
                    <a:lnTo>
                      <a:pt x="61" y="376"/>
                    </a:lnTo>
                    <a:lnTo>
                      <a:pt x="66" y="383"/>
                    </a:lnTo>
                    <a:lnTo>
                      <a:pt x="74" y="390"/>
                    </a:lnTo>
                    <a:lnTo>
                      <a:pt x="81" y="394"/>
                    </a:lnTo>
                    <a:lnTo>
                      <a:pt x="85" y="398"/>
                    </a:lnTo>
                    <a:lnTo>
                      <a:pt x="87" y="400"/>
                    </a:lnTo>
                    <a:lnTo>
                      <a:pt x="87" y="401"/>
                    </a:lnTo>
                    <a:lnTo>
                      <a:pt x="87" y="404"/>
                    </a:lnTo>
                    <a:lnTo>
                      <a:pt x="85" y="406"/>
                    </a:lnTo>
                    <a:lnTo>
                      <a:pt x="84" y="408"/>
                    </a:lnTo>
                    <a:lnTo>
                      <a:pt x="84" y="410"/>
                    </a:lnTo>
                    <a:lnTo>
                      <a:pt x="85" y="414"/>
                    </a:lnTo>
                    <a:lnTo>
                      <a:pt x="87" y="417"/>
                    </a:lnTo>
                    <a:lnTo>
                      <a:pt x="97" y="424"/>
                    </a:lnTo>
                    <a:lnTo>
                      <a:pt x="111" y="431"/>
                    </a:lnTo>
                    <a:lnTo>
                      <a:pt x="126" y="440"/>
                    </a:lnTo>
                    <a:lnTo>
                      <a:pt x="142" y="448"/>
                    </a:lnTo>
                    <a:lnTo>
                      <a:pt x="158" y="457"/>
                    </a:lnTo>
                    <a:lnTo>
                      <a:pt x="172" y="463"/>
                    </a:lnTo>
                    <a:lnTo>
                      <a:pt x="184" y="468"/>
                    </a:lnTo>
                    <a:lnTo>
                      <a:pt x="193" y="470"/>
                    </a:lnTo>
                    <a:lnTo>
                      <a:pt x="201" y="472"/>
                    </a:lnTo>
                    <a:lnTo>
                      <a:pt x="214" y="475"/>
                    </a:lnTo>
                    <a:lnTo>
                      <a:pt x="231" y="478"/>
                    </a:lnTo>
                    <a:lnTo>
                      <a:pt x="248" y="484"/>
                    </a:lnTo>
                    <a:lnTo>
                      <a:pt x="265" y="489"/>
                    </a:lnTo>
                    <a:lnTo>
                      <a:pt x="282" y="493"/>
                    </a:lnTo>
                    <a:lnTo>
                      <a:pt x="297" y="498"/>
                    </a:lnTo>
                    <a:lnTo>
                      <a:pt x="308" y="501"/>
                    </a:lnTo>
                    <a:lnTo>
                      <a:pt x="310" y="493"/>
                    </a:lnTo>
                    <a:lnTo>
                      <a:pt x="312" y="484"/>
                    </a:lnTo>
                    <a:lnTo>
                      <a:pt x="313" y="475"/>
                    </a:lnTo>
                    <a:lnTo>
                      <a:pt x="313" y="468"/>
                    </a:lnTo>
                    <a:lnTo>
                      <a:pt x="313" y="463"/>
                    </a:lnTo>
                    <a:lnTo>
                      <a:pt x="316" y="458"/>
                    </a:lnTo>
                    <a:lnTo>
                      <a:pt x="317" y="452"/>
                    </a:lnTo>
                    <a:lnTo>
                      <a:pt x="320" y="445"/>
                    </a:lnTo>
                    <a:lnTo>
                      <a:pt x="323" y="443"/>
                    </a:lnTo>
                    <a:lnTo>
                      <a:pt x="324" y="440"/>
                    </a:lnTo>
                    <a:lnTo>
                      <a:pt x="326" y="438"/>
                    </a:lnTo>
                    <a:lnTo>
                      <a:pt x="328" y="437"/>
                    </a:lnTo>
                    <a:lnTo>
                      <a:pt x="332" y="435"/>
                    </a:lnTo>
                    <a:lnTo>
                      <a:pt x="338" y="434"/>
                    </a:lnTo>
                    <a:lnTo>
                      <a:pt x="342" y="431"/>
                    </a:lnTo>
                    <a:lnTo>
                      <a:pt x="349" y="429"/>
                    </a:lnTo>
                    <a:lnTo>
                      <a:pt x="355" y="428"/>
                    </a:lnTo>
                    <a:lnTo>
                      <a:pt x="360" y="425"/>
                    </a:lnTo>
                    <a:lnTo>
                      <a:pt x="365" y="423"/>
                    </a:lnTo>
                    <a:lnTo>
                      <a:pt x="369" y="421"/>
                    </a:lnTo>
                    <a:lnTo>
                      <a:pt x="377" y="416"/>
                    </a:lnTo>
                    <a:lnTo>
                      <a:pt x="386" y="413"/>
                    </a:lnTo>
                    <a:lnTo>
                      <a:pt x="395" y="409"/>
                    </a:lnTo>
                    <a:lnTo>
                      <a:pt x="401" y="408"/>
                    </a:lnTo>
                    <a:lnTo>
                      <a:pt x="407" y="406"/>
                    </a:lnTo>
                    <a:lnTo>
                      <a:pt x="416" y="401"/>
                    </a:lnTo>
                    <a:lnTo>
                      <a:pt x="424" y="395"/>
                    </a:lnTo>
                    <a:lnTo>
                      <a:pt x="431"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88" name="Freeform 76"/>
              <p:cNvSpPr>
                <a:spLocks/>
              </p:cNvSpPr>
              <p:nvPr/>
            </p:nvSpPr>
            <p:spPr bwMode="auto">
              <a:xfrm>
                <a:off x="755" y="3475"/>
                <a:ext cx="66" cy="117"/>
              </a:xfrm>
              <a:custGeom>
                <a:avLst/>
                <a:gdLst>
                  <a:gd name="T0" fmla="*/ 57 w 133"/>
                  <a:gd name="T1" fmla="*/ 95 h 235"/>
                  <a:gd name="T2" fmla="*/ 60 w 133"/>
                  <a:gd name="T3" fmla="*/ 91 h 235"/>
                  <a:gd name="T4" fmla="*/ 64 w 133"/>
                  <a:gd name="T5" fmla="*/ 90 h 235"/>
                  <a:gd name="T6" fmla="*/ 66 w 133"/>
                  <a:gd name="T7" fmla="*/ 84 h 235"/>
                  <a:gd name="T8" fmla="*/ 62 w 133"/>
                  <a:gd name="T9" fmla="*/ 80 h 235"/>
                  <a:gd name="T10" fmla="*/ 55 w 133"/>
                  <a:gd name="T11" fmla="*/ 74 h 235"/>
                  <a:gd name="T12" fmla="*/ 45 w 133"/>
                  <a:gd name="T13" fmla="*/ 66 h 235"/>
                  <a:gd name="T14" fmla="*/ 40 w 133"/>
                  <a:gd name="T15" fmla="*/ 57 h 235"/>
                  <a:gd name="T16" fmla="*/ 38 w 133"/>
                  <a:gd name="T17" fmla="*/ 48 h 235"/>
                  <a:gd name="T18" fmla="*/ 38 w 133"/>
                  <a:gd name="T19" fmla="*/ 41 h 235"/>
                  <a:gd name="T20" fmla="*/ 39 w 133"/>
                  <a:gd name="T21" fmla="*/ 36 h 235"/>
                  <a:gd name="T22" fmla="*/ 39 w 133"/>
                  <a:gd name="T23" fmla="*/ 32 h 235"/>
                  <a:gd name="T24" fmla="*/ 36 w 133"/>
                  <a:gd name="T25" fmla="*/ 29 h 235"/>
                  <a:gd name="T26" fmla="*/ 29 w 133"/>
                  <a:gd name="T27" fmla="*/ 21 h 235"/>
                  <a:gd name="T28" fmla="*/ 20 w 133"/>
                  <a:gd name="T29" fmla="*/ 11 h 235"/>
                  <a:gd name="T30" fmla="*/ 12 w 133"/>
                  <a:gd name="T31" fmla="*/ 2 h 235"/>
                  <a:gd name="T32" fmla="*/ 6 w 133"/>
                  <a:gd name="T33" fmla="*/ 4 h 235"/>
                  <a:gd name="T34" fmla="*/ 0 w 133"/>
                  <a:gd name="T35" fmla="*/ 14 h 235"/>
                  <a:gd name="T36" fmla="*/ 3 w 133"/>
                  <a:gd name="T37" fmla="*/ 19 h 235"/>
                  <a:gd name="T38" fmla="*/ 9 w 133"/>
                  <a:gd name="T39" fmla="*/ 24 h 235"/>
                  <a:gd name="T40" fmla="*/ 11 w 133"/>
                  <a:gd name="T41" fmla="*/ 28 h 235"/>
                  <a:gd name="T42" fmla="*/ 11 w 133"/>
                  <a:gd name="T43" fmla="*/ 31 h 235"/>
                  <a:gd name="T44" fmla="*/ 17 w 133"/>
                  <a:gd name="T45" fmla="*/ 34 h 235"/>
                  <a:gd name="T46" fmla="*/ 26 w 133"/>
                  <a:gd name="T47" fmla="*/ 44 h 235"/>
                  <a:gd name="T48" fmla="*/ 25 w 133"/>
                  <a:gd name="T49" fmla="*/ 55 h 235"/>
                  <a:gd name="T50" fmla="*/ 21 w 133"/>
                  <a:gd name="T51" fmla="*/ 60 h 235"/>
                  <a:gd name="T52" fmla="*/ 18 w 133"/>
                  <a:gd name="T53" fmla="*/ 69 h 235"/>
                  <a:gd name="T54" fmla="*/ 17 w 133"/>
                  <a:gd name="T55" fmla="*/ 85 h 235"/>
                  <a:gd name="T56" fmla="*/ 22 w 133"/>
                  <a:gd name="T57" fmla="*/ 93 h 235"/>
                  <a:gd name="T58" fmla="*/ 28 w 133"/>
                  <a:gd name="T59" fmla="*/ 99 h 235"/>
                  <a:gd name="T60" fmla="*/ 35 w 133"/>
                  <a:gd name="T61" fmla="*/ 106 h 235"/>
                  <a:gd name="T62" fmla="*/ 38 w 133"/>
                  <a:gd name="T63" fmla="*/ 114 h 235"/>
                  <a:gd name="T64" fmla="*/ 40 w 133"/>
                  <a:gd name="T65" fmla="*/ 113 h 235"/>
                  <a:gd name="T66" fmla="*/ 45 w 133"/>
                  <a:gd name="T67" fmla="*/ 105 h 235"/>
                  <a:gd name="T68" fmla="*/ 47 w 133"/>
                  <a:gd name="T69" fmla="*/ 101 h 235"/>
                  <a:gd name="T70" fmla="*/ 52 w 133"/>
                  <a:gd name="T71" fmla="*/ 97 h 2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235"/>
                  <a:gd name="T110" fmla="*/ 133 w 133"/>
                  <a:gd name="T111" fmla="*/ 235 h 2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235">
                    <a:moveTo>
                      <a:pt x="112" y="194"/>
                    </a:moveTo>
                    <a:lnTo>
                      <a:pt x="115" y="190"/>
                    </a:lnTo>
                    <a:lnTo>
                      <a:pt x="118" y="187"/>
                    </a:lnTo>
                    <a:lnTo>
                      <a:pt x="120" y="183"/>
                    </a:lnTo>
                    <a:lnTo>
                      <a:pt x="124" y="182"/>
                    </a:lnTo>
                    <a:lnTo>
                      <a:pt x="129" y="180"/>
                    </a:lnTo>
                    <a:lnTo>
                      <a:pt x="132" y="175"/>
                    </a:lnTo>
                    <a:lnTo>
                      <a:pt x="133" y="169"/>
                    </a:lnTo>
                    <a:lnTo>
                      <a:pt x="129" y="165"/>
                    </a:lnTo>
                    <a:lnTo>
                      <a:pt x="125" y="161"/>
                    </a:lnTo>
                    <a:lnTo>
                      <a:pt x="118" y="156"/>
                    </a:lnTo>
                    <a:lnTo>
                      <a:pt x="110" y="149"/>
                    </a:lnTo>
                    <a:lnTo>
                      <a:pt x="101" y="141"/>
                    </a:lnTo>
                    <a:lnTo>
                      <a:pt x="91" y="133"/>
                    </a:lnTo>
                    <a:lnTo>
                      <a:pt x="85" y="123"/>
                    </a:lnTo>
                    <a:lnTo>
                      <a:pt x="80" y="115"/>
                    </a:lnTo>
                    <a:lnTo>
                      <a:pt x="78" y="108"/>
                    </a:lnTo>
                    <a:lnTo>
                      <a:pt x="76" y="97"/>
                    </a:lnTo>
                    <a:lnTo>
                      <a:pt x="76" y="89"/>
                    </a:lnTo>
                    <a:lnTo>
                      <a:pt x="76" y="82"/>
                    </a:lnTo>
                    <a:lnTo>
                      <a:pt x="78" y="76"/>
                    </a:lnTo>
                    <a:lnTo>
                      <a:pt x="79" y="72"/>
                    </a:lnTo>
                    <a:lnTo>
                      <a:pt x="79" y="68"/>
                    </a:lnTo>
                    <a:lnTo>
                      <a:pt x="78" y="65"/>
                    </a:lnTo>
                    <a:lnTo>
                      <a:pt x="75" y="61"/>
                    </a:lnTo>
                    <a:lnTo>
                      <a:pt x="72" y="58"/>
                    </a:lnTo>
                    <a:lnTo>
                      <a:pt x="66" y="52"/>
                    </a:lnTo>
                    <a:lnTo>
                      <a:pt x="59" y="43"/>
                    </a:lnTo>
                    <a:lnTo>
                      <a:pt x="50" y="32"/>
                    </a:lnTo>
                    <a:lnTo>
                      <a:pt x="41" y="22"/>
                    </a:lnTo>
                    <a:lnTo>
                      <a:pt x="32" y="13"/>
                    </a:lnTo>
                    <a:lnTo>
                      <a:pt x="25" y="5"/>
                    </a:lnTo>
                    <a:lnTo>
                      <a:pt x="19" y="0"/>
                    </a:lnTo>
                    <a:lnTo>
                      <a:pt x="12" y="8"/>
                    </a:lnTo>
                    <a:lnTo>
                      <a:pt x="5" y="19"/>
                    </a:lnTo>
                    <a:lnTo>
                      <a:pt x="0" y="28"/>
                    </a:lnTo>
                    <a:lnTo>
                      <a:pt x="2" y="34"/>
                    </a:lnTo>
                    <a:lnTo>
                      <a:pt x="7" y="38"/>
                    </a:lnTo>
                    <a:lnTo>
                      <a:pt x="13" y="43"/>
                    </a:lnTo>
                    <a:lnTo>
                      <a:pt x="19" y="49"/>
                    </a:lnTo>
                    <a:lnTo>
                      <a:pt x="21" y="53"/>
                    </a:lnTo>
                    <a:lnTo>
                      <a:pt x="22" y="57"/>
                    </a:lnTo>
                    <a:lnTo>
                      <a:pt x="22" y="60"/>
                    </a:lnTo>
                    <a:lnTo>
                      <a:pt x="22" y="62"/>
                    </a:lnTo>
                    <a:lnTo>
                      <a:pt x="26" y="65"/>
                    </a:lnTo>
                    <a:lnTo>
                      <a:pt x="34" y="69"/>
                    </a:lnTo>
                    <a:lnTo>
                      <a:pt x="44" y="77"/>
                    </a:lnTo>
                    <a:lnTo>
                      <a:pt x="53" y="89"/>
                    </a:lnTo>
                    <a:lnTo>
                      <a:pt x="55" y="100"/>
                    </a:lnTo>
                    <a:lnTo>
                      <a:pt x="50" y="110"/>
                    </a:lnTo>
                    <a:lnTo>
                      <a:pt x="47" y="115"/>
                    </a:lnTo>
                    <a:lnTo>
                      <a:pt x="43" y="121"/>
                    </a:lnTo>
                    <a:lnTo>
                      <a:pt x="41" y="127"/>
                    </a:lnTo>
                    <a:lnTo>
                      <a:pt x="37" y="138"/>
                    </a:lnTo>
                    <a:lnTo>
                      <a:pt x="35" y="154"/>
                    </a:lnTo>
                    <a:lnTo>
                      <a:pt x="34" y="171"/>
                    </a:lnTo>
                    <a:lnTo>
                      <a:pt x="40" y="182"/>
                    </a:lnTo>
                    <a:lnTo>
                      <a:pt x="45" y="187"/>
                    </a:lnTo>
                    <a:lnTo>
                      <a:pt x="51" y="192"/>
                    </a:lnTo>
                    <a:lnTo>
                      <a:pt x="57" y="199"/>
                    </a:lnTo>
                    <a:lnTo>
                      <a:pt x="64" y="206"/>
                    </a:lnTo>
                    <a:lnTo>
                      <a:pt x="70" y="213"/>
                    </a:lnTo>
                    <a:lnTo>
                      <a:pt x="73" y="221"/>
                    </a:lnTo>
                    <a:lnTo>
                      <a:pt x="76" y="228"/>
                    </a:lnTo>
                    <a:lnTo>
                      <a:pt x="76" y="235"/>
                    </a:lnTo>
                    <a:lnTo>
                      <a:pt x="81" y="227"/>
                    </a:lnTo>
                    <a:lnTo>
                      <a:pt x="86" y="219"/>
                    </a:lnTo>
                    <a:lnTo>
                      <a:pt x="90" y="211"/>
                    </a:lnTo>
                    <a:lnTo>
                      <a:pt x="93" y="205"/>
                    </a:lnTo>
                    <a:lnTo>
                      <a:pt x="95" y="202"/>
                    </a:lnTo>
                    <a:lnTo>
                      <a:pt x="100" y="197"/>
                    </a:lnTo>
                    <a:lnTo>
                      <a:pt x="105" y="195"/>
                    </a:lnTo>
                    <a:lnTo>
                      <a:pt x="112" y="1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89" name="Freeform 77"/>
              <p:cNvSpPr>
                <a:spLocks/>
              </p:cNvSpPr>
              <p:nvPr/>
            </p:nvSpPr>
            <p:spPr bwMode="auto">
              <a:xfrm>
                <a:off x="795" y="3582"/>
                <a:ext cx="20" cy="50"/>
              </a:xfrm>
              <a:custGeom>
                <a:avLst/>
                <a:gdLst>
                  <a:gd name="T0" fmla="*/ 19 w 40"/>
                  <a:gd name="T1" fmla="*/ 50 h 102"/>
                  <a:gd name="T2" fmla="*/ 20 w 40"/>
                  <a:gd name="T3" fmla="*/ 46 h 102"/>
                  <a:gd name="T4" fmla="*/ 20 w 40"/>
                  <a:gd name="T5" fmla="*/ 40 h 102"/>
                  <a:gd name="T6" fmla="*/ 18 w 40"/>
                  <a:gd name="T7" fmla="*/ 35 h 102"/>
                  <a:gd name="T8" fmla="*/ 15 w 40"/>
                  <a:gd name="T9" fmla="*/ 31 h 102"/>
                  <a:gd name="T10" fmla="*/ 15 w 40"/>
                  <a:gd name="T11" fmla="*/ 29 h 102"/>
                  <a:gd name="T12" fmla="*/ 16 w 40"/>
                  <a:gd name="T13" fmla="*/ 27 h 102"/>
                  <a:gd name="T14" fmla="*/ 18 w 40"/>
                  <a:gd name="T15" fmla="*/ 25 h 102"/>
                  <a:gd name="T16" fmla="*/ 19 w 40"/>
                  <a:gd name="T17" fmla="*/ 24 h 102"/>
                  <a:gd name="T18" fmla="*/ 20 w 40"/>
                  <a:gd name="T19" fmla="*/ 22 h 102"/>
                  <a:gd name="T20" fmla="*/ 20 w 40"/>
                  <a:gd name="T21" fmla="*/ 18 h 102"/>
                  <a:gd name="T22" fmla="*/ 18 w 40"/>
                  <a:gd name="T23" fmla="*/ 15 h 102"/>
                  <a:gd name="T24" fmla="*/ 13 w 40"/>
                  <a:gd name="T25" fmla="*/ 14 h 102"/>
                  <a:gd name="T26" fmla="*/ 12 w 40"/>
                  <a:gd name="T27" fmla="*/ 14 h 102"/>
                  <a:gd name="T28" fmla="*/ 12 w 40"/>
                  <a:gd name="T29" fmla="*/ 14 h 102"/>
                  <a:gd name="T30" fmla="*/ 12 w 40"/>
                  <a:gd name="T31" fmla="*/ 14 h 102"/>
                  <a:gd name="T32" fmla="*/ 11 w 40"/>
                  <a:gd name="T33" fmla="*/ 14 h 102"/>
                  <a:gd name="T34" fmla="*/ 11 w 40"/>
                  <a:gd name="T35" fmla="*/ 13 h 102"/>
                  <a:gd name="T36" fmla="*/ 12 w 40"/>
                  <a:gd name="T37" fmla="*/ 13 h 102"/>
                  <a:gd name="T38" fmla="*/ 12 w 40"/>
                  <a:gd name="T39" fmla="*/ 12 h 102"/>
                  <a:gd name="T40" fmla="*/ 12 w 40"/>
                  <a:gd name="T41" fmla="*/ 11 h 102"/>
                  <a:gd name="T42" fmla="*/ 14 w 40"/>
                  <a:gd name="T43" fmla="*/ 9 h 102"/>
                  <a:gd name="T44" fmla="*/ 16 w 40"/>
                  <a:gd name="T45" fmla="*/ 6 h 102"/>
                  <a:gd name="T46" fmla="*/ 18 w 40"/>
                  <a:gd name="T47" fmla="*/ 3 h 102"/>
                  <a:gd name="T48" fmla="*/ 19 w 40"/>
                  <a:gd name="T49" fmla="*/ 2 h 102"/>
                  <a:gd name="T50" fmla="*/ 16 w 40"/>
                  <a:gd name="T51" fmla="*/ 0 h 102"/>
                  <a:gd name="T52" fmla="*/ 13 w 40"/>
                  <a:gd name="T53" fmla="*/ 1 h 102"/>
                  <a:gd name="T54" fmla="*/ 11 w 40"/>
                  <a:gd name="T55" fmla="*/ 2 h 102"/>
                  <a:gd name="T56" fmla="*/ 9 w 40"/>
                  <a:gd name="T57" fmla="*/ 4 h 102"/>
                  <a:gd name="T58" fmla="*/ 7 w 40"/>
                  <a:gd name="T59" fmla="*/ 6 h 102"/>
                  <a:gd name="T60" fmla="*/ 5 w 40"/>
                  <a:gd name="T61" fmla="*/ 8 h 102"/>
                  <a:gd name="T62" fmla="*/ 3 w 40"/>
                  <a:gd name="T63" fmla="*/ 10 h 102"/>
                  <a:gd name="T64" fmla="*/ 1 w 40"/>
                  <a:gd name="T65" fmla="*/ 13 h 102"/>
                  <a:gd name="T66" fmla="*/ 0 w 40"/>
                  <a:gd name="T67" fmla="*/ 18 h 102"/>
                  <a:gd name="T68" fmla="*/ 1 w 40"/>
                  <a:gd name="T69" fmla="*/ 27 h 102"/>
                  <a:gd name="T70" fmla="*/ 3 w 40"/>
                  <a:gd name="T71" fmla="*/ 36 h 102"/>
                  <a:gd name="T72" fmla="*/ 5 w 40"/>
                  <a:gd name="T73" fmla="*/ 43 h 102"/>
                  <a:gd name="T74" fmla="*/ 8 w 40"/>
                  <a:gd name="T75" fmla="*/ 46 h 102"/>
                  <a:gd name="T76" fmla="*/ 11 w 40"/>
                  <a:gd name="T77" fmla="*/ 47 h 102"/>
                  <a:gd name="T78" fmla="*/ 14 w 40"/>
                  <a:gd name="T79" fmla="*/ 48 h 102"/>
                  <a:gd name="T80" fmla="*/ 19 w 40"/>
                  <a:gd name="T81" fmla="*/ 50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
                  <a:gd name="T124" fmla="*/ 0 h 102"/>
                  <a:gd name="T125" fmla="*/ 40 w 40"/>
                  <a:gd name="T126" fmla="*/ 102 h 1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 h="102">
                    <a:moveTo>
                      <a:pt x="37" y="102"/>
                    </a:moveTo>
                    <a:lnTo>
                      <a:pt x="40" y="94"/>
                    </a:lnTo>
                    <a:lnTo>
                      <a:pt x="39" y="82"/>
                    </a:lnTo>
                    <a:lnTo>
                      <a:pt x="36" y="71"/>
                    </a:lnTo>
                    <a:lnTo>
                      <a:pt x="29" y="64"/>
                    </a:lnTo>
                    <a:lnTo>
                      <a:pt x="30" y="60"/>
                    </a:lnTo>
                    <a:lnTo>
                      <a:pt x="32" y="56"/>
                    </a:lnTo>
                    <a:lnTo>
                      <a:pt x="35" y="51"/>
                    </a:lnTo>
                    <a:lnTo>
                      <a:pt x="38" y="49"/>
                    </a:lnTo>
                    <a:lnTo>
                      <a:pt x="40" y="44"/>
                    </a:lnTo>
                    <a:lnTo>
                      <a:pt x="39" y="37"/>
                    </a:lnTo>
                    <a:lnTo>
                      <a:pt x="35" y="31"/>
                    </a:lnTo>
                    <a:lnTo>
                      <a:pt x="25" y="28"/>
                    </a:lnTo>
                    <a:lnTo>
                      <a:pt x="24" y="28"/>
                    </a:lnTo>
                    <a:lnTo>
                      <a:pt x="23" y="28"/>
                    </a:lnTo>
                    <a:lnTo>
                      <a:pt x="22" y="28"/>
                    </a:lnTo>
                    <a:lnTo>
                      <a:pt x="22" y="27"/>
                    </a:lnTo>
                    <a:lnTo>
                      <a:pt x="23" y="26"/>
                    </a:lnTo>
                    <a:lnTo>
                      <a:pt x="23" y="25"/>
                    </a:lnTo>
                    <a:lnTo>
                      <a:pt x="23" y="23"/>
                    </a:lnTo>
                    <a:lnTo>
                      <a:pt x="27" y="18"/>
                    </a:lnTo>
                    <a:lnTo>
                      <a:pt x="31" y="12"/>
                    </a:lnTo>
                    <a:lnTo>
                      <a:pt x="35" y="7"/>
                    </a:lnTo>
                    <a:lnTo>
                      <a:pt x="37" y="4"/>
                    </a:lnTo>
                    <a:lnTo>
                      <a:pt x="32" y="0"/>
                    </a:lnTo>
                    <a:lnTo>
                      <a:pt x="25" y="2"/>
                    </a:lnTo>
                    <a:lnTo>
                      <a:pt x="21" y="5"/>
                    </a:lnTo>
                    <a:lnTo>
                      <a:pt x="17" y="8"/>
                    </a:lnTo>
                    <a:lnTo>
                      <a:pt x="14" y="12"/>
                    </a:lnTo>
                    <a:lnTo>
                      <a:pt x="10" y="16"/>
                    </a:lnTo>
                    <a:lnTo>
                      <a:pt x="6" y="21"/>
                    </a:lnTo>
                    <a:lnTo>
                      <a:pt x="1" y="26"/>
                    </a:lnTo>
                    <a:lnTo>
                      <a:pt x="0" y="36"/>
                    </a:lnTo>
                    <a:lnTo>
                      <a:pt x="2" y="55"/>
                    </a:lnTo>
                    <a:lnTo>
                      <a:pt x="6" y="74"/>
                    </a:lnTo>
                    <a:lnTo>
                      <a:pt x="10" y="87"/>
                    </a:lnTo>
                    <a:lnTo>
                      <a:pt x="15" y="93"/>
                    </a:lnTo>
                    <a:lnTo>
                      <a:pt x="21" y="96"/>
                    </a:lnTo>
                    <a:lnTo>
                      <a:pt x="28" y="98"/>
                    </a:lnTo>
                    <a:lnTo>
                      <a:pt x="37" y="10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90" name="Freeform 78"/>
              <p:cNvSpPr>
                <a:spLocks/>
              </p:cNvSpPr>
              <p:nvPr/>
            </p:nvSpPr>
            <p:spPr bwMode="auto">
              <a:xfrm>
                <a:off x="679" y="3581"/>
                <a:ext cx="10" cy="20"/>
              </a:xfrm>
              <a:custGeom>
                <a:avLst/>
                <a:gdLst>
                  <a:gd name="T0" fmla="*/ 5 w 19"/>
                  <a:gd name="T1" fmla="*/ 0 h 39"/>
                  <a:gd name="T2" fmla="*/ 3 w 19"/>
                  <a:gd name="T3" fmla="*/ 3 h 39"/>
                  <a:gd name="T4" fmla="*/ 1 w 19"/>
                  <a:gd name="T5" fmla="*/ 7 h 39"/>
                  <a:gd name="T6" fmla="*/ 0 w 19"/>
                  <a:gd name="T7" fmla="*/ 10 h 39"/>
                  <a:gd name="T8" fmla="*/ 0 w 19"/>
                  <a:gd name="T9" fmla="*/ 14 h 39"/>
                  <a:gd name="T10" fmla="*/ 2 w 19"/>
                  <a:gd name="T11" fmla="*/ 15 h 39"/>
                  <a:gd name="T12" fmla="*/ 5 w 19"/>
                  <a:gd name="T13" fmla="*/ 17 h 39"/>
                  <a:gd name="T14" fmla="*/ 8 w 19"/>
                  <a:gd name="T15" fmla="*/ 19 h 39"/>
                  <a:gd name="T16" fmla="*/ 10 w 19"/>
                  <a:gd name="T17" fmla="*/ 20 h 39"/>
                  <a:gd name="T18" fmla="*/ 8 w 19"/>
                  <a:gd name="T19" fmla="*/ 16 h 39"/>
                  <a:gd name="T20" fmla="*/ 5 w 19"/>
                  <a:gd name="T21" fmla="*/ 11 h 39"/>
                  <a:gd name="T22" fmla="*/ 4 w 19"/>
                  <a:gd name="T23" fmla="*/ 6 h 39"/>
                  <a:gd name="T24" fmla="*/ 5 w 19"/>
                  <a:gd name="T25" fmla="*/ 0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9"/>
                  <a:gd name="T41" fmla="*/ 19 w 19"/>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9">
                    <a:moveTo>
                      <a:pt x="9" y="0"/>
                    </a:moveTo>
                    <a:lnTo>
                      <a:pt x="5" y="6"/>
                    </a:lnTo>
                    <a:lnTo>
                      <a:pt x="2" y="13"/>
                    </a:lnTo>
                    <a:lnTo>
                      <a:pt x="0" y="20"/>
                    </a:lnTo>
                    <a:lnTo>
                      <a:pt x="0" y="27"/>
                    </a:lnTo>
                    <a:lnTo>
                      <a:pt x="4" y="30"/>
                    </a:lnTo>
                    <a:lnTo>
                      <a:pt x="10" y="34"/>
                    </a:lnTo>
                    <a:lnTo>
                      <a:pt x="16" y="37"/>
                    </a:lnTo>
                    <a:lnTo>
                      <a:pt x="19" y="39"/>
                    </a:lnTo>
                    <a:lnTo>
                      <a:pt x="15" y="32"/>
                    </a:lnTo>
                    <a:lnTo>
                      <a:pt x="10" y="22"/>
                    </a:lnTo>
                    <a:lnTo>
                      <a:pt x="8" y="12"/>
                    </a:lnTo>
                    <a:lnTo>
                      <a:pt x="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91" name="Freeform 79"/>
              <p:cNvSpPr>
                <a:spLocks/>
              </p:cNvSpPr>
              <p:nvPr/>
            </p:nvSpPr>
            <p:spPr bwMode="auto">
              <a:xfrm>
                <a:off x="682" y="3572"/>
                <a:ext cx="16" cy="11"/>
              </a:xfrm>
              <a:custGeom>
                <a:avLst/>
                <a:gdLst>
                  <a:gd name="T0" fmla="*/ 0 w 34"/>
                  <a:gd name="T1" fmla="*/ 4 h 22"/>
                  <a:gd name="T2" fmla="*/ 3 w 34"/>
                  <a:gd name="T3" fmla="*/ 2 h 22"/>
                  <a:gd name="T4" fmla="*/ 7 w 34"/>
                  <a:gd name="T5" fmla="*/ 1 h 22"/>
                  <a:gd name="T6" fmla="*/ 9 w 34"/>
                  <a:gd name="T7" fmla="*/ 0 h 22"/>
                  <a:gd name="T8" fmla="*/ 11 w 34"/>
                  <a:gd name="T9" fmla="*/ 1 h 22"/>
                  <a:gd name="T10" fmla="*/ 13 w 34"/>
                  <a:gd name="T11" fmla="*/ 2 h 22"/>
                  <a:gd name="T12" fmla="*/ 15 w 34"/>
                  <a:gd name="T13" fmla="*/ 5 h 22"/>
                  <a:gd name="T14" fmla="*/ 16 w 34"/>
                  <a:gd name="T15" fmla="*/ 7 h 22"/>
                  <a:gd name="T16" fmla="*/ 16 w 34"/>
                  <a:gd name="T17" fmla="*/ 9 h 22"/>
                  <a:gd name="T18" fmla="*/ 15 w 34"/>
                  <a:gd name="T19" fmla="*/ 10 h 22"/>
                  <a:gd name="T20" fmla="*/ 14 w 34"/>
                  <a:gd name="T21" fmla="*/ 11 h 22"/>
                  <a:gd name="T22" fmla="*/ 13 w 34"/>
                  <a:gd name="T23" fmla="*/ 11 h 22"/>
                  <a:gd name="T24" fmla="*/ 12 w 34"/>
                  <a:gd name="T25" fmla="*/ 11 h 22"/>
                  <a:gd name="T26" fmla="*/ 11 w 34"/>
                  <a:gd name="T27" fmla="*/ 8 h 22"/>
                  <a:gd name="T28" fmla="*/ 8 w 34"/>
                  <a:gd name="T29" fmla="*/ 5 h 22"/>
                  <a:gd name="T30" fmla="*/ 5 w 34"/>
                  <a:gd name="T31" fmla="*/ 4 h 22"/>
                  <a:gd name="T32" fmla="*/ 0 w 34"/>
                  <a:gd name="T33" fmla="*/ 4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22"/>
                  <a:gd name="T53" fmla="*/ 34 w 3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22">
                    <a:moveTo>
                      <a:pt x="0" y="8"/>
                    </a:moveTo>
                    <a:lnTo>
                      <a:pt x="7" y="3"/>
                    </a:lnTo>
                    <a:lnTo>
                      <a:pt x="14" y="1"/>
                    </a:lnTo>
                    <a:lnTo>
                      <a:pt x="20" y="0"/>
                    </a:lnTo>
                    <a:lnTo>
                      <a:pt x="23" y="1"/>
                    </a:lnTo>
                    <a:lnTo>
                      <a:pt x="27" y="4"/>
                    </a:lnTo>
                    <a:lnTo>
                      <a:pt x="31" y="9"/>
                    </a:lnTo>
                    <a:lnTo>
                      <a:pt x="34" y="14"/>
                    </a:lnTo>
                    <a:lnTo>
                      <a:pt x="34" y="17"/>
                    </a:lnTo>
                    <a:lnTo>
                      <a:pt x="31" y="19"/>
                    </a:lnTo>
                    <a:lnTo>
                      <a:pt x="29" y="21"/>
                    </a:lnTo>
                    <a:lnTo>
                      <a:pt x="27" y="22"/>
                    </a:lnTo>
                    <a:lnTo>
                      <a:pt x="26" y="21"/>
                    </a:lnTo>
                    <a:lnTo>
                      <a:pt x="23" y="15"/>
                    </a:lnTo>
                    <a:lnTo>
                      <a:pt x="17" y="9"/>
                    </a:lnTo>
                    <a:lnTo>
                      <a:pt x="11" y="7"/>
                    </a:lnTo>
                    <a:lnTo>
                      <a:pt x="0"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92" name="Freeform 80"/>
              <p:cNvSpPr>
                <a:spLocks/>
              </p:cNvSpPr>
              <p:nvPr/>
            </p:nvSpPr>
            <p:spPr bwMode="auto">
              <a:xfrm>
                <a:off x="800" y="3602"/>
                <a:ext cx="14" cy="11"/>
              </a:xfrm>
              <a:custGeom>
                <a:avLst/>
                <a:gdLst>
                  <a:gd name="T0" fmla="*/ 14 w 29"/>
                  <a:gd name="T1" fmla="*/ 4 h 22"/>
                  <a:gd name="T2" fmla="*/ 13 w 29"/>
                  <a:gd name="T3" fmla="*/ 5 h 22"/>
                  <a:gd name="T4" fmla="*/ 11 w 29"/>
                  <a:gd name="T5" fmla="*/ 7 h 22"/>
                  <a:gd name="T6" fmla="*/ 10 w 29"/>
                  <a:gd name="T7" fmla="*/ 9 h 22"/>
                  <a:gd name="T8" fmla="*/ 10 w 29"/>
                  <a:gd name="T9" fmla="*/ 11 h 22"/>
                  <a:gd name="T10" fmla="*/ 7 w 29"/>
                  <a:gd name="T11" fmla="*/ 8 h 22"/>
                  <a:gd name="T12" fmla="*/ 5 w 29"/>
                  <a:gd name="T13" fmla="*/ 5 h 22"/>
                  <a:gd name="T14" fmla="*/ 2 w 29"/>
                  <a:gd name="T15" fmla="*/ 2 h 22"/>
                  <a:gd name="T16" fmla="*/ 0 w 29"/>
                  <a:gd name="T17" fmla="*/ 0 h 22"/>
                  <a:gd name="T18" fmla="*/ 4 w 29"/>
                  <a:gd name="T19" fmla="*/ 1 h 22"/>
                  <a:gd name="T20" fmla="*/ 8 w 29"/>
                  <a:gd name="T21" fmla="*/ 2 h 22"/>
                  <a:gd name="T22" fmla="*/ 11 w 29"/>
                  <a:gd name="T23" fmla="*/ 3 h 22"/>
                  <a:gd name="T24" fmla="*/ 14 w 29"/>
                  <a:gd name="T25" fmla="*/ 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2"/>
                  <a:gd name="T41" fmla="*/ 29 w 2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2">
                    <a:moveTo>
                      <a:pt x="29" y="7"/>
                    </a:moveTo>
                    <a:lnTo>
                      <a:pt x="26" y="9"/>
                    </a:lnTo>
                    <a:lnTo>
                      <a:pt x="23" y="14"/>
                    </a:lnTo>
                    <a:lnTo>
                      <a:pt x="21" y="18"/>
                    </a:lnTo>
                    <a:lnTo>
                      <a:pt x="20" y="22"/>
                    </a:lnTo>
                    <a:lnTo>
                      <a:pt x="15" y="16"/>
                    </a:lnTo>
                    <a:lnTo>
                      <a:pt x="11" y="10"/>
                    </a:lnTo>
                    <a:lnTo>
                      <a:pt x="5" y="4"/>
                    </a:lnTo>
                    <a:lnTo>
                      <a:pt x="0" y="0"/>
                    </a:lnTo>
                    <a:lnTo>
                      <a:pt x="8" y="2"/>
                    </a:lnTo>
                    <a:lnTo>
                      <a:pt x="16" y="4"/>
                    </a:lnTo>
                    <a:lnTo>
                      <a:pt x="23" y="6"/>
                    </a:lnTo>
                    <a:lnTo>
                      <a:pt x="29"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93" name="Freeform 81"/>
              <p:cNvSpPr>
                <a:spLocks/>
              </p:cNvSpPr>
              <p:nvPr/>
            </p:nvSpPr>
            <p:spPr bwMode="auto">
              <a:xfrm>
                <a:off x="775" y="3505"/>
                <a:ext cx="19" cy="33"/>
              </a:xfrm>
              <a:custGeom>
                <a:avLst/>
                <a:gdLst>
                  <a:gd name="T0" fmla="*/ 0 w 38"/>
                  <a:gd name="T1" fmla="*/ 33 h 67"/>
                  <a:gd name="T2" fmla="*/ 1 w 38"/>
                  <a:gd name="T3" fmla="*/ 30 h 67"/>
                  <a:gd name="T4" fmla="*/ 3 w 38"/>
                  <a:gd name="T5" fmla="*/ 27 h 67"/>
                  <a:gd name="T6" fmla="*/ 5 w 38"/>
                  <a:gd name="T7" fmla="*/ 25 h 67"/>
                  <a:gd name="T8" fmla="*/ 7 w 38"/>
                  <a:gd name="T9" fmla="*/ 20 h 67"/>
                  <a:gd name="T10" fmla="*/ 9 w 38"/>
                  <a:gd name="T11" fmla="*/ 16 h 67"/>
                  <a:gd name="T12" fmla="*/ 11 w 38"/>
                  <a:gd name="T13" fmla="*/ 12 h 67"/>
                  <a:gd name="T14" fmla="*/ 12 w 38"/>
                  <a:gd name="T15" fmla="*/ 8 h 67"/>
                  <a:gd name="T16" fmla="*/ 13 w 38"/>
                  <a:gd name="T17" fmla="*/ 5 h 67"/>
                  <a:gd name="T18" fmla="*/ 13 w 38"/>
                  <a:gd name="T19" fmla="*/ 3 h 67"/>
                  <a:gd name="T20" fmla="*/ 15 w 38"/>
                  <a:gd name="T21" fmla="*/ 1 h 67"/>
                  <a:gd name="T22" fmla="*/ 16 w 38"/>
                  <a:gd name="T23" fmla="*/ 0 h 67"/>
                  <a:gd name="T24" fmla="*/ 17 w 38"/>
                  <a:gd name="T25" fmla="*/ 0 h 67"/>
                  <a:gd name="T26" fmla="*/ 19 w 38"/>
                  <a:gd name="T27" fmla="*/ 2 h 67"/>
                  <a:gd name="T28" fmla="*/ 19 w 38"/>
                  <a:gd name="T29" fmla="*/ 4 h 67"/>
                  <a:gd name="T30" fmla="*/ 19 w 38"/>
                  <a:gd name="T31" fmla="*/ 6 h 67"/>
                  <a:gd name="T32" fmla="*/ 19 w 38"/>
                  <a:gd name="T33" fmla="*/ 8 h 67"/>
                  <a:gd name="T34" fmla="*/ 17 w 38"/>
                  <a:gd name="T35" fmla="*/ 12 h 67"/>
                  <a:gd name="T36" fmla="*/ 15 w 38"/>
                  <a:gd name="T37" fmla="*/ 16 h 67"/>
                  <a:gd name="T38" fmla="*/ 11 w 38"/>
                  <a:gd name="T39" fmla="*/ 20 h 67"/>
                  <a:gd name="T40" fmla="*/ 8 w 38"/>
                  <a:gd name="T41" fmla="*/ 24 h 67"/>
                  <a:gd name="T42" fmla="*/ 6 w 38"/>
                  <a:gd name="T43" fmla="*/ 27 h 67"/>
                  <a:gd name="T44" fmla="*/ 4 w 38"/>
                  <a:gd name="T45" fmla="*/ 29 h 67"/>
                  <a:gd name="T46" fmla="*/ 2 w 38"/>
                  <a:gd name="T47" fmla="*/ 31 h 67"/>
                  <a:gd name="T48" fmla="*/ 0 w 38"/>
                  <a:gd name="T49" fmla="*/ 33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67"/>
                  <a:gd name="T77" fmla="*/ 38 w 38"/>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67">
                    <a:moveTo>
                      <a:pt x="0" y="67"/>
                    </a:moveTo>
                    <a:lnTo>
                      <a:pt x="2" y="61"/>
                    </a:lnTo>
                    <a:lnTo>
                      <a:pt x="6" y="55"/>
                    </a:lnTo>
                    <a:lnTo>
                      <a:pt x="9" y="50"/>
                    </a:lnTo>
                    <a:lnTo>
                      <a:pt x="14" y="40"/>
                    </a:lnTo>
                    <a:lnTo>
                      <a:pt x="17" y="33"/>
                    </a:lnTo>
                    <a:lnTo>
                      <a:pt x="21" y="25"/>
                    </a:lnTo>
                    <a:lnTo>
                      <a:pt x="23" y="16"/>
                    </a:lnTo>
                    <a:lnTo>
                      <a:pt x="25" y="10"/>
                    </a:lnTo>
                    <a:lnTo>
                      <a:pt x="26" y="7"/>
                    </a:lnTo>
                    <a:lnTo>
                      <a:pt x="29" y="2"/>
                    </a:lnTo>
                    <a:lnTo>
                      <a:pt x="31" y="0"/>
                    </a:lnTo>
                    <a:lnTo>
                      <a:pt x="34" y="1"/>
                    </a:lnTo>
                    <a:lnTo>
                      <a:pt x="37" y="5"/>
                    </a:lnTo>
                    <a:lnTo>
                      <a:pt x="38" y="8"/>
                    </a:lnTo>
                    <a:lnTo>
                      <a:pt x="38" y="12"/>
                    </a:lnTo>
                    <a:lnTo>
                      <a:pt x="37" y="16"/>
                    </a:lnTo>
                    <a:lnTo>
                      <a:pt x="33" y="24"/>
                    </a:lnTo>
                    <a:lnTo>
                      <a:pt x="29" y="32"/>
                    </a:lnTo>
                    <a:lnTo>
                      <a:pt x="22" y="41"/>
                    </a:lnTo>
                    <a:lnTo>
                      <a:pt x="16" y="48"/>
                    </a:lnTo>
                    <a:lnTo>
                      <a:pt x="11" y="54"/>
                    </a:lnTo>
                    <a:lnTo>
                      <a:pt x="7" y="58"/>
                    </a:lnTo>
                    <a:lnTo>
                      <a:pt x="3" y="62"/>
                    </a:lnTo>
                    <a:lnTo>
                      <a:pt x="0" y="6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94" name="Freeform 82"/>
              <p:cNvSpPr>
                <a:spLocks/>
              </p:cNvSpPr>
              <p:nvPr/>
            </p:nvSpPr>
            <p:spPr bwMode="auto">
              <a:xfrm>
                <a:off x="781" y="3529"/>
                <a:ext cx="35" cy="42"/>
              </a:xfrm>
              <a:custGeom>
                <a:avLst/>
                <a:gdLst>
                  <a:gd name="T0" fmla="*/ 29 w 71"/>
                  <a:gd name="T1" fmla="*/ 42 h 86"/>
                  <a:gd name="T2" fmla="*/ 31 w 71"/>
                  <a:gd name="T3" fmla="*/ 40 h 86"/>
                  <a:gd name="T4" fmla="*/ 32 w 71"/>
                  <a:gd name="T5" fmla="*/ 39 h 86"/>
                  <a:gd name="T6" fmla="*/ 33 w 71"/>
                  <a:gd name="T7" fmla="*/ 37 h 86"/>
                  <a:gd name="T8" fmla="*/ 35 w 71"/>
                  <a:gd name="T9" fmla="*/ 36 h 86"/>
                  <a:gd name="T10" fmla="*/ 33 w 71"/>
                  <a:gd name="T11" fmla="*/ 36 h 86"/>
                  <a:gd name="T12" fmla="*/ 31 w 71"/>
                  <a:gd name="T13" fmla="*/ 37 h 86"/>
                  <a:gd name="T14" fmla="*/ 27 w 71"/>
                  <a:gd name="T15" fmla="*/ 37 h 86"/>
                  <a:gd name="T16" fmla="*/ 24 w 71"/>
                  <a:gd name="T17" fmla="*/ 39 h 86"/>
                  <a:gd name="T18" fmla="*/ 25 w 71"/>
                  <a:gd name="T19" fmla="*/ 35 h 86"/>
                  <a:gd name="T20" fmla="*/ 26 w 71"/>
                  <a:gd name="T21" fmla="*/ 32 h 86"/>
                  <a:gd name="T22" fmla="*/ 29 w 71"/>
                  <a:gd name="T23" fmla="*/ 30 h 86"/>
                  <a:gd name="T24" fmla="*/ 29 w 71"/>
                  <a:gd name="T25" fmla="*/ 28 h 86"/>
                  <a:gd name="T26" fmla="*/ 28 w 71"/>
                  <a:gd name="T27" fmla="*/ 28 h 86"/>
                  <a:gd name="T28" fmla="*/ 26 w 71"/>
                  <a:gd name="T29" fmla="*/ 27 h 86"/>
                  <a:gd name="T30" fmla="*/ 25 w 71"/>
                  <a:gd name="T31" fmla="*/ 26 h 86"/>
                  <a:gd name="T32" fmla="*/ 23 w 71"/>
                  <a:gd name="T33" fmla="*/ 26 h 86"/>
                  <a:gd name="T34" fmla="*/ 21 w 71"/>
                  <a:gd name="T35" fmla="*/ 24 h 86"/>
                  <a:gd name="T36" fmla="*/ 18 w 71"/>
                  <a:gd name="T37" fmla="*/ 19 h 86"/>
                  <a:gd name="T38" fmla="*/ 15 w 71"/>
                  <a:gd name="T39" fmla="*/ 13 h 86"/>
                  <a:gd name="T40" fmla="*/ 13 w 71"/>
                  <a:gd name="T41" fmla="*/ 10 h 86"/>
                  <a:gd name="T42" fmla="*/ 11 w 71"/>
                  <a:gd name="T43" fmla="*/ 7 h 86"/>
                  <a:gd name="T44" fmla="*/ 11 w 71"/>
                  <a:gd name="T45" fmla="*/ 5 h 86"/>
                  <a:gd name="T46" fmla="*/ 11 w 71"/>
                  <a:gd name="T47" fmla="*/ 3 h 86"/>
                  <a:gd name="T48" fmla="*/ 12 w 71"/>
                  <a:gd name="T49" fmla="*/ 0 h 86"/>
                  <a:gd name="T50" fmla="*/ 9 w 71"/>
                  <a:gd name="T51" fmla="*/ 3 h 86"/>
                  <a:gd name="T52" fmla="*/ 5 w 71"/>
                  <a:gd name="T53" fmla="*/ 7 h 86"/>
                  <a:gd name="T54" fmla="*/ 2 w 71"/>
                  <a:gd name="T55" fmla="*/ 13 h 86"/>
                  <a:gd name="T56" fmla="*/ 0 w 71"/>
                  <a:gd name="T57" fmla="*/ 19 h 86"/>
                  <a:gd name="T58" fmla="*/ 2 w 71"/>
                  <a:gd name="T59" fmla="*/ 17 h 86"/>
                  <a:gd name="T60" fmla="*/ 5 w 71"/>
                  <a:gd name="T61" fmla="*/ 16 h 86"/>
                  <a:gd name="T62" fmla="*/ 6 w 71"/>
                  <a:gd name="T63" fmla="*/ 15 h 86"/>
                  <a:gd name="T64" fmla="*/ 7 w 71"/>
                  <a:gd name="T65" fmla="*/ 15 h 86"/>
                  <a:gd name="T66" fmla="*/ 9 w 71"/>
                  <a:gd name="T67" fmla="*/ 16 h 86"/>
                  <a:gd name="T68" fmla="*/ 11 w 71"/>
                  <a:gd name="T69" fmla="*/ 18 h 86"/>
                  <a:gd name="T70" fmla="*/ 12 w 71"/>
                  <a:gd name="T71" fmla="*/ 21 h 86"/>
                  <a:gd name="T72" fmla="*/ 13 w 71"/>
                  <a:gd name="T73" fmla="*/ 23 h 86"/>
                  <a:gd name="T74" fmla="*/ 13 w 71"/>
                  <a:gd name="T75" fmla="*/ 25 h 86"/>
                  <a:gd name="T76" fmla="*/ 13 w 71"/>
                  <a:gd name="T77" fmla="*/ 28 h 86"/>
                  <a:gd name="T78" fmla="*/ 14 w 71"/>
                  <a:gd name="T79" fmla="*/ 30 h 86"/>
                  <a:gd name="T80" fmla="*/ 15 w 71"/>
                  <a:gd name="T81" fmla="*/ 32 h 86"/>
                  <a:gd name="T82" fmla="*/ 14 w 71"/>
                  <a:gd name="T83" fmla="*/ 36 h 86"/>
                  <a:gd name="T84" fmla="*/ 14 w 71"/>
                  <a:gd name="T85" fmla="*/ 39 h 86"/>
                  <a:gd name="T86" fmla="*/ 15 w 71"/>
                  <a:gd name="T87" fmla="*/ 41 h 86"/>
                  <a:gd name="T88" fmla="*/ 17 w 71"/>
                  <a:gd name="T89" fmla="*/ 42 h 86"/>
                  <a:gd name="T90" fmla="*/ 19 w 71"/>
                  <a:gd name="T91" fmla="*/ 41 h 86"/>
                  <a:gd name="T92" fmla="*/ 22 w 71"/>
                  <a:gd name="T93" fmla="*/ 41 h 86"/>
                  <a:gd name="T94" fmla="*/ 25 w 71"/>
                  <a:gd name="T95" fmla="*/ 41 h 86"/>
                  <a:gd name="T96" fmla="*/ 29 w 71"/>
                  <a:gd name="T97" fmla="*/ 42 h 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86"/>
                  <a:gd name="T149" fmla="*/ 71 w 71"/>
                  <a:gd name="T150" fmla="*/ 86 h 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86">
                    <a:moveTo>
                      <a:pt x="59" y="86"/>
                    </a:moveTo>
                    <a:lnTo>
                      <a:pt x="62" y="82"/>
                    </a:lnTo>
                    <a:lnTo>
                      <a:pt x="65" y="79"/>
                    </a:lnTo>
                    <a:lnTo>
                      <a:pt x="67" y="75"/>
                    </a:lnTo>
                    <a:lnTo>
                      <a:pt x="71" y="74"/>
                    </a:lnTo>
                    <a:lnTo>
                      <a:pt x="67" y="74"/>
                    </a:lnTo>
                    <a:lnTo>
                      <a:pt x="62" y="75"/>
                    </a:lnTo>
                    <a:lnTo>
                      <a:pt x="55" y="76"/>
                    </a:lnTo>
                    <a:lnTo>
                      <a:pt x="48" y="79"/>
                    </a:lnTo>
                    <a:lnTo>
                      <a:pt x="50" y="71"/>
                    </a:lnTo>
                    <a:lnTo>
                      <a:pt x="53" y="65"/>
                    </a:lnTo>
                    <a:lnTo>
                      <a:pt x="58" y="61"/>
                    </a:lnTo>
                    <a:lnTo>
                      <a:pt x="59" y="58"/>
                    </a:lnTo>
                    <a:lnTo>
                      <a:pt x="57" y="57"/>
                    </a:lnTo>
                    <a:lnTo>
                      <a:pt x="53" y="55"/>
                    </a:lnTo>
                    <a:lnTo>
                      <a:pt x="50" y="53"/>
                    </a:lnTo>
                    <a:lnTo>
                      <a:pt x="47" y="53"/>
                    </a:lnTo>
                    <a:lnTo>
                      <a:pt x="43" y="49"/>
                    </a:lnTo>
                    <a:lnTo>
                      <a:pt x="36" y="38"/>
                    </a:lnTo>
                    <a:lnTo>
                      <a:pt x="30" y="27"/>
                    </a:lnTo>
                    <a:lnTo>
                      <a:pt x="26" y="20"/>
                    </a:lnTo>
                    <a:lnTo>
                      <a:pt x="23" y="15"/>
                    </a:lnTo>
                    <a:lnTo>
                      <a:pt x="23" y="11"/>
                    </a:lnTo>
                    <a:lnTo>
                      <a:pt x="23" y="6"/>
                    </a:lnTo>
                    <a:lnTo>
                      <a:pt x="25" y="0"/>
                    </a:lnTo>
                    <a:lnTo>
                      <a:pt x="19" y="6"/>
                    </a:lnTo>
                    <a:lnTo>
                      <a:pt x="11" y="15"/>
                    </a:lnTo>
                    <a:lnTo>
                      <a:pt x="4" y="27"/>
                    </a:lnTo>
                    <a:lnTo>
                      <a:pt x="0" y="38"/>
                    </a:lnTo>
                    <a:lnTo>
                      <a:pt x="5" y="35"/>
                    </a:lnTo>
                    <a:lnTo>
                      <a:pt x="10" y="33"/>
                    </a:lnTo>
                    <a:lnTo>
                      <a:pt x="13" y="30"/>
                    </a:lnTo>
                    <a:lnTo>
                      <a:pt x="15" y="30"/>
                    </a:lnTo>
                    <a:lnTo>
                      <a:pt x="19" y="33"/>
                    </a:lnTo>
                    <a:lnTo>
                      <a:pt x="22" y="37"/>
                    </a:lnTo>
                    <a:lnTo>
                      <a:pt x="25" y="42"/>
                    </a:lnTo>
                    <a:lnTo>
                      <a:pt x="26" y="48"/>
                    </a:lnTo>
                    <a:lnTo>
                      <a:pt x="27" y="52"/>
                    </a:lnTo>
                    <a:lnTo>
                      <a:pt x="27" y="57"/>
                    </a:lnTo>
                    <a:lnTo>
                      <a:pt x="28" y="61"/>
                    </a:lnTo>
                    <a:lnTo>
                      <a:pt x="30" y="65"/>
                    </a:lnTo>
                    <a:lnTo>
                      <a:pt x="29" y="73"/>
                    </a:lnTo>
                    <a:lnTo>
                      <a:pt x="29" y="80"/>
                    </a:lnTo>
                    <a:lnTo>
                      <a:pt x="30" y="84"/>
                    </a:lnTo>
                    <a:lnTo>
                      <a:pt x="34" y="86"/>
                    </a:lnTo>
                    <a:lnTo>
                      <a:pt x="38" y="84"/>
                    </a:lnTo>
                    <a:lnTo>
                      <a:pt x="44" y="84"/>
                    </a:lnTo>
                    <a:lnTo>
                      <a:pt x="51" y="84"/>
                    </a:lnTo>
                    <a:lnTo>
                      <a:pt x="59" y="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95" name="Freeform 83"/>
              <p:cNvSpPr>
                <a:spLocks/>
              </p:cNvSpPr>
              <p:nvPr/>
            </p:nvSpPr>
            <p:spPr bwMode="auto">
              <a:xfrm>
                <a:off x="650" y="3652"/>
                <a:ext cx="109" cy="100"/>
              </a:xfrm>
              <a:custGeom>
                <a:avLst/>
                <a:gdLst>
                  <a:gd name="T0" fmla="*/ 96 w 218"/>
                  <a:gd name="T1" fmla="*/ 35 h 199"/>
                  <a:gd name="T2" fmla="*/ 80 w 218"/>
                  <a:gd name="T3" fmla="*/ 30 h 199"/>
                  <a:gd name="T4" fmla="*/ 63 w 218"/>
                  <a:gd name="T5" fmla="*/ 25 h 199"/>
                  <a:gd name="T6" fmla="*/ 48 w 218"/>
                  <a:gd name="T7" fmla="*/ 22 h 199"/>
                  <a:gd name="T8" fmla="*/ 41 w 218"/>
                  <a:gd name="T9" fmla="*/ 20 h 199"/>
                  <a:gd name="T10" fmla="*/ 31 w 218"/>
                  <a:gd name="T11" fmla="*/ 16 h 199"/>
                  <a:gd name="T12" fmla="*/ 19 w 218"/>
                  <a:gd name="T13" fmla="*/ 10 h 199"/>
                  <a:gd name="T14" fmla="*/ 6 w 218"/>
                  <a:gd name="T15" fmla="*/ 4 h 199"/>
                  <a:gd name="T16" fmla="*/ 4 w 218"/>
                  <a:gd name="T17" fmla="*/ 5 h 199"/>
                  <a:gd name="T18" fmla="*/ 10 w 218"/>
                  <a:gd name="T19" fmla="*/ 13 h 199"/>
                  <a:gd name="T20" fmla="*/ 16 w 218"/>
                  <a:gd name="T21" fmla="*/ 22 h 199"/>
                  <a:gd name="T22" fmla="*/ 21 w 218"/>
                  <a:gd name="T23" fmla="*/ 27 h 199"/>
                  <a:gd name="T24" fmla="*/ 27 w 218"/>
                  <a:gd name="T25" fmla="*/ 32 h 199"/>
                  <a:gd name="T26" fmla="*/ 39 w 218"/>
                  <a:gd name="T27" fmla="*/ 41 h 199"/>
                  <a:gd name="T28" fmla="*/ 52 w 218"/>
                  <a:gd name="T29" fmla="*/ 51 h 199"/>
                  <a:gd name="T30" fmla="*/ 60 w 218"/>
                  <a:gd name="T31" fmla="*/ 59 h 199"/>
                  <a:gd name="T32" fmla="*/ 64 w 218"/>
                  <a:gd name="T33" fmla="*/ 62 h 199"/>
                  <a:gd name="T34" fmla="*/ 71 w 218"/>
                  <a:gd name="T35" fmla="*/ 65 h 199"/>
                  <a:gd name="T36" fmla="*/ 77 w 218"/>
                  <a:gd name="T37" fmla="*/ 68 h 199"/>
                  <a:gd name="T38" fmla="*/ 81 w 218"/>
                  <a:gd name="T39" fmla="*/ 73 h 199"/>
                  <a:gd name="T40" fmla="*/ 84 w 218"/>
                  <a:gd name="T41" fmla="*/ 79 h 199"/>
                  <a:gd name="T42" fmla="*/ 88 w 218"/>
                  <a:gd name="T43" fmla="*/ 86 h 199"/>
                  <a:gd name="T44" fmla="*/ 93 w 218"/>
                  <a:gd name="T45" fmla="*/ 88 h 199"/>
                  <a:gd name="T46" fmla="*/ 98 w 218"/>
                  <a:gd name="T47" fmla="*/ 91 h 199"/>
                  <a:gd name="T48" fmla="*/ 103 w 218"/>
                  <a:gd name="T49" fmla="*/ 94 h 199"/>
                  <a:gd name="T50" fmla="*/ 108 w 218"/>
                  <a:gd name="T51" fmla="*/ 98 h 199"/>
                  <a:gd name="T52" fmla="*/ 108 w 218"/>
                  <a:gd name="T53" fmla="*/ 92 h 199"/>
                  <a:gd name="T54" fmla="*/ 102 w 218"/>
                  <a:gd name="T55" fmla="*/ 75 h 199"/>
                  <a:gd name="T56" fmla="*/ 99 w 218"/>
                  <a:gd name="T57" fmla="*/ 66 h 199"/>
                  <a:gd name="T58" fmla="*/ 100 w 218"/>
                  <a:gd name="T59" fmla="*/ 63 h 199"/>
                  <a:gd name="T60" fmla="*/ 103 w 218"/>
                  <a:gd name="T61" fmla="*/ 58 h 199"/>
                  <a:gd name="T62" fmla="*/ 104 w 218"/>
                  <a:gd name="T63" fmla="*/ 43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8"/>
                  <a:gd name="T97" fmla="*/ 0 h 199"/>
                  <a:gd name="T98" fmla="*/ 218 w 218"/>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8" h="199">
                    <a:moveTo>
                      <a:pt x="203" y="72"/>
                    </a:moveTo>
                    <a:lnTo>
                      <a:pt x="192" y="69"/>
                    </a:lnTo>
                    <a:lnTo>
                      <a:pt x="177" y="64"/>
                    </a:lnTo>
                    <a:lnTo>
                      <a:pt x="160" y="60"/>
                    </a:lnTo>
                    <a:lnTo>
                      <a:pt x="143" y="55"/>
                    </a:lnTo>
                    <a:lnTo>
                      <a:pt x="126" y="49"/>
                    </a:lnTo>
                    <a:lnTo>
                      <a:pt x="109" y="46"/>
                    </a:lnTo>
                    <a:lnTo>
                      <a:pt x="96" y="43"/>
                    </a:lnTo>
                    <a:lnTo>
                      <a:pt x="88" y="41"/>
                    </a:lnTo>
                    <a:lnTo>
                      <a:pt x="81" y="39"/>
                    </a:lnTo>
                    <a:lnTo>
                      <a:pt x="73" y="37"/>
                    </a:lnTo>
                    <a:lnTo>
                      <a:pt x="62" y="32"/>
                    </a:lnTo>
                    <a:lnTo>
                      <a:pt x="50" y="26"/>
                    </a:lnTo>
                    <a:lnTo>
                      <a:pt x="37" y="19"/>
                    </a:lnTo>
                    <a:lnTo>
                      <a:pt x="24" y="14"/>
                    </a:lnTo>
                    <a:lnTo>
                      <a:pt x="11" y="7"/>
                    </a:lnTo>
                    <a:lnTo>
                      <a:pt x="0" y="0"/>
                    </a:lnTo>
                    <a:lnTo>
                      <a:pt x="7" y="9"/>
                    </a:lnTo>
                    <a:lnTo>
                      <a:pt x="14" y="18"/>
                    </a:lnTo>
                    <a:lnTo>
                      <a:pt x="20" y="26"/>
                    </a:lnTo>
                    <a:lnTo>
                      <a:pt x="25" y="34"/>
                    </a:lnTo>
                    <a:lnTo>
                      <a:pt x="31" y="43"/>
                    </a:lnTo>
                    <a:lnTo>
                      <a:pt x="36" y="49"/>
                    </a:lnTo>
                    <a:lnTo>
                      <a:pt x="41" y="54"/>
                    </a:lnTo>
                    <a:lnTo>
                      <a:pt x="46" y="59"/>
                    </a:lnTo>
                    <a:lnTo>
                      <a:pt x="54" y="64"/>
                    </a:lnTo>
                    <a:lnTo>
                      <a:pt x="64" y="72"/>
                    </a:lnTo>
                    <a:lnTo>
                      <a:pt x="78" y="82"/>
                    </a:lnTo>
                    <a:lnTo>
                      <a:pt x="91" y="92"/>
                    </a:lnTo>
                    <a:lnTo>
                      <a:pt x="104" y="101"/>
                    </a:lnTo>
                    <a:lnTo>
                      <a:pt x="113" y="110"/>
                    </a:lnTo>
                    <a:lnTo>
                      <a:pt x="120" y="117"/>
                    </a:lnTo>
                    <a:lnTo>
                      <a:pt x="120" y="122"/>
                    </a:lnTo>
                    <a:lnTo>
                      <a:pt x="128" y="123"/>
                    </a:lnTo>
                    <a:lnTo>
                      <a:pt x="135" y="125"/>
                    </a:lnTo>
                    <a:lnTo>
                      <a:pt x="142" y="129"/>
                    </a:lnTo>
                    <a:lnTo>
                      <a:pt x="149" y="132"/>
                    </a:lnTo>
                    <a:lnTo>
                      <a:pt x="154" y="136"/>
                    </a:lnTo>
                    <a:lnTo>
                      <a:pt x="159" y="140"/>
                    </a:lnTo>
                    <a:lnTo>
                      <a:pt x="162" y="145"/>
                    </a:lnTo>
                    <a:lnTo>
                      <a:pt x="165" y="150"/>
                    </a:lnTo>
                    <a:lnTo>
                      <a:pt x="168" y="158"/>
                    </a:lnTo>
                    <a:lnTo>
                      <a:pt x="170" y="166"/>
                    </a:lnTo>
                    <a:lnTo>
                      <a:pt x="175" y="172"/>
                    </a:lnTo>
                    <a:lnTo>
                      <a:pt x="181" y="175"/>
                    </a:lnTo>
                    <a:lnTo>
                      <a:pt x="185" y="176"/>
                    </a:lnTo>
                    <a:lnTo>
                      <a:pt x="190" y="178"/>
                    </a:lnTo>
                    <a:lnTo>
                      <a:pt x="196" y="181"/>
                    </a:lnTo>
                    <a:lnTo>
                      <a:pt x="202" y="184"/>
                    </a:lnTo>
                    <a:lnTo>
                      <a:pt x="206" y="188"/>
                    </a:lnTo>
                    <a:lnTo>
                      <a:pt x="211" y="191"/>
                    </a:lnTo>
                    <a:lnTo>
                      <a:pt x="215" y="195"/>
                    </a:lnTo>
                    <a:lnTo>
                      <a:pt x="218" y="199"/>
                    </a:lnTo>
                    <a:lnTo>
                      <a:pt x="215" y="184"/>
                    </a:lnTo>
                    <a:lnTo>
                      <a:pt x="210" y="167"/>
                    </a:lnTo>
                    <a:lnTo>
                      <a:pt x="203" y="150"/>
                    </a:lnTo>
                    <a:lnTo>
                      <a:pt x="196" y="137"/>
                    </a:lnTo>
                    <a:lnTo>
                      <a:pt x="197" y="132"/>
                    </a:lnTo>
                    <a:lnTo>
                      <a:pt x="198" y="128"/>
                    </a:lnTo>
                    <a:lnTo>
                      <a:pt x="199" y="125"/>
                    </a:lnTo>
                    <a:lnTo>
                      <a:pt x="202" y="123"/>
                    </a:lnTo>
                    <a:lnTo>
                      <a:pt x="205" y="115"/>
                    </a:lnTo>
                    <a:lnTo>
                      <a:pt x="207" y="102"/>
                    </a:lnTo>
                    <a:lnTo>
                      <a:pt x="207" y="86"/>
                    </a:lnTo>
                    <a:lnTo>
                      <a:pt x="203" y="7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96" name="Freeform 84"/>
              <p:cNvSpPr>
                <a:spLocks/>
              </p:cNvSpPr>
              <p:nvPr/>
            </p:nvSpPr>
            <p:spPr bwMode="auto">
              <a:xfrm>
                <a:off x="498" y="3866"/>
                <a:ext cx="13" cy="89"/>
              </a:xfrm>
              <a:custGeom>
                <a:avLst/>
                <a:gdLst>
                  <a:gd name="T0" fmla="*/ 0 w 26"/>
                  <a:gd name="T1" fmla="*/ 60 h 179"/>
                  <a:gd name="T2" fmla="*/ 2 w 26"/>
                  <a:gd name="T3" fmla="*/ 45 h 179"/>
                  <a:gd name="T4" fmla="*/ 5 w 26"/>
                  <a:gd name="T5" fmla="*/ 28 h 179"/>
                  <a:gd name="T6" fmla="*/ 8 w 26"/>
                  <a:gd name="T7" fmla="*/ 11 h 179"/>
                  <a:gd name="T8" fmla="*/ 11 w 26"/>
                  <a:gd name="T9" fmla="*/ 0 h 179"/>
                  <a:gd name="T10" fmla="*/ 9 w 26"/>
                  <a:gd name="T11" fmla="*/ 17 h 179"/>
                  <a:gd name="T12" fmla="*/ 8 w 26"/>
                  <a:gd name="T13" fmla="*/ 34 h 179"/>
                  <a:gd name="T14" fmla="*/ 9 w 26"/>
                  <a:gd name="T15" fmla="*/ 47 h 179"/>
                  <a:gd name="T16" fmla="*/ 10 w 26"/>
                  <a:gd name="T17" fmla="*/ 56 h 179"/>
                  <a:gd name="T18" fmla="*/ 12 w 26"/>
                  <a:gd name="T19" fmla="*/ 64 h 179"/>
                  <a:gd name="T20" fmla="*/ 13 w 26"/>
                  <a:gd name="T21" fmla="*/ 74 h 179"/>
                  <a:gd name="T22" fmla="*/ 13 w 26"/>
                  <a:gd name="T23" fmla="*/ 83 h 179"/>
                  <a:gd name="T24" fmla="*/ 13 w 26"/>
                  <a:gd name="T25" fmla="*/ 89 h 179"/>
                  <a:gd name="T26" fmla="*/ 10 w 26"/>
                  <a:gd name="T27" fmla="*/ 80 h 179"/>
                  <a:gd name="T28" fmla="*/ 7 w 26"/>
                  <a:gd name="T29" fmla="*/ 72 h 179"/>
                  <a:gd name="T30" fmla="*/ 3 w 26"/>
                  <a:gd name="T31" fmla="*/ 65 h 179"/>
                  <a:gd name="T32" fmla="*/ 0 w 26"/>
                  <a:gd name="T33" fmla="*/ 60 h 1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79"/>
                  <a:gd name="T53" fmla="*/ 26 w 26"/>
                  <a:gd name="T54" fmla="*/ 179 h 1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79">
                    <a:moveTo>
                      <a:pt x="0" y="120"/>
                    </a:moveTo>
                    <a:lnTo>
                      <a:pt x="3" y="91"/>
                    </a:lnTo>
                    <a:lnTo>
                      <a:pt x="9" y="57"/>
                    </a:lnTo>
                    <a:lnTo>
                      <a:pt x="16" y="23"/>
                    </a:lnTo>
                    <a:lnTo>
                      <a:pt x="22" y="0"/>
                    </a:lnTo>
                    <a:lnTo>
                      <a:pt x="18" y="35"/>
                    </a:lnTo>
                    <a:lnTo>
                      <a:pt x="16" y="68"/>
                    </a:lnTo>
                    <a:lnTo>
                      <a:pt x="17" y="95"/>
                    </a:lnTo>
                    <a:lnTo>
                      <a:pt x="19" y="112"/>
                    </a:lnTo>
                    <a:lnTo>
                      <a:pt x="23" y="128"/>
                    </a:lnTo>
                    <a:lnTo>
                      <a:pt x="25" y="148"/>
                    </a:lnTo>
                    <a:lnTo>
                      <a:pt x="26" y="167"/>
                    </a:lnTo>
                    <a:lnTo>
                      <a:pt x="26" y="179"/>
                    </a:lnTo>
                    <a:lnTo>
                      <a:pt x="20" y="161"/>
                    </a:lnTo>
                    <a:lnTo>
                      <a:pt x="14" y="144"/>
                    </a:lnTo>
                    <a:lnTo>
                      <a:pt x="5" y="131"/>
                    </a:lnTo>
                    <a:lnTo>
                      <a:pt x="0" y="1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97" name="Freeform 85"/>
              <p:cNvSpPr>
                <a:spLocks/>
              </p:cNvSpPr>
              <p:nvPr/>
            </p:nvSpPr>
            <p:spPr bwMode="auto">
              <a:xfrm>
                <a:off x="712" y="3981"/>
                <a:ext cx="110" cy="94"/>
              </a:xfrm>
              <a:custGeom>
                <a:avLst/>
                <a:gdLst>
                  <a:gd name="T0" fmla="*/ 110 w 220"/>
                  <a:gd name="T1" fmla="*/ 17 h 188"/>
                  <a:gd name="T2" fmla="*/ 107 w 220"/>
                  <a:gd name="T3" fmla="*/ 50 h 188"/>
                  <a:gd name="T4" fmla="*/ 100 w 220"/>
                  <a:gd name="T5" fmla="*/ 68 h 188"/>
                  <a:gd name="T6" fmla="*/ 96 w 220"/>
                  <a:gd name="T7" fmla="*/ 88 h 188"/>
                  <a:gd name="T8" fmla="*/ 94 w 220"/>
                  <a:gd name="T9" fmla="*/ 89 h 188"/>
                  <a:gd name="T10" fmla="*/ 95 w 220"/>
                  <a:gd name="T11" fmla="*/ 80 h 188"/>
                  <a:gd name="T12" fmla="*/ 96 w 220"/>
                  <a:gd name="T13" fmla="*/ 72 h 188"/>
                  <a:gd name="T14" fmla="*/ 93 w 220"/>
                  <a:gd name="T15" fmla="*/ 66 h 188"/>
                  <a:gd name="T16" fmla="*/ 87 w 220"/>
                  <a:gd name="T17" fmla="*/ 63 h 188"/>
                  <a:gd name="T18" fmla="*/ 77 w 220"/>
                  <a:gd name="T19" fmla="*/ 62 h 188"/>
                  <a:gd name="T20" fmla="*/ 71 w 220"/>
                  <a:gd name="T21" fmla="*/ 59 h 188"/>
                  <a:gd name="T22" fmla="*/ 66 w 220"/>
                  <a:gd name="T23" fmla="*/ 57 h 188"/>
                  <a:gd name="T24" fmla="*/ 60 w 220"/>
                  <a:gd name="T25" fmla="*/ 53 h 188"/>
                  <a:gd name="T26" fmla="*/ 54 w 220"/>
                  <a:gd name="T27" fmla="*/ 50 h 188"/>
                  <a:gd name="T28" fmla="*/ 50 w 220"/>
                  <a:gd name="T29" fmla="*/ 49 h 188"/>
                  <a:gd name="T30" fmla="*/ 42 w 220"/>
                  <a:gd name="T31" fmla="*/ 52 h 188"/>
                  <a:gd name="T32" fmla="*/ 30 w 220"/>
                  <a:gd name="T33" fmla="*/ 56 h 188"/>
                  <a:gd name="T34" fmla="*/ 19 w 220"/>
                  <a:gd name="T35" fmla="*/ 61 h 188"/>
                  <a:gd name="T36" fmla="*/ 11 w 220"/>
                  <a:gd name="T37" fmla="*/ 64 h 188"/>
                  <a:gd name="T38" fmla="*/ 2 w 220"/>
                  <a:gd name="T39" fmla="*/ 63 h 188"/>
                  <a:gd name="T40" fmla="*/ 1 w 220"/>
                  <a:gd name="T41" fmla="*/ 59 h 188"/>
                  <a:gd name="T42" fmla="*/ 6 w 220"/>
                  <a:gd name="T43" fmla="*/ 52 h 188"/>
                  <a:gd name="T44" fmla="*/ 12 w 220"/>
                  <a:gd name="T45" fmla="*/ 46 h 188"/>
                  <a:gd name="T46" fmla="*/ 19 w 220"/>
                  <a:gd name="T47" fmla="*/ 41 h 188"/>
                  <a:gd name="T48" fmla="*/ 24 w 220"/>
                  <a:gd name="T49" fmla="*/ 38 h 188"/>
                  <a:gd name="T50" fmla="*/ 32 w 220"/>
                  <a:gd name="T51" fmla="*/ 33 h 188"/>
                  <a:gd name="T52" fmla="*/ 39 w 220"/>
                  <a:gd name="T53" fmla="*/ 28 h 188"/>
                  <a:gd name="T54" fmla="*/ 45 w 220"/>
                  <a:gd name="T55" fmla="*/ 25 h 188"/>
                  <a:gd name="T56" fmla="*/ 48 w 220"/>
                  <a:gd name="T57" fmla="*/ 23 h 188"/>
                  <a:gd name="T58" fmla="*/ 49 w 220"/>
                  <a:gd name="T59" fmla="*/ 20 h 188"/>
                  <a:gd name="T60" fmla="*/ 48 w 220"/>
                  <a:gd name="T61" fmla="*/ 18 h 188"/>
                  <a:gd name="T62" fmla="*/ 42 w 220"/>
                  <a:gd name="T63" fmla="*/ 16 h 188"/>
                  <a:gd name="T64" fmla="*/ 35 w 220"/>
                  <a:gd name="T65" fmla="*/ 13 h 188"/>
                  <a:gd name="T66" fmla="*/ 30 w 220"/>
                  <a:gd name="T67" fmla="*/ 11 h 188"/>
                  <a:gd name="T68" fmla="*/ 27 w 220"/>
                  <a:gd name="T69" fmla="*/ 10 h 188"/>
                  <a:gd name="T70" fmla="*/ 24 w 220"/>
                  <a:gd name="T71" fmla="*/ 8 h 188"/>
                  <a:gd name="T72" fmla="*/ 23 w 220"/>
                  <a:gd name="T73" fmla="*/ 4 h 188"/>
                  <a:gd name="T74" fmla="*/ 22 w 220"/>
                  <a:gd name="T75" fmla="*/ 1 h 188"/>
                  <a:gd name="T76" fmla="*/ 23 w 220"/>
                  <a:gd name="T77" fmla="*/ 0 h 188"/>
                  <a:gd name="T78" fmla="*/ 34 w 220"/>
                  <a:gd name="T79" fmla="*/ 3 h 188"/>
                  <a:gd name="T80" fmla="*/ 50 w 220"/>
                  <a:gd name="T81" fmla="*/ 8 h 188"/>
                  <a:gd name="T82" fmla="*/ 64 w 220"/>
                  <a:gd name="T83" fmla="*/ 12 h 188"/>
                  <a:gd name="T84" fmla="*/ 75 w 220"/>
                  <a:gd name="T85" fmla="*/ 13 h 188"/>
                  <a:gd name="T86" fmla="*/ 86 w 220"/>
                  <a:gd name="T87" fmla="*/ 12 h 188"/>
                  <a:gd name="T88" fmla="*/ 95 w 220"/>
                  <a:gd name="T89" fmla="*/ 8 h 188"/>
                  <a:gd name="T90" fmla="*/ 105 w 220"/>
                  <a:gd name="T91" fmla="*/ 4 h 1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
                  <a:gd name="T139" fmla="*/ 0 h 188"/>
                  <a:gd name="T140" fmla="*/ 220 w 220"/>
                  <a:gd name="T141" fmla="*/ 188 h 1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 h="188">
                    <a:moveTo>
                      <a:pt x="218" y="3"/>
                    </a:moveTo>
                    <a:lnTo>
                      <a:pt x="220" y="34"/>
                    </a:lnTo>
                    <a:lnTo>
                      <a:pt x="219" y="68"/>
                    </a:lnTo>
                    <a:lnTo>
                      <a:pt x="213" y="100"/>
                    </a:lnTo>
                    <a:lnTo>
                      <a:pt x="203" y="124"/>
                    </a:lnTo>
                    <a:lnTo>
                      <a:pt x="199" y="135"/>
                    </a:lnTo>
                    <a:lnTo>
                      <a:pt x="195" y="154"/>
                    </a:lnTo>
                    <a:lnTo>
                      <a:pt x="191" y="175"/>
                    </a:lnTo>
                    <a:lnTo>
                      <a:pt x="190" y="188"/>
                    </a:lnTo>
                    <a:lnTo>
                      <a:pt x="187" y="178"/>
                    </a:lnTo>
                    <a:lnTo>
                      <a:pt x="187" y="169"/>
                    </a:lnTo>
                    <a:lnTo>
                      <a:pt x="189" y="160"/>
                    </a:lnTo>
                    <a:lnTo>
                      <a:pt x="191" y="152"/>
                    </a:lnTo>
                    <a:lnTo>
                      <a:pt x="192" y="144"/>
                    </a:lnTo>
                    <a:lnTo>
                      <a:pt x="189" y="137"/>
                    </a:lnTo>
                    <a:lnTo>
                      <a:pt x="186" y="131"/>
                    </a:lnTo>
                    <a:lnTo>
                      <a:pt x="180" y="125"/>
                    </a:lnTo>
                    <a:lnTo>
                      <a:pt x="173" y="125"/>
                    </a:lnTo>
                    <a:lnTo>
                      <a:pt x="164" y="125"/>
                    </a:lnTo>
                    <a:lnTo>
                      <a:pt x="154" y="123"/>
                    </a:lnTo>
                    <a:lnTo>
                      <a:pt x="146" y="121"/>
                    </a:lnTo>
                    <a:lnTo>
                      <a:pt x="142" y="118"/>
                    </a:lnTo>
                    <a:lnTo>
                      <a:pt x="137" y="116"/>
                    </a:lnTo>
                    <a:lnTo>
                      <a:pt x="131" y="113"/>
                    </a:lnTo>
                    <a:lnTo>
                      <a:pt x="126" y="108"/>
                    </a:lnTo>
                    <a:lnTo>
                      <a:pt x="119" y="105"/>
                    </a:lnTo>
                    <a:lnTo>
                      <a:pt x="113" y="101"/>
                    </a:lnTo>
                    <a:lnTo>
                      <a:pt x="108" y="99"/>
                    </a:lnTo>
                    <a:lnTo>
                      <a:pt x="105" y="98"/>
                    </a:lnTo>
                    <a:lnTo>
                      <a:pt x="100" y="98"/>
                    </a:lnTo>
                    <a:lnTo>
                      <a:pt x="93" y="100"/>
                    </a:lnTo>
                    <a:lnTo>
                      <a:pt x="83" y="103"/>
                    </a:lnTo>
                    <a:lnTo>
                      <a:pt x="71" y="107"/>
                    </a:lnTo>
                    <a:lnTo>
                      <a:pt x="60" y="111"/>
                    </a:lnTo>
                    <a:lnTo>
                      <a:pt x="48" y="116"/>
                    </a:lnTo>
                    <a:lnTo>
                      <a:pt x="38" y="121"/>
                    </a:lnTo>
                    <a:lnTo>
                      <a:pt x="31" y="124"/>
                    </a:lnTo>
                    <a:lnTo>
                      <a:pt x="21" y="128"/>
                    </a:lnTo>
                    <a:lnTo>
                      <a:pt x="12" y="129"/>
                    </a:lnTo>
                    <a:lnTo>
                      <a:pt x="4" y="126"/>
                    </a:lnTo>
                    <a:lnTo>
                      <a:pt x="0" y="123"/>
                    </a:lnTo>
                    <a:lnTo>
                      <a:pt x="2" y="117"/>
                    </a:lnTo>
                    <a:lnTo>
                      <a:pt x="6" y="110"/>
                    </a:lnTo>
                    <a:lnTo>
                      <a:pt x="12" y="103"/>
                    </a:lnTo>
                    <a:lnTo>
                      <a:pt x="17" y="97"/>
                    </a:lnTo>
                    <a:lnTo>
                      <a:pt x="24" y="91"/>
                    </a:lnTo>
                    <a:lnTo>
                      <a:pt x="31" y="86"/>
                    </a:lnTo>
                    <a:lnTo>
                      <a:pt x="37" y="82"/>
                    </a:lnTo>
                    <a:lnTo>
                      <a:pt x="43" y="78"/>
                    </a:lnTo>
                    <a:lnTo>
                      <a:pt x="48" y="75"/>
                    </a:lnTo>
                    <a:lnTo>
                      <a:pt x="55" y="70"/>
                    </a:lnTo>
                    <a:lnTo>
                      <a:pt x="63" y="65"/>
                    </a:lnTo>
                    <a:lnTo>
                      <a:pt x="71" y="61"/>
                    </a:lnTo>
                    <a:lnTo>
                      <a:pt x="78" y="56"/>
                    </a:lnTo>
                    <a:lnTo>
                      <a:pt x="85" y="53"/>
                    </a:lnTo>
                    <a:lnTo>
                      <a:pt x="90" y="49"/>
                    </a:lnTo>
                    <a:lnTo>
                      <a:pt x="93" y="48"/>
                    </a:lnTo>
                    <a:lnTo>
                      <a:pt x="96" y="46"/>
                    </a:lnTo>
                    <a:lnTo>
                      <a:pt x="97" y="42"/>
                    </a:lnTo>
                    <a:lnTo>
                      <a:pt x="98" y="39"/>
                    </a:lnTo>
                    <a:lnTo>
                      <a:pt x="97" y="37"/>
                    </a:lnTo>
                    <a:lnTo>
                      <a:pt x="95" y="35"/>
                    </a:lnTo>
                    <a:lnTo>
                      <a:pt x="90" y="33"/>
                    </a:lnTo>
                    <a:lnTo>
                      <a:pt x="84" y="31"/>
                    </a:lnTo>
                    <a:lnTo>
                      <a:pt x="77" y="27"/>
                    </a:lnTo>
                    <a:lnTo>
                      <a:pt x="70" y="25"/>
                    </a:lnTo>
                    <a:lnTo>
                      <a:pt x="63" y="23"/>
                    </a:lnTo>
                    <a:lnTo>
                      <a:pt x="59" y="22"/>
                    </a:lnTo>
                    <a:lnTo>
                      <a:pt x="57" y="21"/>
                    </a:lnTo>
                    <a:lnTo>
                      <a:pt x="54" y="19"/>
                    </a:lnTo>
                    <a:lnTo>
                      <a:pt x="51" y="17"/>
                    </a:lnTo>
                    <a:lnTo>
                      <a:pt x="48" y="15"/>
                    </a:lnTo>
                    <a:lnTo>
                      <a:pt x="47" y="11"/>
                    </a:lnTo>
                    <a:lnTo>
                      <a:pt x="46" y="8"/>
                    </a:lnTo>
                    <a:lnTo>
                      <a:pt x="46" y="4"/>
                    </a:lnTo>
                    <a:lnTo>
                      <a:pt x="43" y="2"/>
                    </a:lnTo>
                    <a:lnTo>
                      <a:pt x="38" y="0"/>
                    </a:lnTo>
                    <a:lnTo>
                      <a:pt x="45" y="0"/>
                    </a:lnTo>
                    <a:lnTo>
                      <a:pt x="55" y="2"/>
                    </a:lnTo>
                    <a:lnTo>
                      <a:pt x="68" y="6"/>
                    </a:lnTo>
                    <a:lnTo>
                      <a:pt x="83" y="10"/>
                    </a:lnTo>
                    <a:lnTo>
                      <a:pt x="99" y="15"/>
                    </a:lnTo>
                    <a:lnTo>
                      <a:pt x="114" y="19"/>
                    </a:lnTo>
                    <a:lnTo>
                      <a:pt x="128" y="23"/>
                    </a:lnTo>
                    <a:lnTo>
                      <a:pt x="139" y="25"/>
                    </a:lnTo>
                    <a:lnTo>
                      <a:pt x="150" y="26"/>
                    </a:lnTo>
                    <a:lnTo>
                      <a:pt x="160" y="25"/>
                    </a:lnTo>
                    <a:lnTo>
                      <a:pt x="171" y="23"/>
                    </a:lnTo>
                    <a:lnTo>
                      <a:pt x="181" y="19"/>
                    </a:lnTo>
                    <a:lnTo>
                      <a:pt x="190" y="15"/>
                    </a:lnTo>
                    <a:lnTo>
                      <a:pt x="201" y="11"/>
                    </a:lnTo>
                    <a:lnTo>
                      <a:pt x="210" y="7"/>
                    </a:lnTo>
                    <a:lnTo>
                      <a:pt x="218"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98" name="Freeform 86"/>
              <p:cNvSpPr>
                <a:spLocks/>
              </p:cNvSpPr>
              <p:nvPr/>
            </p:nvSpPr>
            <p:spPr bwMode="auto">
              <a:xfrm>
                <a:off x="632" y="3685"/>
                <a:ext cx="128" cy="164"/>
              </a:xfrm>
              <a:custGeom>
                <a:avLst/>
                <a:gdLst>
                  <a:gd name="T0" fmla="*/ 113 w 256"/>
                  <a:gd name="T1" fmla="*/ 163 h 327"/>
                  <a:gd name="T2" fmla="*/ 118 w 256"/>
                  <a:gd name="T3" fmla="*/ 160 h 327"/>
                  <a:gd name="T4" fmla="*/ 120 w 256"/>
                  <a:gd name="T5" fmla="*/ 150 h 327"/>
                  <a:gd name="T6" fmla="*/ 124 w 256"/>
                  <a:gd name="T7" fmla="*/ 128 h 327"/>
                  <a:gd name="T8" fmla="*/ 128 w 256"/>
                  <a:gd name="T9" fmla="*/ 111 h 327"/>
                  <a:gd name="T10" fmla="*/ 121 w 256"/>
                  <a:gd name="T11" fmla="*/ 100 h 327"/>
                  <a:gd name="T12" fmla="*/ 112 w 256"/>
                  <a:gd name="T13" fmla="*/ 93 h 327"/>
                  <a:gd name="T14" fmla="*/ 105 w 256"/>
                  <a:gd name="T15" fmla="*/ 88 h 327"/>
                  <a:gd name="T16" fmla="*/ 97 w 256"/>
                  <a:gd name="T17" fmla="*/ 81 h 327"/>
                  <a:gd name="T18" fmla="*/ 91 w 256"/>
                  <a:gd name="T19" fmla="*/ 74 h 327"/>
                  <a:gd name="T20" fmla="*/ 88 w 256"/>
                  <a:gd name="T21" fmla="*/ 69 h 327"/>
                  <a:gd name="T22" fmla="*/ 94 w 256"/>
                  <a:gd name="T23" fmla="*/ 63 h 327"/>
                  <a:gd name="T24" fmla="*/ 99 w 256"/>
                  <a:gd name="T25" fmla="*/ 61 h 327"/>
                  <a:gd name="T26" fmla="*/ 101 w 256"/>
                  <a:gd name="T27" fmla="*/ 59 h 327"/>
                  <a:gd name="T28" fmla="*/ 95 w 256"/>
                  <a:gd name="T29" fmla="*/ 55 h 327"/>
                  <a:gd name="T30" fmla="*/ 89 w 256"/>
                  <a:gd name="T31" fmla="*/ 50 h 327"/>
                  <a:gd name="T32" fmla="*/ 84 w 256"/>
                  <a:gd name="T33" fmla="*/ 43 h 327"/>
                  <a:gd name="T34" fmla="*/ 82 w 256"/>
                  <a:gd name="T35" fmla="*/ 37 h 327"/>
                  <a:gd name="T36" fmla="*/ 76 w 256"/>
                  <a:gd name="T37" fmla="*/ 29 h 327"/>
                  <a:gd name="T38" fmla="*/ 64 w 256"/>
                  <a:gd name="T39" fmla="*/ 20 h 327"/>
                  <a:gd name="T40" fmla="*/ 48 w 256"/>
                  <a:gd name="T41" fmla="*/ 11 h 327"/>
                  <a:gd name="T42" fmla="*/ 34 w 256"/>
                  <a:gd name="T43" fmla="*/ 5 h 327"/>
                  <a:gd name="T44" fmla="*/ 25 w 256"/>
                  <a:gd name="T45" fmla="*/ 1 h 327"/>
                  <a:gd name="T46" fmla="*/ 17 w 256"/>
                  <a:gd name="T47" fmla="*/ 0 h 327"/>
                  <a:gd name="T48" fmla="*/ 10 w 256"/>
                  <a:gd name="T49" fmla="*/ 1 h 327"/>
                  <a:gd name="T50" fmla="*/ 4 w 256"/>
                  <a:gd name="T51" fmla="*/ 5 h 327"/>
                  <a:gd name="T52" fmla="*/ 0 w 256"/>
                  <a:gd name="T53" fmla="*/ 15 h 327"/>
                  <a:gd name="T54" fmla="*/ 5 w 256"/>
                  <a:gd name="T55" fmla="*/ 27 h 327"/>
                  <a:gd name="T56" fmla="*/ 15 w 256"/>
                  <a:gd name="T57" fmla="*/ 32 h 327"/>
                  <a:gd name="T58" fmla="*/ 23 w 256"/>
                  <a:gd name="T59" fmla="*/ 37 h 327"/>
                  <a:gd name="T60" fmla="*/ 30 w 256"/>
                  <a:gd name="T61" fmla="*/ 42 h 327"/>
                  <a:gd name="T62" fmla="*/ 35 w 256"/>
                  <a:gd name="T63" fmla="*/ 46 h 327"/>
                  <a:gd name="T64" fmla="*/ 37 w 256"/>
                  <a:gd name="T65" fmla="*/ 53 h 327"/>
                  <a:gd name="T66" fmla="*/ 43 w 256"/>
                  <a:gd name="T67" fmla="*/ 64 h 327"/>
                  <a:gd name="T68" fmla="*/ 50 w 256"/>
                  <a:gd name="T69" fmla="*/ 70 h 327"/>
                  <a:gd name="T70" fmla="*/ 56 w 256"/>
                  <a:gd name="T71" fmla="*/ 75 h 327"/>
                  <a:gd name="T72" fmla="*/ 61 w 256"/>
                  <a:gd name="T73" fmla="*/ 81 h 327"/>
                  <a:gd name="T74" fmla="*/ 64 w 256"/>
                  <a:gd name="T75" fmla="*/ 87 h 327"/>
                  <a:gd name="T76" fmla="*/ 63 w 256"/>
                  <a:gd name="T77" fmla="*/ 95 h 327"/>
                  <a:gd name="T78" fmla="*/ 60 w 256"/>
                  <a:gd name="T79" fmla="*/ 108 h 327"/>
                  <a:gd name="T80" fmla="*/ 65 w 256"/>
                  <a:gd name="T81" fmla="*/ 120 h 327"/>
                  <a:gd name="T82" fmla="*/ 80 w 256"/>
                  <a:gd name="T83" fmla="*/ 133 h 327"/>
                  <a:gd name="T84" fmla="*/ 96 w 256"/>
                  <a:gd name="T85" fmla="*/ 146 h 327"/>
                  <a:gd name="T86" fmla="*/ 108 w 256"/>
                  <a:gd name="T87" fmla="*/ 158 h 3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6"/>
                  <a:gd name="T133" fmla="*/ 0 h 327"/>
                  <a:gd name="T134" fmla="*/ 256 w 256"/>
                  <a:gd name="T135" fmla="*/ 327 h 3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6" h="327">
                    <a:moveTo>
                      <a:pt x="219" y="327"/>
                    </a:moveTo>
                    <a:lnTo>
                      <a:pt x="225" y="325"/>
                    </a:lnTo>
                    <a:lnTo>
                      <a:pt x="230" y="321"/>
                    </a:lnTo>
                    <a:lnTo>
                      <a:pt x="236" y="319"/>
                    </a:lnTo>
                    <a:lnTo>
                      <a:pt x="242" y="315"/>
                    </a:lnTo>
                    <a:lnTo>
                      <a:pt x="239" y="300"/>
                    </a:lnTo>
                    <a:lnTo>
                      <a:pt x="241" y="278"/>
                    </a:lnTo>
                    <a:lnTo>
                      <a:pt x="247" y="255"/>
                    </a:lnTo>
                    <a:lnTo>
                      <a:pt x="254" y="236"/>
                    </a:lnTo>
                    <a:lnTo>
                      <a:pt x="256" y="222"/>
                    </a:lnTo>
                    <a:lnTo>
                      <a:pt x="251" y="209"/>
                    </a:lnTo>
                    <a:lnTo>
                      <a:pt x="242" y="199"/>
                    </a:lnTo>
                    <a:lnTo>
                      <a:pt x="230" y="191"/>
                    </a:lnTo>
                    <a:lnTo>
                      <a:pt x="224" y="186"/>
                    </a:lnTo>
                    <a:lnTo>
                      <a:pt x="217" y="181"/>
                    </a:lnTo>
                    <a:lnTo>
                      <a:pt x="209" y="175"/>
                    </a:lnTo>
                    <a:lnTo>
                      <a:pt x="202" y="168"/>
                    </a:lnTo>
                    <a:lnTo>
                      <a:pt x="194" y="161"/>
                    </a:lnTo>
                    <a:lnTo>
                      <a:pt x="188" y="154"/>
                    </a:lnTo>
                    <a:lnTo>
                      <a:pt x="182" y="148"/>
                    </a:lnTo>
                    <a:lnTo>
                      <a:pt x="179" y="144"/>
                    </a:lnTo>
                    <a:lnTo>
                      <a:pt x="176" y="137"/>
                    </a:lnTo>
                    <a:lnTo>
                      <a:pt x="180" y="130"/>
                    </a:lnTo>
                    <a:lnTo>
                      <a:pt x="188" y="125"/>
                    </a:lnTo>
                    <a:lnTo>
                      <a:pt x="197" y="124"/>
                    </a:lnTo>
                    <a:lnTo>
                      <a:pt x="198" y="122"/>
                    </a:lnTo>
                    <a:lnTo>
                      <a:pt x="199" y="121"/>
                    </a:lnTo>
                    <a:lnTo>
                      <a:pt x="201" y="118"/>
                    </a:lnTo>
                    <a:lnTo>
                      <a:pt x="201" y="117"/>
                    </a:lnTo>
                    <a:lnTo>
                      <a:pt x="190" y="110"/>
                    </a:lnTo>
                    <a:lnTo>
                      <a:pt x="183" y="105"/>
                    </a:lnTo>
                    <a:lnTo>
                      <a:pt x="178" y="99"/>
                    </a:lnTo>
                    <a:lnTo>
                      <a:pt x="173" y="93"/>
                    </a:lnTo>
                    <a:lnTo>
                      <a:pt x="168" y="86"/>
                    </a:lnTo>
                    <a:lnTo>
                      <a:pt x="166" y="80"/>
                    </a:lnTo>
                    <a:lnTo>
                      <a:pt x="163" y="73"/>
                    </a:lnTo>
                    <a:lnTo>
                      <a:pt x="159" y="65"/>
                    </a:lnTo>
                    <a:lnTo>
                      <a:pt x="152" y="57"/>
                    </a:lnTo>
                    <a:lnTo>
                      <a:pt x="141" y="48"/>
                    </a:lnTo>
                    <a:lnTo>
                      <a:pt x="127" y="39"/>
                    </a:lnTo>
                    <a:lnTo>
                      <a:pt x="112" y="30"/>
                    </a:lnTo>
                    <a:lnTo>
                      <a:pt x="96" y="22"/>
                    </a:lnTo>
                    <a:lnTo>
                      <a:pt x="81" y="15"/>
                    </a:lnTo>
                    <a:lnTo>
                      <a:pt x="67" y="9"/>
                    </a:lnTo>
                    <a:lnTo>
                      <a:pt x="58" y="4"/>
                    </a:lnTo>
                    <a:lnTo>
                      <a:pt x="50" y="2"/>
                    </a:lnTo>
                    <a:lnTo>
                      <a:pt x="42" y="0"/>
                    </a:lnTo>
                    <a:lnTo>
                      <a:pt x="34" y="0"/>
                    </a:lnTo>
                    <a:lnTo>
                      <a:pt x="27" y="0"/>
                    </a:lnTo>
                    <a:lnTo>
                      <a:pt x="20" y="1"/>
                    </a:lnTo>
                    <a:lnTo>
                      <a:pt x="14" y="4"/>
                    </a:lnTo>
                    <a:lnTo>
                      <a:pt x="8" y="9"/>
                    </a:lnTo>
                    <a:lnTo>
                      <a:pt x="5" y="15"/>
                    </a:lnTo>
                    <a:lnTo>
                      <a:pt x="0" y="29"/>
                    </a:lnTo>
                    <a:lnTo>
                      <a:pt x="4" y="41"/>
                    </a:lnTo>
                    <a:lnTo>
                      <a:pt x="10" y="53"/>
                    </a:lnTo>
                    <a:lnTo>
                      <a:pt x="22" y="61"/>
                    </a:lnTo>
                    <a:lnTo>
                      <a:pt x="29" y="64"/>
                    </a:lnTo>
                    <a:lnTo>
                      <a:pt x="37" y="69"/>
                    </a:lnTo>
                    <a:lnTo>
                      <a:pt x="45" y="73"/>
                    </a:lnTo>
                    <a:lnTo>
                      <a:pt x="52" y="78"/>
                    </a:lnTo>
                    <a:lnTo>
                      <a:pt x="59" y="83"/>
                    </a:lnTo>
                    <a:lnTo>
                      <a:pt x="66" y="87"/>
                    </a:lnTo>
                    <a:lnTo>
                      <a:pt x="69" y="92"/>
                    </a:lnTo>
                    <a:lnTo>
                      <a:pt x="72" y="96"/>
                    </a:lnTo>
                    <a:lnTo>
                      <a:pt x="74" y="106"/>
                    </a:lnTo>
                    <a:lnTo>
                      <a:pt x="78" y="116"/>
                    </a:lnTo>
                    <a:lnTo>
                      <a:pt x="85" y="128"/>
                    </a:lnTo>
                    <a:lnTo>
                      <a:pt x="95" y="136"/>
                    </a:lnTo>
                    <a:lnTo>
                      <a:pt x="100" y="139"/>
                    </a:lnTo>
                    <a:lnTo>
                      <a:pt x="106" y="145"/>
                    </a:lnTo>
                    <a:lnTo>
                      <a:pt x="112" y="149"/>
                    </a:lnTo>
                    <a:lnTo>
                      <a:pt x="118" y="155"/>
                    </a:lnTo>
                    <a:lnTo>
                      <a:pt x="121" y="162"/>
                    </a:lnTo>
                    <a:lnTo>
                      <a:pt x="125" y="168"/>
                    </a:lnTo>
                    <a:lnTo>
                      <a:pt x="127" y="174"/>
                    </a:lnTo>
                    <a:lnTo>
                      <a:pt x="127" y="179"/>
                    </a:lnTo>
                    <a:lnTo>
                      <a:pt x="125" y="190"/>
                    </a:lnTo>
                    <a:lnTo>
                      <a:pt x="121" y="202"/>
                    </a:lnTo>
                    <a:lnTo>
                      <a:pt x="120" y="215"/>
                    </a:lnTo>
                    <a:lnTo>
                      <a:pt x="122" y="227"/>
                    </a:lnTo>
                    <a:lnTo>
                      <a:pt x="130" y="239"/>
                    </a:lnTo>
                    <a:lnTo>
                      <a:pt x="143" y="252"/>
                    </a:lnTo>
                    <a:lnTo>
                      <a:pt x="159" y="265"/>
                    </a:lnTo>
                    <a:lnTo>
                      <a:pt x="176" y="278"/>
                    </a:lnTo>
                    <a:lnTo>
                      <a:pt x="192" y="291"/>
                    </a:lnTo>
                    <a:lnTo>
                      <a:pt x="206" y="304"/>
                    </a:lnTo>
                    <a:lnTo>
                      <a:pt x="216" y="315"/>
                    </a:lnTo>
                    <a:lnTo>
                      <a:pt x="219" y="3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99" name="Freeform 87"/>
              <p:cNvSpPr>
                <a:spLocks/>
              </p:cNvSpPr>
              <p:nvPr/>
            </p:nvSpPr>
            <p:spPr bwMode="auto">
              <a:xfrm>
                <a:off x="664" y="3702"/>
                <a:ext cx="33" cy="23"/>
              </a:xfrm>
              <a:custGeom>
                <a:avLst/>
                <a:gdLst>
                  <a:gd name="T0" fmla="*/ 33 w 66"/>
                  <a:gd name="T1" fmla="*/ 23 h 45"/>
                  <a:gd name="T2" fmla="*/ 30 w 66"/>
                  <a:gd name="T3" fmla="*/ 19 h 45"/>
                  <a:gd name="T4" fmla="*/ 26 w 66"/>
                  <a:gd name="T5" fmla="*/ 15 h 45"/>
                  <a:gd name="T6" fmla="*/ 22 w 66"/>
                  <a:gd name="T7" fmla="*/ 11 h 45"/>
                  <a:gd name="T8" fmla="*/ 17 w 66"/>
                  <a:gd name="T9" fmla="*/ 7 h 45"/>
                  <a:gd name="T10" fmla="*/ 12 w 66"/>
                  <a:gd name="T11" fmla="*/ 4 h 45"/>
                  <a:gd name="T12" fmla="*/ 9 w 66"/>
                  <a:gd name="T13" fmla="*/ 1 h 45"/>
                  <a:gd name="T14" fmla="*/ 5 w 66"/>
                  <a:gd name="T15" fmla="*/ 0 h 45"/>
                  <a:gd name="T16" fmla="*/ 3 w 66"/>
                  <a:gd name="T17" fmla="*/ 1 h 45"/>
                  <a:gd name="T18" fmla="*/ 2 w 66"/>
                  <a:gd name="T19" fmla="*/ 4 h 45"/>
                  <a:gd name="T20" fmla="*/ 0 w 66"/>
                  <a:gd name="T21" fmla="*/ 8 h 45"/>
                  <a:gd name="T22" fmla="*/ 0 w 66"/>
                  <a:gd name="T23" fmla="*/ 13 h 45"/>
                  <a:gd name="T24" fmla="*/ 4 w 66"/>
                  <a:gd name="T25" fmla="*/ 15 h 45"/>
                  <a:gd name="T26" fmla="*/ 7 w 66"/>
                  <a:gd name="T27" fmla="*/ 15 h 45"/>
                  <a:gd name="T28" fmla="*/ 10 w 66"/>
                  <a:gd name="T29" fmla="*/ 15 h 45"/>
                  <a:gd name="T30" fmla="*/ 13 w 66"/>
                  <a:gd name="T31" fmla="*/ 15 h 45"/>
                  <a:gd name="T32" fmla="*/ 17 w 66"/>
                  <a:gd name="T33" fmla="*/ 15 h 45"/>
                  <a:gd name="T34" fmla="*/ 21 w 66"/>
                  <a:gd name="T35" fmla="*/ 15 h 45"/>
                  <a:gd name="T36" fmla="*/ 25 w 66"/>
                  <a:gd name="T37" fmla="*/ 17 h 45"/>
                  <a:gd name="T38" fmla="*/ 29 w 66"/>
                  <a:gd name="T39" fmla="*/ 19 h 45"/>
                  <a:gd name="T40" fmla="*/ 33 w 66"/>
                  <a:gd name="T41" fmla="*/ 23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45"/>
                  <a:gd name="T65" fmla="*/ 66 w 66"/>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45">
                    <a:moveTo>
                      <a:pt x="66" y="45"/>
                    </a:moveTo>
                    <a:lnTo>
                      <a:pt x="60" y="37"/>
                    </a:lnTo>
                    <a:lnTo>
                      <a:pt x="52" y="29"/>
                    </a:lnTo>
                    <a:lnTo>
                      <a:pt x="43" y="21"/>
                    </a:lnTo>
                    <a:lnTo>
                      <a:pt x="33" y="14"/>
                    </a:lnTo>
                    <a:lnTo>
                      <a:pt x="24" y="7"/>
                    </a:lnTo>
                    <a:lnTo>
                      <a:pt x="17" y="2"/>
                    </a:lnTo>
                    <a:lnTo>
                      <a:pt x="10" y="0"/>
                    </a:lnTo>
                    <a:lnTo>
                      <a:pt x="6" y="1"/>
                    </a:lnTo>
                    <a:lnTo>
                      <a:pt x="3" y="8"/>
                    </a:lnTo>
                    <a:lnTo>
                      <a:pt x="0" y="16"/>
                    </a:lnTo>
                    <a:lnTo>
                      <a:pt x="0" y="25"/>
                    </a:lnTo>
                    <a:lnTo>
                      <a:pt x="7" y="29"/>
                    </a:lnTo>
                    <a:lnTo>
                      <a:pt x="13" y="29"/>
                    </a:lnTo>
                    <a:lnTo>
                      <a:pt x="19" y="29"/>
                    </a:lnTo>
                    <a:lnTo>
                      <a:pt x="26" y="29"/>
                    </a:lnTo>
                    <a:lnTo>
                      <a:pt x="34" y="29"/>
                    </a:lnTo>
                    <a:lnTo>
                      <a:pt x="42" y="30"/>
                    </a:lnTo>
                    <a:lnTo>
                      <a:pt x="50" y="34"/>
                    </a:lnTo>
                    <a:lnTo>
                      <a:pt x="58" y="38"/>
                    </a:lnTo>
                    <a:lnTo>
                      <a:pt x="66"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00" name="Freeform 88"/>
              <p:cNvSpPr>
                <a:spLocks/>
              </p:cNvSpPr>
              <p:nvPr/>
            </p:nvSpPr>
            <p:spPr bwMode="auto">
              <a:xfrm>
                <a:off x="702" y="3751"/>
                <a:ext cx="38" cy="66"/>
              </a:xfrm>
              <a:custGeom>
                <a:avLst/>
                <a:gdLst>
                  <a:gd name="T0" fmla="*/ 0 w 78"/>
                  <a:gd name="T1" fmla="*/ 0 h 131"/>
                  <a:gd name="T2" fmla="*/ 6 w 78"/>
                  <a:gd name="T3" fmla="*/ 4 h 131"/>
                  <a:gd name="T4" fmla="*/ 10 w 78"/>
                  <a:gd name="T5" fmla="*/ 9 h 131"/>
                  <a:gd name="T6" fmla="*/ 12 w 78"/>
                  <a:gd name="T7" fmla="*/ 15 h 131"/>
                  <a:gd name="T8" fmla="*/ 16 w 78"/>
                  <a:gd name="T9" fmla="*/ 21 h 131"/>
                  <a:gd name="T10" fmla="*/ 17 w 78"/>
                  <a:gd name="T11" fmla="*/ 23 h 131"/>
                  <a:gd name="T12" fmla="*/ 20 w 78"/>
                  <a:gd name="T13" fmla="*/ 26 h 131"/>
                  <a:gd name="T14" fmla="*/ 24 w 78"/>
                  <a:gd name="T15" fmla="*/ 30 h 131"/>
                  <a:gd name="T16" fmla="*/ 28 w 78"/>
                  <a:gd name="T17" fmla="*/ 35 h 131"/>
                  <a:gd name="T18" fmla="*/ 32 w 78"/>
                  <a:gd name="T19" fmla="*/ 39 h 131"/>
                  <a:gd name="T20" fmla="*/ 35 w 78"/>
                  <a:gd name="T21" fmla="*/ 44 h 131"/>
                  <a:gd name="T22" fmla="*/ 37 w 78"/>
                  <a:gd name="T23" fmla="*/ 48 h 131"/>
                  <a:gd name="T24" fmla="*/ 38 w 78"/>
                  <a:gd name="T25" fmla="*/ 51 h 131"/>
                  <a:gd name="T26" fmla="*/ 38 w 78"/>
                  <a:gd name="T27" fmla="*/ 56 h 131"/>
                  <a:gd name="T28" fmla="*/ 38 w 78"/>
                  <a:gd name="T29" fmla="*/ 60 h 131"/>
                  <a:gd name="T30" fmla="*/ 36 w 78"/>
                  <a:gd name="T31" fmla="*/ 64 h 131"/>
                  <a:gd name="T32" fmla="*/ 33 w 78"/>
                  <a:gd name="T33" fmla="*/ 66 h 131"/>
                  <a:gd name="T34" fmla="*/ 32 w 78"/>
                  <a:gd name="T35" fmla="*/ 66 h 131"/>
                  <a:gd name="T36" fmla="*/ 29 w 78"/>
                  <a:gd name="T37" fmla="*/ 65 h 131"/>
                  <a:gd name="T38" fmla="*/ 26 w 78"/>
                  <a:gd name="T39" fmla="*/ 63 h 131"/>
                  <a:gd name="T40" fmla="*/ 23 w 78"/>
                  <a:gd name="T41" fmla="*/ 61 h 131"/>
                  <a:gd name="T42" fmla="*/ 20 w 78"/>
                  <a:gd name="T43" fmla="*/ 58 h 131"/>
                  <a:gd name="T44" fmla="*/ 17 w 78"/>
                  <a:gd name="T45" fmla="*/ 55 h 131"/>
                  <a:gd name="T46" fmla="*/ 14 w 78"/>
                  <a:gd name="T47" fmla="*/ 52 h 131"/>
                  <a:gd name="T48" fmla="*/ 12 w 78"/>
                  <a:gd name="T49" fmla="*/ 49 h 131"/>
                  <a:gd name="T50" fmla="*/ 9 w 78"/>
                  <a:gd name="T51" fmla="*/ 41 h 131"/>
                  <a:gd name="T52" fmla="*/ 6 w 78"/>
                  <a:gd name="T53" fmla="*/ 30 h 131"/>
                  <a:gd name="T54" fmla="*/ 4 w 78"/>
                  <a:gd name="T55" fmla="*/ 21 h 131"/>
                  <a:gd name="T56" fmla="*/ 3 w 78"/>
                  <a:gd name="T57" fmla="*/ 14 h 131"/>
                  <a:gd name="T58" fmla="*/ 3 w 78"/>
                  <a:gd name="T59" fmla="*/ 11 h 131"/>
                  <a:gd name="T60" fmla="*/ 3 w 78"/>
                  <a:gd name="T61" fmla="*/ 8 h 131"/>
                  <a:gd name="T62" fmla="*/ 2 w 78"/>
                  <a:gd name="T63" fmla="*/ 4 h 131"/>
                  <a:gd name="T64" fmla="*/ 0 w 78"/>
                  <a:gd name="T65" fmla="*/ 0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131"/>
                  <a:gd name="T101" fmla="*/ 78 w 78"/>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131">
                    <a:moveTo>
                      <a:pt x="0" y="0"/>
                    </a:moveTo>
                    <a:lnTo>
                      <a:pt x="12" y="8"/>
                    </a:lnTo>
                    <a:lnTo>
                      <a:pt x="20" y="18"/>
                    </a:lnTo>
                    <a:lnTo>
                      <a:pt x="25" y="30"/>
                    </a:lnTo>
                    <a:lnTo>
                      <a:pt x="32" y="41"/>
                    </a:lnTo>
                    <a:lnTo>
                      <a:pt x="35" y="46"/>
                    </a:lnTo>
                    <a:lnTo>
                      <a:pt x="41" y="52"/>
                    </a:lnTo>
                    <a:lnTo>
                      <a:pt x="49" y="60"/>
                    </a:lnTo>
                    <a:lnTo>
                      <a:pt x="57" y="69"/>
                    </a:lnTo>
                    <a:lnTo>
                      <a:pt x="65" y="78"/>
                    </a:lnTo>
                    <a:lnTo>
                      <a:pt x="71" y="88"/>
                    </a:lnTo>
                    <a:lnTo>
                      <a:pt x="75" y="96"/>
                    </a:lnTo>
                    <a:lnTo>
                      <a:pt x="78" y="101"/>
                    </a:lnTo>
                    <a:lnTo>
                      <a:pt x="78" y="112"/>
                    </a:lnTo>
                    <a:lnTo>
                      <a:pt x="78" y="120"/>
                    </a:lnTo>
                    <a:lnTo>
                      <a:pt x="74" y="127"/>
                    </a:lnTo>
                    <a:lnTo>
                      <a:pt x="68" y="131"/>
                    </a:lnTo>
                    <a:lnTo>
                      <a:pt x="65" y="131"/>
                    </a:lnTo>
                    <a:lnTo>
                      <a:pt x="59" y="129"/>
                    </a:lnTo>
                    <a:lnTo>
                      <a:pt x="53" y="126"/>
                    </a:lnTo>
                    <a:lnTo>
                      <a:pt x="47" y="121"/>
                    </a:lnTo>
                    <a:lnTo>
                      <a:pt x="41" y="116"/>
                    </a:lnTo>
                    <a:lnTo>
                      <a:pt x="34" y="109"/>
                    </a:lnTo>
                    <a:lnTo>
                      <a:pt x="29" y="104"/>
                    </a:lnTo>
                    <a:lnTo>
                      <a:pt x="25" y="97"/>
                    </a:lnTo>
                    <a:lnTo>
                      <a:pt x="18" y="81"/>
                    </a:lnTo>
                    <a:lnTo>
                      <a:pt x="13" y="60"/>
                    </a:lnTo>
                    <a:lnTo>
                      <a:pt x="9" y="41"/>
                    </a:lnTo>
                    <a:lnTo>
                      <a:pt x="7" y="28"/>
                    </a:lnTo>
                    <a:lnTo>
                      <a:pt x="6" y="21"/>
                    </a:lnTo>
                    <a:lnTo>
                      <a:pt x="6" y="15"/>
                    </a:lnTo>
                    <a:lnTo>
                      <a:pt x="4" y="8"/>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01" name="Freeform 89"/>
              <p:cNvSpPr>
                <a:spLocks/>
              </p:cNvSpPr>
              <p:nvPr/>
            </p:nvSpPr>
            <p:spPr bwMode="auto">
              <a:xfrm>
                <a:off x="1631" y="3645"/>
                <a:ext cx="268" cy="456"/>
              </a:xfrm>
              <a:custGeom>
                <a:avLst/>
                <a:gdLst>
                  <a:gd name="T0" fmla="*/ 39 w 535"/>
                  <a:gd name="T1" fmla="*/ 304 h 911"/>
                  <a:gd name="T2" fmla="*/ 54 w 535"/>
                  <a:gd name="T3" fmla="*/ 303 h 911"/>
                  <a:gd name="T4" fmla="*/ 71 w 535"/>
                  <a:gd name="T5" fmla="*/ 298 h 911"/>
                  <a:gd name="T6" fmla="*/ 84 w 535"/>
                  <a:gd name="T7" fmla="*/ 291 h 911"/>
                  <a:gd name="T8" fmla="*/ 95 w 535"/>
                  <a:gd name="T9" fmla="*/ 281 h 911"/>
                  <a:gd name="T10" fmla="*/ 105 w 535"/>
                  <a:gd name="T11" fmla="*/ 266 h 911"/>
                  <a:gd name="T12" fmla="*/ 116 w 535"/>
                  <a:gd name="T13" fmla="*/ 241 h 911"/>
                  <a:gd name="T14" fmla="*/ 135 w 535"/>
                  <a:gd name="T15" fmla="*/ 187 h 911"/>
                  <a:gd name="T16" fmla="*/ 149 w 535"/>
                  <a:gd name="T17" fmla="*/ 97 h 911"/>
                  <a:gd name="T18" fmla="*/ 143 w 535"/>
                  <a:gd name="T19" fmla="*/ 96 h 911"/>
                  <a:gd name="T20" fmla="*/ 120 w 535"/>
                  <a:gd name="T21" fmla="*/ 113 h 911"/>
                  <a:gd name="T22" fmla="*/ 100 w 535"/>
                  <a:gd name="T23" fmla="*/ 106 h 911"/>
                  <a:gd name="T24" fmla="*/ 84 w 535"/>
                  <a:gd name="T25" fmla="*/ 99 h 911"/>
                  <a:gd name="T26" fmla="*/ 66 w 535"/>
                  <a:gd name="T27" fmla="*/ 99 h 911"/>
                  <a:gd name="T28" fmla="*/ 70 w 535"/>
                  <a:gd name="T29" fmla="*/ 82 h 911"/>
                  <a:gd name="T30" fmla="*/ 103 w 535"/>
                  <a:gd name="T31" fmla="*/ 63 h 911"/>
                  <a:gd name="T32" fmla="*/ 154 w 535"/>
                  <a:gd name="T33" fmla="*/ 42 h 911"/>
                  <a:gd name="T34" fmla="*/ 136 w 535"/>
                  <a:gd name="T35" fmla="*/ 29 h 911"/>
                  <a:gd name="T36" fmla="*/ 120 w 535"/>
                  <a:gd name="T37" fmla="*/ 21 h 911"/>
                  <a:gd name="T38" fmla="*/ 131 w 535"/>
                  <a:gd name="T39" fmla="*/ 18 h 911"/>
                  <a:gd name="T40" fmla="*/ 142 w 535"/>
                  <a:gd name="T41" fmla="*/ 18 h 911"/>
                  <a:gd name="T42" fmla="*/ 132 w 535"/>
                  <a:gd name="T43" fmla="*/ 10 h 911"/>
                  <a:gd name="T44" fmla="*/ 115 w 535"/>
                  <a:gd name="T45" fmla="*/ 13 h 911"/>
                  <a:gd name="T46" fmla="*/ 101 w 535"/>
                  <a:gd name="T47" fmla="*/ 24 h 911"/>
                  <a:gd name="T48" fmla="*/ 91 w 535"/>
                  <a:gd name="T49" fmla="*/ 37 h 911"/>
                  <a:gd name="T50" fmla="*/ 78 w 535"/>
                  <a:gd name="T51" fmla="*/ 46 h 911"/>
                  <a:gd name="T52" fmla="*/ 76 w 535"/>
                  <a:gd name="T53" fmla="*/ 43 h 911"/>
                  <a:gd name="T54" fmla="*/ 95 w 535"/>
                  <a:gd name="T55" fmla="*/ 23 h 911"/>
                  <a:gd name="T56" fmla="*/ 97 w 535"/>
                  <a:gd name="T57" fmla="*/ 10 h 911"/>
                  <a:gd name="T58" fmla="*/ 120 w 535"/>
                  <a:gd name="T59" fmla="*/ 3 h 911"/>
                  <a:gd name="T60" fmla="*/ 142 w 535"/>
                  <a:gd name="T61" fmla="*/ 0 h 911"/>
                  <a:gd name="T62" fmla="*/ 161 w 535"/>
                  <a:gd name="T63" fmla="*/ 18 h 911"/>
                  <a:gd name="T64" fmla="*/ 185 w 535"/>
                  <a:gd name="T65" fmla="*/ 43 h 911"/>
                  <a:gd name="T66" fmla="*/ 199 w 535"/>
                  <a:gd name="T67" fmla="*/ 60 h 911"/>
                  <a:gd name="T68" fmla="*/ 206 w 535"/>
                  <a:gd name="T69" fmla="*/ 78 h 911"/>
                  <a:gd name="T70" fmla="*/ 224 w 535"/>
                  <a:gd name="T71" fmla="*/ 120 h 911"/>
                  <a:gd name="T72" fmla="*/ 243 w 535"/>
                  <a:gd name="T73" fmla="*/ 155 h 911"/>
                  <a:gd name="T74" fmla="*/ 255 w 535"/>
                  <a:gd name="T75" fmla="*/ 201 h 911"/>
                  <a:gd name="T76" fmla="*/ 263 w 535"/>
                  <a:gd name="T77" fmla="*/ 278 h 911"/>
                  <a:gd name="T78" fmla="*/ 264 w 535"/>
                  <a:gd name="T79" fmla="*/ 328 h 911"/>
                  <a:gd name="T80" fmla="*/ 262 w 535"/>
                  <a:gd name="T81" fmla="*/ 348 h 911"/>
                  <a:gd name="T82" fmla="*/ 260 w 535"/>
                  <a:gd name="T83" fmla="*/ 359 h 911"/>
                  <a:gd name="T84" fmla="*/ 264 w 535"/>
                  <a:gd name="T85" fmla="*/ 387 h 911"/>
                  <a:gd name="T86" fmla="*/ 266 w 535"/>
                  <a:gd name="T87" fmla="*/ 425 h 911"/>
                  <a:gd name="T88" fmla="*/ 260 w 535"/>
                  <a:gd name="T89" fmla="*/ 456 h 911"/>
                  <a:gd name="T90" fmla="*/ 199 w 535"/>
                  <a:gd name="T91" fmla="*/ 456 h 911"/>
                  <a:gd name="T92" fmla="*/ 87 w 535"/>
                  <a:gd name="T93" fmla="*/ 456 h 911"/>
                  <a:gd name="T94" fmla="*/ 5 w 535"/>
                  <a:gd name="T95" fmla="*/ 456 h 911"/>
                  <a:gd name="T96" fmla="*/ 9 w 535"/>
                  <a:gd name="T97" fmla="*/ 425 h 911"/>
                  <a:gd name="T98" fmla="*/ 21 w 535"/>
                  <a:gd name="T99" fmla="*/ 392 h 911"/>
                  <a:gd name="T100" fmla="*/ 32 w 535"/>
                  <a:gd name="T101" fmla="*/ 373 h 911"/>
                  <a:gd name="T102" fmla="*/ 39 w 535"/>
                  <a:gd name="T103" fmla="*/ 361 h 911"/>
                  <a:gd name="T104" fmla="*/ 38 w 535"/>
                  <a:gd name="T105" fmla="*/ 341 h 911"/>
                  <a:gd name="T106" fmla="*/ 25 w 535"/>
                  <a:gd name="T107" fmla="*/ 323 h 911"/>
                  <a:gd name="T108" fmla="*/ 18 w 535"/>
                  <a:gd name="T109" fmla="*/ 308 h 9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5"/>
                  <a:gd name="T166" fmla="*/ 0 h 911"/>
                  <a:gd name="T167" fmla="*/ 535 w 535"/>
                  <a:gd name="T168" fmla="*/ 911 h 9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5" h="911">
                    <a:moveTo>
                      <a:pt x="28" y="608"/>
                    </a:moveTo>
                    <a:lnTo>
                      <a:pt x="41" y="608"/>
                    </a:lnTo>
                    <a:lnTo>
                      <a:pt x="54" y="608"/>
                    </a:lnTo>
                    <a:lnTo>
                      <a:pt x="65" y="608"/>
                    </a:lnTo>
                    <a:lnTo>
                      <a:pt x="77" y="608"/>
                    </a:lnTo>
                    <a:lnTo>
                      <a:pt x="86" y="608"/>
                    </a:lnTo>
                    <a:lnTo>
                      <a:pt x="94" y="608"/>
                    </a:lnTo>
                    <a:lnTo>
                      <a:pt x="100" y="607"/>
                    </a:lnTo>
                    <a:lnTo>
                      <a:pt x="103" y="607"/>
                    </a:lnTo>
                    <a:lnTo>
                      <a:pt x="108" y="606"/>
                    </a:lnTo>
                    <a:lnTo>
                      <a:pt x="114" y="605"/>
                    </a:lnTo>
                    <a:lnTo>
                      <a:pt x="121" y="603"/>
                    </a:lnTo>
                    <a:lnTo>
                      <a:pt x="128" y="600"/>
                    </a:lnTo>
                    <a:lnTo>
                      <a:pt x="134" y="598"/>
                    </a:lnTo>
                    <a:lnTo>
                      <a:pt x="141" y="596"/>
                    </a:lnTo>
                    <a:lnTo>
                      <a:pt x="147" y="593"/>
                    </a:lnTo>
                    <a:lnTo>
                      <a:pt x="152" y="591"/>
                    </a:lnTo>
                    <a:lnTo>
                      <a:pt x="156" y="589"/>
                    </a:lnTo>
                    <a:lnTo>
                      <a:pt x="161" y="585"/>
                    </a:lnTo>
                    <a:lnTo>
                      <a:pt x="167" y="582"/>
                    </a:lnTo>
                    <a:lnTo>
                      <a:pt x="172" y="578"/>
                    </a:lnTo>
                    <a:lnTo>
                      <a:pt x="178" y="575"/>
                    </a:lnTo>
                    <a:lnTo>
                      <a:pt x="183" y="570"/>
                    </a:lnTo>
                    <a:lnTo>
                      <a:pt x="187" y="566"/>
                    </a:lnTo>
                    <a:lnTo>
                      <a:pt x="190" y="562"/>
                    </a:lnTo>
                    <a:lnTo>
                      <a:pt x="193" y="558"/>
                    </a:lnTo>
                    <a:lnTo>
                      <a:pt x="198" y="551"/>
                    </a:lnTo>
                    <a:lnTo>
                      <a:pt x="202" y="544"/>
                    </a:lnTo>
                    <a:lnTo>
                      <a:pt x="206" y="538"/>
                    </a:lnTo>
                    <a:lnTo>
                      <a:pt x="209" y="532"/>
                    </a:lnTo>
                    <a:lnTo>
                      <a:pt x="214" y="524"/>
                    </a:lnTo>
                    <a:lnTo>
                      <a:pt x="219" y="514"/>
                    </a:lnTo>
                    <a:lnTo>
                      <a:pt x="223" y="505"/>
                    </a:lnTo>
                    <a:lnTo>
                      <a:pt x="227" y="497"/>
                    </a:lnTo>
                    <a:lnTo>
                      <a:pt x="232" y="482"/>
                    </a:lnTo>
                    <a:lnTo>
                      <a:pt x="240" y="461"/>
                    </a:lnTo>
                    <a:lnTo>
                      <a:pt x="249" y="439"/>
                    </a:lnTo>
                    <a:lnTo>
                      <a:pt x="257" y="415"/>
                    </a:lnTo>
                    <a:lnTo>
                      <a:pt x="265" y="393"/>
                    </a:lnTo>
                    <a:lnTo>
                      <a:pt x="270" y="374"/>
                    </a:lnTo>
                    <a:lnTo>
                      <a:pt x="274" y="361"/>
                    </a:lnTo>
                    <a:lnTo>
                      <a:pt x="280" y="326"/>
                    </a:lnTo>
                    <a:lnTo>
                      <a:pt x="288" y="273"/>
                    </a:lnTo>
                    <a:lnTo>
                      <a:pt x="295" y="224"/>
                    </a:lnTo>
                    <a:lnTo>
                      <a:pt x="297" y="194"/>
                    </a:lnTo>
                    <a:lnTo>
                      <a:pt x="296" y="184"/>
                    </a:lnTo>
                    <a:lnTo>
                      <a:pt x="293" y="184"/>
                    </a:lnTo>
                    <a:lnTo>
                      <a:pt x="290" y="187"/>
                    </a:lnTo>
                    <a:lnTo>
                      <a:pt x="288" y="190"/>
                    </a:lnTo>
                    <a:lnTo>
                      <a:pt x="285" y="192"/>
                    </a:lnTo>
                    <a:lnTo>
                      <a:pt x="281" y="198"/>
                    </a:lnTo>
                    <a:lnTo>
                      <a:pt x="274" y="204"/>
                    </a:lnTo>
                    <a:lnTo>
                      <a:pt x="265" y="212"/>
                    </a:lnTo>
                    <a:lnTo>
                      <a:pt x="253" y="219"/>
                    </a:lnTo>
                    <a:lnTo>
                      <a:pt x="240" y="225"/>
                    </a:lnTo>
                    <a:lnTo>
                      <a:pt x="225" y="229"/>
                    </a:lnTo>
                    <a:lnTo>
                      <a:pt x="209" y="230"/>
                    </a:lnTo>
                    <a:lnTo>
                      <a:pt x="207" y="224"/>
                    </a:lnTo>
                    <a:lnTo>
                      <a:pt x="204" y="217"/>
                    </a:lnTo>
                    <a:lnTo>
                      <a:pt x="199" y="211"/>
                    </a:lnTo>
                    <a:lnTo>
                      <a:pt x="194" y="205"/>
                    </a:lnTo>
                    <a:lnTo>
                      <a:pt x="187" y="202"/>
                    </a:lnTo>
                    <a:lnTo>
                      <a:pt x="182" y="198"/>
                    </a:lnTo>
                    <a:lnTo>
                      <a:pt x="175" y="197"/>
                    </a:lnTo>
                    <a:lnTo>
                      <a:pt x="168" y="197"/>
                    </a:lnTo>
                    <a:lnTo>
                      <a:pt x="161" y="198"/>
                    </a:lnTo>
                    <a:lnTo>
                      <a:pt x="153" y="198"/>
                    </a:lnTo>
                    <a:lnTo>
                      <a:pt x="145" y="199"/>
                    </a:lnTo>
                    <a:lnTo>
                      <a:pt x="138" y="198"/>
                    </a:lnTo>
                    <a:lnTo>
                      <a:pt x="132" y="198"/>
                    </a:lnTo>
                    <a:lnTo>
                      <a:pt x="128" y="196"/>
                    </a:lnTo>
                    <a:lnTo>
                      <a:pt x="125" y="194"/>
                    </a:lnTo>
                    <a:lnTo>
                      <a:pt x="125" y="189"/>
                    </a:lnTo>
                    <a:lnTo>
                      <a:pt x="131" y="177"/>
                    </a:lnTo>
                    <a:lnTo>
                      <a:pt x="140" y="164"/>
                    </a:lnTo>
                    <a:lnTo>
                      <a:pt x="149" y="151"/>
                    </a:lnTo>
                    <a:lnTo>
                      <a:pt x="158" y="145"/>
                    </a:lnTo>
                    <a:lnTo>
                      <a:pt x="166" y="142"/>
                    </a:lnTo>
                    <a:lnTo>
                      <a:pt x="183" y="135"/>
                    </a:lnTo>
                    <a:lnTo>
                      <a:pt x="205" y="126"/>
                    </a:lnTo>
                    <a:lnTo>
                      <a:pt x="230" y="114"/>
                    </a:lnTo>
                    <a:lnTo>
                      <a:pt x="255" y="104"/>
                    </a:lnTo>
                    <a:lnTo>
                      <a:pt x="280" y="95"/>
                    </a:lnTo>
                    <a:lnTo>
                      <a:pt x="297" y="86"/>
                    </a:lnTo>
                    <a:lnTo>
                      <a:pt x="307" y="83"/>
                    </a:lnTo>
                    <a:lnTo>
                      <a:pt x="303" y="80"/>
                    </a:lnTo>
                    <a:lnTo>
                      <a:pt x="297" y="74"/>
                    </a:lnTo>
                    <a:lnTo>
                      <a:pt x="289" y="69"/>
                    </a:lnTo>
                    <a:lnTo>
                      <a:pt x="281" y="63"/>
                    </a:lnTo>
                    <a:lnTo>
                      <a:pt x="272" y="58"/>
                    </a:lnTo>
                    <a:lnTo>
                      <a:pt x="263" y="53"/>
                    </a:lnTo>
                    <a:lnTo>
                      <a:pt x="257" y="50"/>
                    </a:lnTo>
                    <a:lnTo>
                      <a:pt x="251" y="47"/>
                    </a:lnTo>
                    <a:lnTo>
                      <a:pt x="244" y="45"/>
                    </a:lnTo>
                    <a:lnTo>
                      <a:pt x="240" y="42"/>
                    </a:lnTo>
                    <a:lnTo>
                      <a:pt x="242" y="39"/>
                    </a:lnTo>
                    <a:lnTo>
                      <a:pt x="247" y="37"/>
                    </a:lnTo>
                    <a:lnTo>
                      <a:pt x="251" y="36"/>
                    </a:lnTo>
                    <a:lnTo>
                      <a:pt x="257" y="36"/>
                    </a:lnTo>
                    <a:lnTo>
                      <a:pt x="261" y="36"/>
                    </a:lnTo>
                    <a:lnTo>
                      <a:pt x="267" y="35"/>
                    </a:lnTo>
                    <a:lnTo>
                      <a:pt x="272" y="35"/>
                    </a:lnTo>
                    <a:lnTo>
                      <a:pt x="277" y="35"/>
                    </a:lnTo>
                    <a:lnTo>
                      <a:pt x="281" y="36"/>
                    </a:lnTo>
                    <a:lnTo>
                      <a:pt x="284" y="36"/>
                    </a:lnTo>
                    <a:lnTo>
                      <a:pt x="283" y="30"/>
                    </a:lnTo>
                    <a:lnTo>
                      <a:pt x="280" y="25"/>
                    </a:lnTo>
                    <a:lnTo>
                      <a:pt x="275" y="22"/>
                    </a:lnTo>
                    <a:lnTo>
                      <a:pt x="268" y="20"/>
                    </a:lnTo>
                    <a:lnTo>
                      <a:pt x="263" y="20"/>
                    </a:lnTo>
                    <a:lnTo>
                      <a:pt x="259" y="20"/>
                    </a:lnTo>
                    <a:lnTo>
                      <a:pt x="252" y="21"/>
                    </a:lnTo>
                    <a:lnTo>
                      <a:pt x="245" y="21"/>
                    </a:lnTo>
                    <a:lnTo>
                      <a:pt x="238" y="23"/>
                    </a:lnTo>
                    <a:lnTo>
                      <a:pt x="230" y="25"/>
                    </a:lnTo>
                    <a:lnTo>
                      <a:pt x="223" y="28"/>
                    </a:lnTo>
                    <a:lnTo>
                      <a:pt x="217" y="32"/>
                    </a:lnTo>
                    <a:lnTo>
                      <a:pt x="213" y="37"/>
                    </a:lnTo>
                    <a:lnTo>
                      <a:pt x="207" y="43"/>
                    </a:lnTo>
                    <a:lnTo>
                      <a:pt x="202" y="48"/>
                    </a:lnTo>
                    <a:lnTo>
                      <a:pt x="198" y="54"/>
                    </a:lnTo>
                    <a:lnTo>
                      <a:pt x="192" y="60"/>
                    </a:lnTo>
                    <a:lnTo>
                      <a:pt x="189" y="65"/>
                    </a:lnTo>
                    <a:lnTo>
                      <a:pt x="184" y="69"/>
                    </a:lnTo>
                    <a:lnTo>
                      <a:pt x="181" y="73"/>
                    </a:lnTo>
                    <a:lnTo>
                      <a:pt x="176" y="76"/>
                    </a:lnTo>
                    <a:lnTo>
                      <a:pt x="171" y="80"/>
                    </a:lnTo>
                    <a:lnTo>
                      <a:pt x="166" y="84"/>
                    </a:lnTo>
                    <a:lnTo>
                      <a:pt x="160" y="88"/>
                    </a:lnTo>
                    <a:lnTo>
                      <a:pt x="155" y="92"/>
                    </a:lnTo>
                    <a:lnTo>
                      <a:pt x="149" y="95"/>
                    </a:lnTo>
                    <a:lnTo>
                      <a:pt x="146" y="97"/>
                    </a:lnTo>
                    <a:lnTo>
                      <a:pt x="144" y="97"/>
                    </a:lnTo>
                    <a:lnTo>
                      <a:pt x="145" y="93"/>
                    </a:lnTo>
                    <a:lnTo>
                      <a:pt x="152" y="85"/>
                    </a:lnTo>
                    <a:lnTo>
                      <a:pt x="161" y="76"/>
                    </a:lnTo>
                    <a:lnTo>
                      <a:pt x="170" y="68"/>
                    </a:lnTo>
                    <a:lnTo>
                      <a:pt x="175" y="62"/>
                    </a:lnTo>
                    <a:lnTo>
                      <a:pt x="182" y="55"/>
                    </a:lnTo>
                    <a:lnTo>
                      <a:pt x="189" y="46"/>
                    </a:lnTo>
                    <a:lnTo>
                      <a:pt x="196" y="37"/>
                    </a:lnTo>
                    <a:lnTo>
                      <a:pt x="200" y="29"/>
                    </a:lnTo>
                    <a:lnTo>
                      <a:pt x="202" y="22"/>
                    </a:lnTo>
                    <a:lnTo>
                      <a:pt x="200" y="19"/>
                    </a:lnTo>
                    <a:lnTo>
                      <a:pt x="194" y="20"/>
                    </a:lnTo>
                    <a:lnTo>
                      <a:pt x="200" y="17"/>
                    </a:lnTo>
                    <a:lnTo>
                      <a:pt x="208" y="15"/>
                    </a:lnTo>
                    <a:lnTo>
                      <a:pt x="217" y="13"/>
                    </a:lnTo>
                    <a:lnTo>
                      <a:pt x="229" y="9"/>
                    </a:lnTo>
                    <a:lnTo>
                      <a:pt x="239" y="6"/>
                    </a:lnTo>
                    <a:lnTo>
                      <a:pt x="251" y="4"/>
                    </a:lnTo>
                    <a:lnTo>
                      <a:pt x="262" y="1"/>
                    </a:lnTo>
                    <a:lnTo>
                      <a:pt x="272" y="0"/>
                    </a:lnTo>
                    <a:lnTo>
                      <a:pt x="277" y="0"/>
                    </a:lnTo>
                    <a:lnTo>
                      <a:pt x="283" y="0"/>
                    </a:lnTo>
                    <a:lnTo>
                      <a:pt x="289" y="0"/>
                    </a:lnTo>
                    <a:lnTo>
                      <a:pt x="292" y="0"/>
                    </a:lnTo>
                    <a:lnTo>
                      <a:pt x="300" y="10"/>
                    </a:lnTo>
                    <a:lnTo>
                      <a:pt x="311" y="22"/>
                    </a:lnTo>
                    <a:lnTo>
                      <a:pt x="321" y="35"/>
                    </a:lnTo>
                    <a:lnTo>
                      <a:pt x="333" y="47"/>
                    </a:lnTo>
                    <a:lnTo>
                      <a:pt x="343" y="60"/>
                    </a:lnTo>
                    <a:lnTo>
                      <a:pt x="353" y="70"/>
                    </a:lnTo>
                    <a:lnTo>
                      <a:pt x="363" y="80"/>
                    </a:lnTo>
                    <a:lnTo>
                      <a:pt x="369" y="86"/>
                    </a:lnTo>
                    <a:lnTo>
                      <a:pt x="375" y="92"/>
                    </a:lnTo>
                    <a:lnTo>
                      <a:pt x="381" y="99"/>
                    </a:lnTo>
                    <a:lnTo>
                      <a:pt x="387" y="106"/>
                    </a:lnTo>
                    <a:lnTo>
                      <a:pt x="393" y="113"/>
                    </a:lnTo>
                    <a:lnTo>
                      <a:pt x="397" y="120"/>
                    </a:lnTo>
                    <a:lnTo>
                      <a:pt x="401" y="126"/>
                    </a:lnTo>
                    <a:lnTo>
                      <a:pt x="404" y="131"/>
                    </a:lnTo>
                    <a:lnTo>
                      <a:pt x="405" y="136"/>
                    </a:lnTo>
                    <a:lnTo>
                      <a:pt x="407" y="143"/>
                    </a:lnTo>
                    <a:lnTo>
                      <a:pt x="411" y="156"/>
                    </a:lnTo>
                    <a:lnTo>
                      <a:pt x="418" y="172"/>
                    </a:lnTo>
                    <a:lnTo>
                      <a:pt x="425" y="190"/>
                    </a:lnTo>
                    <a:lnTo>
                      <a:pt x="432" y="209"/>
                    </a:lnTo>
                    <a:lnTo>
                      <a:pt x="440" y="225"/>
                    </a:lnTo>
                    <a:lnTo>
                      <a:pt x="447" y="239"/>
                    </a:lnTo>
                    <a:lnTo>
                      <a:pt x="452" y="248"/>
                    </a:lnTo>
                    <a:lnTo>
                      <a:pt x="458" y="257"/>
                    </a:lnTo>
                    <a:lnTo>
                      <a:pt x="466" y="272"/>
                    </a:lnTo>
                    <a:lnTo>
                      <a:pt x="475" y="290"/>
                    </a:lnTo>
                    <a:lnTo>
                      <a:pt x="485" y="310"/>
                    </a:lnTo>
                    <a:lnTo>
                      <a:pt x="494" y="331"/>
                    </a:lnTo>
                    <a:lnTo>
                      <a:pt x="501" y="350"/>
                    </a:lnTo>
                    <a:lnTo>
                      <a:pt x="505" y="366"/>
                    </a:lnTo>
                    <a:lnTo>
                      <a:pt x="508" y="377"/>
                    </a:lnTo>
                    <a:lnTo>
                      <a:pt x="510" y="402"/>
                    </a:lnTo>
                    <a:lnTo>
                      <a:pt x="513" y="439"/>
                    </a:lnTo>
                    <a:lnTo>
                      <a:pt x="518" y="475"/>
                    </a:lnTo>
                    <a:lnTo>
                      <a:pt x="522" y="497"/>
                    </a:lnTo>
                    <a:lnTo>
                      <a:pt x="524" y="518"/>
                    </a:lnTo>
                    <a:lnTo>
                      <a:pt x="526" y="555"/>
                    </a:lnTo>
                    <a:lnTo>
                      <a:pt x="528" y="592"/>
                    </a:lnTo>
                    <a:lnTo>
                      <a:pt x="528" y="615"/>
                    </a:lnTo>
                    <a:lnTo>
                      <a:pt x="527" y="629"/>
                    </a:lnTo>
                    <a:lnTo>
                      <a:pt x="527" y="643"/>
                    </a:lnTo>
                    <a:lnTo>
                      <a:pt x="527" y="655"/>
                    </a:lnTo>
                    <a:lnTo>
                      <a:pt x="527" y="664"/>
                    </a:lnTo>
                    <a:lnTo>
                      <a:pt x="528" y="670"/>
                    </a:lnTo>
                    <a:lnTo>
                      <a:pt x="527" y="681"/>
                    </a:lnTo>
                    <a:lnTo>
                      <a:pt x="526" y="690"/>
                    </a:lnTo>
                    <a:lnTo>
                      <a:pt x="524" y="696"/>
                    </a:lnTo>
                    <a:lnTo>
                      <a:pt x="520" y="698"/>
                    </a:lnTo>
                    <a:lnTo>
                      <a:pt x="518" y="700"/>
                    </a:lnTo>
                    <a:lnTo>
                      <a:pt x="516" y="704"/>
                    </a:lnTo>
                    <a:lnTo>
                      <a:pt x="512" y="706"/>
                    </a:lnTo>
                    <a:lnTo>
                      <a:pt x="520" y="718"/>
                    </a:lnTo>
                    <a:lnTo>
                      <a:pt x="527" y="733"/>
                    </a:lnTo>
                    <a:lnTo>
                      <a:pt x="533" y="746"/>
                    </a:lnTo>
                    <a:lnTo>
                      <a:pt x="535" y="755"/>
                    </a:lnTo>
                    <a:lnTo>
                      <a:pt x="533" y="761"/>
                    </a:lnTo>
                    <a:lnTo>
                      <a:pt x="528" y="773"/>
                    </a:lnTo>
                    <a:lnTo>
                      <a:pt x="524" y="786"/>
                    </a:lnTo>
                    <a:lnTo>
                      <a:pt x="522" y="795"/>
                    </a:lnTo>
                    <a:lnTo>
                      <a:pt x="523" y="808"/>
                    </a:lnTo>
                    <a:lnTo>
                      <a:pt x="527" y="829"/>
                    </a:lnTo>
                    <a:lnTo>
                      <a:pt x="532" y="850"/>
                    </a:lnTo>
                    <a:lnTo>
                      <a:pt x="534" y="863"/>
                    </a:lnTo>
                    <a:lnTo>
                      <a:pt x="532" y="872"/>
                    </a:lnTo>
                    <a:lnTo>
                      <a:pt x="528" y="886"/>
                    </a:lnTo>
                    <a:lnTo>
                      <a:pt x="524" y="901"/>
                    </a:lnTo>
                    <a:lnTo>
                      <a:pt x="519" y="911"/>
                    </a:lnTo>
                    <a:lnTo>
                      <a:pt x="510" y="911"/>
                    </a:lnTo>
                    <a:lnTo>
                      <a:pt x="493" y="911"/>
                    </a:lnTo>
                    <a:lnTo>
                      <a:pt x="466" y="911"/>
                    </a:lnTo>
                    <a:lnTo>
                      <a:pt x="434" y="911"/>
                    </a:lnTo>
                    <a:lnTo>
                      <a:pt x="397" y="911"/>
                    </a:lnTo>
                    <a:lnTo>
                      <a:pt x="354" y="911"/>
                    </a:lnTo>
                    <a:lnTo>
                      <a:pt x="311" y="911"/>
                    </a:lnTo>
                    <a:lnTo>
                      <a:pt x="265" y="911"/>
                    </a:lnTo>
                    <a:lnTo>
                      <a:pt x="219" y="911"/>
                    </a:lnTo>
                    <a:lnTo>
                      <a:pt x="174" y="911"/>
                    </a:lnTo>
                    <a:lnTo>
                      <a:pt x="131" y="911"/>
                    </a:lnTo>
                    <a:lnTo>
                      <a:pt x="92" y="911"/>
                    </a:lnTo>
                    <a:lnTo>
                      <a:pt x="58" y="911"/>
                    </a:lnTo>
                    <a:lnTo>
                      <a:pt x="31" y="911"/>
                    </a:lnTo>
                    <a:lnTo>
                      <a:pt x="10" y="911"/>
                    </a:lnTo>
                    <a:lnTo>
                      <a:pt x="0" y="911"/>
                    </a:lnTo>
                    <a:lnTo>
                      <a:pt x="1" y="901"/>
                    </a:lnTo>
                    <a:lnTo>
                      <a:pt x="5" y="886"/>
                    </a:lnTo>
                    <a:lnTo>
                      <a:pt x="11" y="867"/>
                    </a:lnTo>
                    <a:lnTo>
                      <a:pt x="17" y="849"/>
                    </a:lnTo>
                    <a:lnTo>
                      <a:pt x="24" y="829"/>
                    </a:lnTo>
                    <a:lnTo>
                      <a:pt x="31" y="813"/>
                    </a:lnTo>
                    <a:lnTo>
                      <a:pt x="35" y="801"/>
                    </a:lnTo>
                    <a:lnTo>
                      <a:pt x="38" y="794"/>
                    </a:lnTo>
                    <a:lnTo>
                      <a:pt x="42" y="784"/>
                    </a:lnTo>
                    <a:lnTo>
                      <a:pt x="48" y="774"/>
                    </a:lnTo>
                    <a:lnTo>
                      <a:pt x="55" y="765"/>
                    </a:lnTo>
                    <a:lnTo>
                      <a:pt x="58" y="757"/>
                    </a:lnTo>
                    <a:lnTo>
                      <a:pt x="61" y="751"/>
                    </a:lnTo>
                    <a:lnTo>
                      <a:pt x="64" y="746"/>
                    </a:lnTo>
                    <a:lnTo>
                      <a:pt x="68" y="742"/>
                    </a:lnTo>
                    <a:lnTo>
                      <a:pt x="73" y="740"/>
                    </a:lnTo>
                    <a:lnTo>
                      <a:pt x="76" y="735"/>
                    </a:lnTo>
                    <a:lnTo>
                      <a:pt x="77" y="729"/>
                    </a:lnTo>
                    <a:lnTo>
                      <a:pt x="78" y="722"/>
                    </a:lnTo>
                    <a:lnTo>
                      <a:pt x="77" y="717"/>
                    </a:lnTo>
                    <a:lnTo>
                      <a:pt x="75" y="708"/>
                    </a:lnTo>
                    <a:lnTo>
                      <a:pt x="73" y="698"/>
                    </a:lnTo>
                    <a:lnTo>
                      <a:pt x="73" y="688"/>
                    </a:lnTo>
                    <a:lnTo>
                      <a:pt x="76" y="681"/>
                    </a:lnTo>
                    <a:lnTo>
                      <a:pt x="72" y="676"/>
                    </a:lnTo>
                    <a:lnTo>
                      <a:pt x="67" y="670"/>
                    </a:lnTo>
                    <a:lnTo>
                      <a:pt x="61" y="662"/>
                    </a:lnTo>
                    <a:lnTo>
                      <a:pt x="54" y="654"/>
                    </a:lnTo>
                    <a:lnTo>
                      <a:pt x="49" y="646"/>
                    </a:lnTo>
                    <a:lnTo>
                      <a:pt x="45" y="638"/>
                    </a:lnTo>
                    <a:lnTo>
                      <a:pt x="42" y="630"/>
                    </a:lnTo>
                    <a:lnTo>
                      <a:pt x="42" y="623"/>
                    </a:lnTo>
                    <a:lnTo>
                      <a:pt x="39" y="620"/>
                    </a:lnTo>
                    <a:lnTo>
                      <a:pt x="35" y="615"/>
                    </a:lnTo>
                    <a:lnTo>
                      <a:pt x="32" y="611"/>
                    </a:lnTo>
                    <a:lnTo>
                      <a:pt x="28" y="6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02" name="Freeform 90"/>
              <p:cNvSpPr>
                <a:spLocks/>
              </p:cNvSpPr>
              <p:nvPr/>
            </p:nvSpPr>
            <p:spPr bwMode="auto">
              <a:xfrm>
                <a:off x="1620" y="3655"/>
                <a:ext cx="109" cy="208"/>
              </a:xfrm>
              <a:custGeom>
                <a:avLst/>
                <a:gdLst>
                  <a:gd name="T0" fmla="*/ 101 w 216"/>
                  <a:gd name="T1" fmla="*/ 7 h 415"/>
                  <a:gd name="T2" fmla="*/ 85 w 216"/>
                  <a:gd name="T3" fmla="*/ 26 h 415"/>
                  <a:gd name="T4" fmla="*/ 70 w 216"/>
                  <a:gd name="T5" fmla="*/ 47 h 415"/>
                  <a:gd name="T6" fmla="*/ 59 w 216"/>
                  <a:gd name="T7" fmla="*/ 66 h 415"/>
                  <a:gd name="T8" fmla="*/ 49 w 216"/>
                  <a:gd name="T9" fmla="*/ 89 h 415"/>
                  <a:gd name="T10" fmla="*/ 41 w 216"/>
                  <a:gd name="T11" fmla="*/ 128 h 415"/>
                  <a:gd name="T12" fmla="*/ 39 w 216"/>
                  <a:gd name="T13" fmla="*/ 152 h 415"/>
                  <a:gd name="T14" fmla="*/ 33 w 216"/>
                  <a:gd name="T15" fmla="*/ 177 h 415"/>
                  <a:gd name="T16" fmla="*/ 30 w 216"/>
                  <a:gd name="T17" fmla="*/ 184 h 415"/>
                  <a:gd name="T18" fmla="*/ 28 w 216"/>
                  <a:gd name="T19" fmla="*/ 186 h 415"/>
                  <a:gd name="T20" fmla="*/ 28 w 216"/>
                  <a:gd name="T21" fmla="*/ 187 h 415"/>
                  <a:gd name="T22" fmla="*/ 31 w 216"/>
                  <a:gd name="T23" fmla="*/ 190 h 415"/>
                  <a:gd name="T24" fmla="*/ 27 w 216"/>
                  <a:gd name="T25" fmla="*/ 194 h 415"/>
                  <a:gd name="T26" fmla="*/ 19 w 216"/>
                  <a:gd name="T27" fmla="*/ 203 h 415"/>
                  <a:gd name="T28" fmla="*/ 12 w 216"/>
                  <a:gd name="T29" fmla="*/ 207 h 415"/>
                  <a:gd name="T30" fmla="*/ 4 w 216"/>
                  <a:gd name="T31" fmla="*/ 206 h 415"/>
                  <a:gd name="T32" fmla="*/ 1 w 216"/>
                  <a:gd name="T33" fmla="*/ 198 h 415"/>
                  <a:gd name="T34" fmla="*/ 0 w 216"/>
                  <a:gd name="T35" fmla="*/ 177 h 415"/>
                  <a:gd name="T36" fmla="*/ 2 w 216"/>
                  <a:gd name="T37" fmla="*/ 163 h 415"/>
                  <a:gd name="T38" fmla="*/ 4 w 216"/>
                  <a:gd name="T39" fmla="*/ 146 h 415"/>
                  <a:gd name="T40" fmla="*/ 7 w 216"/>
                  <a:gd name="T41" fmla="*/ 137 h 415"/>
                  <a:gd name="T42" fmla="*/ 11 w 216"/>
                  <a:gd name="T43" fmla="*/ 125 h 415"/>
                  <a:gd name="T44" fmla="*/ 13 w 216"/>
                  <a:gd name="T45" fmla="*/ 112 h 415"/>
                  <a:gd name="T46" fmla="*/ 19 w 216"/>
                  <a:gd name="T47" fmla="*/ 85 h 415"/>
                  <a:gd name="T48" fmla="*/ 23 w 216"/>
                  <a:gd name="T49" fmla="*/ 69 h 415"/>
                  <a:gd name="T50" fmla="*/ 24 w 216"/>
                  <a:gd name="T51" fmla="*/ 53 h 415"/>
                  <a:gd name="T52" fmla="*/ 28 w 216"/>
                  <a:gd name="T53" fmla="*/ 44 h 415"/>
                  <a:gd name="T54" fmla="*/ 31 w 216"/>
                  <a:gd name="T55" fmla="*/ 35 h 415"/>
                  <a:gd name="T56" fmla="*/ 32 w 216"/>
                  <a:gd name="T57" fmla="*/ 27 h 415"/>
                  <a:gd name="T58" fmla="*/ 37 w 216"/>
                  <a:gd name="T59" fmla="*/ 13 h 415"/>
                  <a:gd name="T60" fmla="*/ 42 w 216"/>
                  <a:gd name="T61" fmla="*/ 12 h 415"/>
                  <a:gd name="T62" fmla="*/ 48 w 216"/>
                  <a:gd name="T63" fmla="*/ 17 h 415"/>
                  <a:gd name="T64" fmla="*/ 55 w 216"/>
                  <a:gd name="T65" fmla="*/ 23 h 415"/>
                  <a:gd name="T66" fmla="*/ 59 w 216"/>
                  <a:gd name="T67" fmla="*/ 28 h 415"/>
                  <a:gd name="T68" fmla="*/ 57 w 216"/>
                  <a:gd name="T69" fmla="*/ 29 h 415"/>
                  <a:gd name="T70" fmla="*/ 51 w 216"/>
                  <a:gd name="T71" fmla="*/ 28 h 415"/>
                  <a:gd name="T72" fmla="*/ 50 w 216"/>
                  <a:gd name="T73" fmla="*/ 31 h 415"/>
                  <a:gd name="T74" fmla="*/ 51 w 216"/>
                  <a:gd name="T75" fmla="*/ 35 h 415"/>
                  <a:gd name="T76" fmla="*/ 56 w 216"/>
                  <a:gd name="T77" fmla="*/ 37 h 415"/>
                  <a:gd name="T78" fmla="*/ 63 w 216"/>
                  <a:gd name="T79" fmla="*/ 39 h 415"/>
                  <a:gd name="T80" fmla="*/ 68 w 216"/>
                  <a:gd name="T81" fmla="*/ 36 h 415"/>
                  <a:gd name="T82" fmla="*/ 74 w 216"/>
                  <a:gd name="T83" fmla="*/ 27 h 415"/>
                  <a:gd name="T84" fmla="*/ 78 w 216"/>
                  <a:gd name="T85" fmla="*/ 21 h 415"/>
                  <a:gd name="T86" fmla="*/ 88 w 216"/>
                  <a:gd name="T87" fmla="*/ 14 h 415"/>
                  <a:gd name="T88" fmla="*/ 97 w 216"/>
                  <a:gd name="T89" fmla="*/ 7 h 415"/>
                  <a:gd name="T90" fmla="*/ 106 w 216"/>
                  <a:gd name="T91" fmla="*/ 1 h 4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6"/>
                  <a:gd name="T139" fmla="*/ 0 h 415"/>
                  <a:gd name="T140" fmla="*/ 216 w 216"/>
                  <a:gd name="T141" fmla="*/ 415 h 4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6" h="415">
                    <a:moveTo>
                      <a:pt x="216" y="0"/>
                    </a:moveTo>
                    <a:lnTo>
                      <a:pt x="200" y="13"/>
                    </a:lnTo>
                    <a:lnTo>
                      <a:pt x="184" y="31"/>
                    </a:lnTo>
                    <a:lnTo>
                      <a:pt x="168" y="51"/>
                    </a:lnTo>
                    <a:lnTo>
                      <a:pt x="152" y="72"/>
                    </a:lnTo>
                    <a:lnTo>
                      <a:pt x="138" y="94"/>
                    </a:lnTo>
                    <a:lnTo>
                      <a:pt x="125" y="115"/>
                    </a:lnTo>
                    <a:lnTo>
                      <a:pt x="116" y="132"/>
                    </a:lnTo>
                    <a:lnTo>
                      <a:pt x="108" y="146"/>
                    </a:lnTo>
                    <a:lnTo>
                      <a:pt x="97" y="177"/>
                    </a:lnTo>
                    <a:lnTo>
                      <a:pt x="87" y="217"/>
                    </a:lnTo>
                    <a:lnTo>
                      <a:pt x="82" y="255"/>
                    </a:lnTo>
                    <a:lnTo>
                      <a:pt x="79" y="282"/>
                    </a:lnTo>
                    <a:lnTo>
                      <a:pt x="77" y="303"/>
                    </a:lnTo>
                    <a:lnTo>
                      <a:pt x="71" y="330"/>
                    </a:lnTo>
                    <a:lnTo>
                      <a:pt x="65" y="353"/>
                    </a:lnTo>
                    <a:lnTo>
                      <a:pt x="62" y="365"/>
                    </a:lnTo>
                    <a:lnTo>
                      <a:pt x="60" y="367"/>
                    </a:lnTo>
                    <a:lnTo>
                      <a:pt x="59" y="369"/>
                    </a:lnTo>
                    <a:lnTo>
                      <a:pt x="56" y="372"/>
                    </a:lnTo>
                    <a:lnTo>
                      <a:pt x="54" y="373"/>
                    </a:lnTo>
                    <a:lnTo>
                      <a:pt x="56" y="374"/>
                    </a:lnTo>
                    <a:lnTo>
                      <a:pt x="59" y="377"/>
                    </a:lnTo>
                    <a:lnTo>
                      <a:pt x="61" y="380"/>
                    </a:lnTo>
                    <a:lnTo>
                      <a:pt x="63" y="382"/>
                    </a:lnTo>
                    <a:lnTo>
                      <a:pt x="53" y="388"/>
                    </a:lnTo>
                    <a:lnTo>
                      <a:pt x="45" y="396"/>
                    </a:lnTo>
                    <a:lnTo>
                      <a:pt x="37" y="406"/>
                    </a:lnTo>
                    <a:lnTo>
                      <a:pt x="30" y="415"/>
                    </a:lnTo>
                    <a:lnTo>
                      <a:pt x="24" y="414"/>
                    </a:lnTo>
                    <a:lnTo>
                      <a:pt x="16" y="413"/>
                    </a:lnTo>
                    <a:lnTo>
                      <a:pt x="8" y="412"/>
                    </a:lnTo>
                    <a:lnTo>
                      <a:pt x="1" y="411"/>
                    </a:lnTo>
                    <a:lnTo>
                      <a:pt x="1" y="396"/>
                    </a:lnTo>
                    <a:lnTo>
                      <a:pt x="0" y="374"/>
                    </a:lnTo>
                    <a:lnTo>
                      <a:pt x="0" y="354"/>
                    </a:lnTo>
                    <a:lnTo>
                      <a:pt x="1" y="342"/>
                    </a:lnTo>
                    <a:lnTo>
                      <a:pt x="3" y="326"/>
                    </a:lnTo>
                    <a:lnTo>
                      <a:pt x="6" y="307"/>
                    </a:lnTo>
                    <a:lnTo>
                      <a:pt x="8" y="291"/>
                    </a:lnTo>
                    <a:lnTo>
                      <a:pt x="10" y="281"/>
                    </a:lnTo>
                    <a:lnTo>
                      <a:pt x="14" y="273"/>
                    </a:lnTo>
                    <a:lnTo>
                      <a:pt x="18" y="262"/>
                    </a:lnTo>
                    <a:lnTo>
                      <a:pt x="22" y="250"/>
                    </a:lnTo>
                    <a:lnTo>
                      <a:pt x="24" y="240"/>
                    </a:lnTo>
                    <a:lnTo>
                      <a:pt x="26" y="224"/>
                    </a:lnTo>
                    <a:lnTo>
                      <a:pt x="30" y="198"/>
                    </a:lnTo>
                    <a:lnTo>
                      <a:pt x="37" y="170"/>
                    </a:lnTo>
                    <a:lnTo>
                      <a:pt x="46" y="149"/>
                    </a:lnTo>
                    <a:lnTo>
                      <a:pt x="46" y="138"/>
                    </a:lnTo>
                    <a:lnTo>
                      <a:pt x="47" y="122"/>
                    </a:lnTo>
                    <a:lnTo>
                      <a:pt x="48" y="106"/>
                    </a:lnTo>
                    <a:lnTo>
                      <a:pt x="52" y="95"/>
                    </a:lnTo>
                    <a:lnTo>
                      <a:pt x="56" y="87"/>
                    </a:lnTo>
                    <a:lnTo>
                      <a:pt x="60" y="78"/>
                    </a:lnTo>
                    <a:lnTo>
                      <a:pt x="62" y="69"/>
                    </a:lnTo>
                    <a:lnTo>
                      <a:pt x="63" y="63"/>
                    </a:lnTo>
                    <a:lnTo>
                      <a:pt x="64" y="54"/>
                    </a:lnTo>
                    <a:lnTo>
                      <a:pt x="69" y="40"/>
                    </a:lnTo>
                    <a:lnTo>
                      <a:pt x="74" y="26"/>
                    </a:lnTo>
                    <a:lnTo>
                      <a:pt x="78" y="19"/>
                    </a:lnTo>
                    <a:lnTo>
                      <a:pt x="84" y="23"/>
                    </a:lnTo>
                    <a:lnTo>
                      <a:pt x="90" y="27"/>
                    </a:lnTo>
                    <a:lnTo>
                      <a:pt x="95" y="33"/>
                    </a:lnTo>
                    <a:lnTo>
                      <a:pt x="102" y="39"/>
                    </a:lnTo>
                    <a:lnTo>
                      <a:pt x="108" y="45"/>
                    </a:lnTo>
                    <a:lnTo>
                      <a:pt x="113" y="50"/>
                    </a:lnTo>
                    <a:lnTo>
                      <a:pt x="117" y="55"/>
                    </a:lnTo>
                    <a:lnTo>
                      <a:pt x="120" y="58"/>
                    </a:lnTo>
                    <a:lnTo>
                      <a:pt x="113" y="57"/>
                    </a:lnTo>
                    <a:lnTo>
                      <a:pt x="106" y="56"/>
                    </a:lnTo>
                    <a:lnTo>
                      <a:pt x="101" y="56"/>
                    </a:lnTo>
                    <a:lnTo>
                      <a:pt x="99" y="57"/>
                    </a:lnTo>
                    <a:lnTo>
                      <a:pt x="99" y="61"/>
                    </a:lnTo>
                    <a:lnTo>
                      <a:pt x="99" y="64"/>
                    </a:lnTo>
                    <a:lnTo>
                      <a:pt x="101" y="69"/>
                    </a:lnTo>
                    <a:lnTo>
                      <a:pt x="105" y="71"/>
                    </a:lnTo>
                    <a:lnTo>
                      <a:pt x="110" y="73"/>
                    </a:lnTo>
                    <a:lnTo>
                      <a:pt x="118" y="76"/>
                    </a:lnTo>
                    <a:lnTo>
                      <a:pt x="125" y="78"/>
                    </a:lnTo>
                    <a:lnTo>
                      <a:pt x="130" y="77"/>
                    </a:lnTo>
                    <a:lnTo>
                      <a:pt x="135" y="71"/>
                    </a:lnTo>
                    <a:lnTo>
                      <a:pt x="141" y="63"/>
                    </a:lnTo>
                    <a:lnTo>
                      <a:pt x="146" y="54"/>
                    </a:lnTo>
                    <a:lnTo>
                      <a:pt x="148" y="46"/>
                    </a:lnTo>
                    <a:lnTo>
                      <a:pt x="155" y="41"/>
                    </a:lnTo>
                    <a:lnTo>
                      <a:pt x="163" y="35"/>
                    </a:lnTo>
                    <a:lnTo>
                      <a:pt x="174" y="28"/>
                    </a:lnTo>
                    <a:lnTo>
                      <a:pt x="184" y="20"/>
                    </a:lnTo>
                    <a:lnTo>
                      <a:pt x="193" y="13"/>
                    </a:lnTo>
                    <a:lnTo>
                      <a:pt x="203" y="7"/>
                    </a:lnTo>
                    <a:lnTo>
                      <a:pt x="211" y="2"/>
                    </a:lnTo>
                    <a:lnTo>
                      <a:pt x="21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03" name="Freeform 91"/>
              <p:cNvSpPr>
                <a:spLocks/>
              </p:cNvSpPr>
              <p:nvPr/>
            </p:nvSpPr>
            <p:spPr bwMode="auto">
              <a:xfrm>
                <a:off x="1646" y="3926"/>
                <a:ext cx="125" cy="46"/>
              </a:xfrm>
              <a:custGeom>
                <a:avLst/>
                <a:gdLst>
                  <a:gd name="T0" fmla="*/ 5 w 252"/>
                  <a:gd name="T1" fmla="*/ 29 h 91"/>
                  <a:gd name="T2" fmla="*/ 2 w 252"/>
                  <a:gd name="T3" fmla="*/ 25 h 91"/>
                  <a:gd name="T4" fmla="*/ 6 w 252"/>
                  <a:gd name="T5" fmla="*/ 23 h 91"/>
                  <a:gd name="T6" fmla="*/ 18 w 252"/>
                  <a:gd name="T7" fmla="*/ 23 h 91"/>
                  <a:gd name="T8" fmla="*/ 29 w 252"/>
                  <a:gd name="T9" fmla="*/ 23 h 91"/>
                  <a:gd name="T10" fmla="*/ 36 w 252"/>
                  <a:gd name="T11" fmla="*/ 23 h 91"/>
                  <a:gd name="T12" fmla="*/ 40 w 252"/>
                  <a:gd name="T13" fmla="*/ 22 h 91"/>
                  <a:gd name="T14" fmla="*/ 46 w 252"/>
                  <a:gd name="T15" fmla="*/ 21 h 91"/>
                  <a:gd name="T16" fmla="*/ 53 w 252"/>
                  <a:gd name="T17" fmla="*/ 18 h 91"/>
                  <a:gd name="T18" fmla="*/ 59 w 252"/>
                  <a:gd name="T19" fmla="*/ 16 h 91"/>
                  <a:gd name="T20" fmla="*/ 63 w 252"/>
                  <a:gd name="T21" fmla="*/ 14 h 91"/>
                  <a:gd name="T22" fmla="*/ 69 w 252"/>
                  <a:gd name="T23" fmla="*/ 10 h 91"/>
                  <a:gd name="T24" fmla="*/ 74 w 252"/>
                  <a:gd name="T25" fmla="*/ 7 h 91"/>
                  <a:gd name="T26" fmla="*/ 79 w 252"/>
                  <a:gd name="T27" fmla="*/ 2 h 91"/>
                  <a:gd name="T28" fmla="*/ 84 w 252"/>
                  <a:gd name="T29" fmla="*/ 3 h 91"/>
                  <a:gd name="T30" fmla="*/ 95 w 252"/>
                  <a:gd name="T31" fmla="*/ 7 h 91"/>
                  <a:gd name="T32" fmla="*/ 108 w 252"/>
                  <a:gd name="T33" fmla="*/ 11 h 91"/>
                  <a:gd name="T34" fmla="*/ 120 w 252"/>
                  <a:gd name="T35" fmla="*/ 13 h 91"/>
                  <a:gd name="T36" fmla="*/ 123 w 252"/>
                  <a:gd name="T37" fmla="*/ 16 h 91"/>
                  <a:gd name="T38" fmla="*/ 119 w 252"/>
                  <a:gd name="T39" fmla="*/ 21 h 91"/>
                  <a:gd name="T40" fmla="*/ 115 w 252"/>
                  <a:gd name="T41" fmla="*/ 21 h 91"/>
                  <a:gd name="T42" fmla="*/ 104 w 252"/>
                  <a:gd name="T43" fmla="*/ 19 h 91"/>
                  <a:gd name="T44" fmla="*/ 90 w 252"/>
                  <a:gd name="T45" fmla="*/ 18 h 91"/>
                  <a:gd name="T46" fmla="*/ 79 w 252"/>
                  <a:gd name="T47" fmla="*/ 16 h 91"/>
                  <a:gd name="T48" fmla="*/ 73 w 252"/>
                  <a:gd name="T49" fmla="*/ 16 h 91"/>
                  <a:gd name="T50" fmla="*/ 72 w 252"/>
                  <a:gd name="T51" fmla="*/ 23 h 91"/>
                  <a:gd name="T52" fmla="*/ 77 w 252"/>
                  <a:gd name="T53" fmla="*/ 27 h 91"/>
                  <a:gd name="T54" fmla="*/ 84 w 252"/>
                  <a:gd name="T55" fmla="*/ 30 h 91"/>
                  <a:gd name="T56" fmla="*/ 91 w 252"/>
                  <a:gd name="T57" fmla="*/ 34 h 91"/>
                  <a:gd name="T58" fmla="*/ 96 w 252"/>
                  <a:gd name="T59" fmla="*/ 37 h 91"/>
                  <a:gd name="T60" fmla="*/ 98 w 252"/>
                  <a:gd name="T61" fmla="*/ 39 h 91"/>
                  <a:gd name="T62" fmla="*/ 96 w 252"/>
                  <a:gd name="T63" fmla="*/ 41 h 91"/>
                  <a:gd name="T64" fmla="*/ 93 w 252"/>
                  <a:gd name="T65" fmla="*/ 41 h 91"/>
                  <a:gd name="T66" fmla="*/ 87 w 252"/>
                  <a:gd name="T67" fmla="*/ 42 h 91"/>
                  <a:gd name="T68" fmla="*/ 81 w 252"/>
                  <a:gd name="T69" fmla="*/ 42 h 91"/>
                  <a:gd name="T70" fmla="*/ 75 w 252"/>
                  <a:gd name="T71" fmla="*/ 42 h 91"/>
                  <a:gd name="T72" fmla="*/ 69 w 252"/>
                  <a:gd name="T73" fmla="*/ 41 h 91"/>
                  <a:gd name="T74" fmla="*/ 62 w 252"/>
                  <a:gd name="T75" fmla="*/ 39 h 91"/>
                  <a:gd name="T76" fmla="*/ 55 w 252"/>
                  <a:gd name="T77" fmla="*/ 36 h 91"/>
                  <a:gd name="T78" fmla="*/ 50 w 252"/>
                  <a:gd name="T79" fmla="*/ 34 h 91"/>
                  <a:gd name="T80" fmla="*/ 46 w 252"/>
                  <a:gd name="T81" fmla="*/ 34 h 91"/>
                  <a:gd name="T82" fmla="*/ 39 w 252"/>
                  <a:gd name="T83" fmla="*/ 34 h 91"/>
                  <a:gd name="T84" fmla="*/ 33 w 252"/>
                  <a:gd name="T85" fmla="*/ 37 h 91"/>
                  <a:gd name="T86" fmla="*/ 27 w 252"/>
                  <a:gd name="T87" fmla="*/ 44 h 91"/>
                  <a:gd name="T88" fmla="*/ 23 w 252"/>
                  <a:gd name="T89" fmla="*/ 44 h 91"/>
                  <a:gd name="T90" fmla="*/ 18 w 252"/>
                  <a:gd name="T91" fmla="*/ 40 h 91"/>
                  <a:gd name="T92" fmla="*/ 13 w 252"/>
                  <a:gd name="T93" fmla="*/ 35 h 91"/>
                  <a:gd name="T94" fmla="*/ 8 w 252"/>
                  <a:gd name="T95" fmla="*/ 32 h 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2"/>
                  <a:gd name="T145" fmla="*/ 0 h 91"/>
                  <a:gd name="T146" fmla="*/ 252 w 252"/>
                  <a:gd name="T147" fmla="*/ 91 h 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2" h="91">
                    <a:moveTo>
                      <a:pt x="14" y="61"/>
                    </a:moveTo>
                    <a:lnTo>
                      <a:pt x="11" y="58"/>
                    </a:lnTo>
                    <a:lnTo>
                      <a:pt x="7" y="53"/>
                    </a:lnTo>
                    <a:lnTo>
                      <a:pt x="4" y="49"/>
                    </a:lnTo>
                    <a:lnTo>
                      <a:pt x="0" y="46"/>
                    </a:lnTo>
                    <a:lnTo>
                      <a:pt x="13" y="46"/>
                    </a:lnTo>
                    <a:lnTo>
                      <a:pt x="26" y="46"/>
                    </a:lnTo>
                    <a:lnTo>
                      <a:pt x="37" y="46"/>
                    </a:lnTo>
                    <a:lnTo>
                      <a:pt x="49" y="46"/>
                    </a:lnTo>
                    <a:lnTo>
                      <a:pt x="58" y="46"/>
                    </a:lnTo>
                    <a:lnTo>
                      <a:pt x="66" y="46"/>
                    </a:lnTo>
                    <a:lnTo>
                      <a:pt x="72" y="45"/>
                    </a:lnTo>
                    <a:lnTo>
                      <a:pt x="75" y="45"/>
                    </a:lnTo>
                    <a:lnTo>
                      <a:pt x="80" y="44"/>
                    </a:lnTo>
                    <a:lnTo>
                      <a:pt x="86" y="43"/>
                    </a:lnTo>
                    <a:lnTo>
                      <a:pt x="93" y="41"/>
                    </a:lnTo>
                    <a:lnTo>
                      <a:pt x="100" y="38"/>
                    </a:lnTo>
                    <a:lnTo>
                      <a:pt x="106" y="36"/>
                    </a:lnTo>
                    <a:lnTo>
                      <a:pt x="113" y="34"/>
                    </a:lnTo>
                    <a:lnTo>
                      <a:pt x="119" y="31"/>
                    </a:lnTo>
                    <a:lnTo>
                      <a:pt x="124" y="29"/>
                    </a:lnTo>
                    <a:lnTo>
                      <a:pt x="128" y="27"/>
                    </a:lnTo>
                    <a:lnTo>
                      <a:pt x="133" y="23"/>
                    </a:lnTo>
                    <a:lnTo>
                      <a:pt x="139" y="20"/>
                    </a:lnTo>
                    <a:lnTo>
                      <a:pt x="144" y="16"/>
                    </a:lnTo>
                    <a:lnTo>
                      <a:pt x="150" y="13"/>
                    </a:lnTo>
                    <a:lnTo>
                      <a:pt x="155" y="8"/>
                    </a:lnTo>
                    <a:lnTo>
                      <a:pt x="159" y="4"/>
                    </a:lnTo>
                    <a:lnTo>
                      <a:pt x="162" y="0"/>
                    </a:lnTo>
                    <a:lnTo>
                      <a:pt x="169" y="5"/>
                    </a:lnTo>
                    <a:lnTo>
                      <a:pt x="179" y="8"/>
                    </a:lnTo>
                    <a:lnTo>
                      <a:pt x="191" y="13"/>
                    </a:lnTo>
                    <a:lnTo>
                      <a:pt x="203" y="17"/>
                    </a:lnTo>
                    <a:lnTo>
                      <a:pt x="217" y="21"/>
                    </a:lnTo>
                    <a:lnTo>
                      <a:pt x="230" y="24"/>
                    </a:lnTo>
                    <a:lnTo>
                      <a:pt x="242" y="26"/>
                    </a:lnTo>
                    <a:lnTo>
                      <a:pt x="252" y="27"/>
                    </a:lnTo>
                    <a:lnTo>
                      <a:pt x="248" y="32"/>
                    </a:lnTo>
                    <a:lnTo>
                      <a:pt x="245" y="37"/>
                    </a:lnTo>
                    <a:lnTo>
                      <a:pt x="240" y="41"/>
                    </a:lnTo>
                    <a:lnTo>
                      <a:pt x="235" y="42"/>
                    </a:lnTo>
                    <a:lnTo>
                      <a:pt x="231" y="42"/>
                    </a:lnTo>
                    <a:lnTo>
                      <a:pt x="222" y="41"/>
                    </a:lnTo>
                    <a:lnTo>
                      <a:pt x="210" y="38"/>
                    </a:lnTo>
                    <a:lnTo>
                      <a:pt x="196" y="37"/>
                    </a:lnTo>
                    <a:lnTo>
                      <a:pt x="182" y="35"/>
                    </a:lnTo>
                    <a:lnTo>
                      <a:pt x="169" y="32"/>
                    </a:lnTo>
                    <a:lnTo>
                      <a:pt x="159" y="31"/>
                    </a:lnTo>
                    <a:lnTo>
                      <a:pt x="153" y="30"/>
                    </a:lnTo>
                    <a:lnTo>
                      <a:pt x="147" y="31"/>
                    </a:lnTo>
                    <a:lnTo>
                      <a:pt x="144" y="37"/>
                    </a:lnTo>
                    <a:lnTo>
                      <a:pt x="146" y="45"/>
                    </a:lnTo>
                    <a:lnTo>
                      <a:pt x="150" y="51"/>
                    </a:lnTo>
                    <a:lnTo>
                      <a:pt x="155" y="53"/>
                    </a:lnTo>
                    <a:lnTo>
                      <a:pt x="162" y="57"/>
                    </a:lnTo>
                    <a:lnTo>
                      <a:pt x="169" y="60"/>
                    </a:lnTo>
                    <a:lnTo>
                      <a:pt x="176" y="64"/>
                    </a:lnTo>
                    <a:lnTo>
                      <a:pt x="184" y="67"/>
                    </a:lnTo>
                    <a:lnTo>
                      <a:pt x="189" y="70"/>
                    </a:lnTo>
                    <a:lnTo>
                      <a:pt x="194" y="74"/>
                    </a:lnTo>
                    <a:lnTo>
                      <a:pt x="197" y="76"/>
                    </a:lnTo>
                    <a:lnTo>
                      <a:pt x="197" y="77"/>
                    </a:lnTo>
                    <a:lnTo>
                      <a:pt x="196" y="79"/>
                    </a:lnTo>
                    <a:lnTo>
                      <a:pt x="194" y="81"/>
                    </a:lnTo>
                    <a:lnTo>
                      <a:pt x="193" y="82"/>
                    </a:lnTo>
                    <a:lnTo>
                      <a:pt x="187" y="82"/>
                    </a:lnTo>
                    <a:lnTo>
                      <a:pt x="182" y="82"/>
                    </a:lnTo>
                    <a:lnTo>
                      <a:pt x="176" y="83"/>
                    </a:lnTo>
                    <a:lnTo>
                      <a:pt x="170" y="83"/>
                    </a:lnTo>
                    <a:lnTo>
                      <a:pt x="164" y="83"/>
                    </a:lnTo>
                    <a:lnTo>
                      <a:pt x="158" y="83"/>
                    </a:lnTo>
                    <a:lnTo>
                      <a:pt x="151" y="83"/>
                    </a:lnTo>
                    <a:lnTo>
                      <a:pt x="146" y="83"/>
                    </a:lnTo>
                    <a:lnTo>
                      <a:pt x="140" y="82"/>
                    </a:lnTo>
                    <a:lnTo>
                      <a:pt x="133" y="80"/>
                    </a:lnTo>
                    <a:lnTo>
                      <a:pt x="125" y="77"/>
                    </a:lnTo>
                    <a:lnTo>
                      <a:pt x="118" y="75"/>
                    </a:lnTo>
                    <a:lnTo>
                      <a:pt x="111" y="72"/>
                    </a:lnTo>
                    <a:lnTo>
                      <a:pt x="105" y="69"/>
                    </a:lnTo>
                    <a:lnTo>
                      <a:pt x="101" y="68"/>
                    </a:lnTo>
                    <a:lnTo>
                      <a:pt x="98" y="67"/>
                    </a:lnTo>
                    <a:lnTo>
                      <a:pt x="93" y="67"/>
                    </a:lnTo>
                    <a:lnTo>
                      <a:pt x="86" y="67"/>
                    </a:lnTo>
                    <a:lnTo>
                      <a:pt x="78" y="68"/>
                    </a:lnTo>
                    <a:lnTo>
                      <a:pt x="72" y="68"/>
                    </a:lnTo>
                    <a:lnTo>
                      <a:pt x="66" y="73"/>
                    </a:lnTo>
                    <a:lnTo>
                      <a:pt x="60" y="80"/>
                    </a:lnTo>
                    <a:lnTo>
                      <a:pt x="55" y="87"/>
                    </a:lnTo>
                    <a:lnTo>
                      <a:pt x="51" y="91"/>
                    </a:lnTo>
                    <a:lnTo>
                      <a:pt x="47" y="88"/>
                    </a:lnTo>
                    <a:lnTo>
                      <a:pt x="42" y="83"/>
                    </a:lnTo>
                    <a:lnTo>
                      <a:pt x="36" y="79"/>
                    </a:lnTo>
                    <a:lnTo>
                      <a:pt x="32" y="74"/>
                    </a:lnTo>
                    <a:lnTo>
                      <a:pt x="26" y="70"/>
                    </a:lnTo>
                    <a:lnTo>
                      <a:pt x="21" y="67"/>
                    </a:lnTo>
                    <a:lnTo>
                      <a:pt x="17" y="64"/>
                    </a:lnTo>
                    <a:lnTo>
                      <a:pt x="14" y="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04" name="Freeform 92"/>
              <p:cNvSpPr>
                <a:spLocks/>
              </p:cNvSpPr>
              <p:nvPr/>
            </p:nvSpPr>
            <p:spPr bwMode="auto">
              <a:xfrm>
                <a:off x="1668" y="3985"/>
                <a:ext cx="37" cy="30"/>
              </a:xfrm>
              <a:custGeom>
                <a:avLst/>
                <a:gdLst>
                  <a:gd name="T0" fmla="*/ 2 w 74"/>
                  <a:gd name="T1" fmla="*/ 18 h 59"/>
                  <a:gd name="T2" fmla="*/ 1 w 74"/>
                  <a:gd name="T3" fmla="*/ 14 h 59"/>
                  <a:gd name="T4" fmla="*/ 0 w 74"/>
                  <a:gd name="T5" fmla="*/ 9 h 59"/>
                  <a:gd name="T6" fmla="*/ 0 w 74"/>
                  <a:gd name="T7" fmla="*/ 4 h 59"/>
                  <a:gd name="T8" fmla="*/ 2 w 74"/>
                  <a:gd name="T9" fmla="*/ 0 h 59"/>
                  <a:gd name="T10" fmla="*/ 4 w 74"/>
                  <a:gd name="T11" fmla="*/ 1 h 59"/>
                  <a:gd name="T12" fmla="*/ 7 w 74"/>
                  <a:gd name="T13" fmla="*/ 4 h 59"/>
                  <a:gd name="T14" fmla="*/ 11 w 74"/>
                  <a:gd name="T15" fmla="*/ 6 h 59"/>
                  <a:gd name="T16" fmla="*/ 14 w 74"/>
                  <a:gd name="T17" fmla="*/ 8 h 59"/>
                  <a:gd name="T18" fmla="*/ 18 w 74"/>
                  <a:gd name="T19" fmla="*/ 11 h 59"/>
                  <a:gd name="T20" fmla="*/ 21 w 74"/>
                  <a:gd name="T21" fmla="*/ 13 h 59"/>
                  <a:gd name="T22" fmla="*/ 23 w 74"/>
                  <a:gd name="T23" fmla="*/ 15 h 59"/>
                  <a:gd name="T24" fmla="*/ 25 w 74"/>
                  <a:gd name="T25" fmla="*/ 16 h 59"/>
                  <a:gd name="T26" fmla="*/ 29 w 74"/>
                  <a:gd name="T27" fmla="*/ 18 h 59"/>
                  <a:gd name="T28" fmla="*/ 32 w 74"/>
                  <a:gd name="T29" fmla="*/ 22 h 59"/>
                  <a:gd name="T30" fmla="*/ 36 w 74"/>
                  <a:gd name="T31" fmla="*/ 26 h 59"/>
                  <a:gd name="T32" fmla="*/ 37 w 74"/>
                  <a:gd name="T33" fmla="*/ 28 h 59"/>
                  <a:gd name="T34" fmla="*/ 35 w 74"/>
                  <a:gd name="T35" fmla="*/ 29 h 59"/>
                  <a:gd name="T36" fmla="*/ 33 w 74"/>
                  <a:gd name="T37" fmla="*/ 29 h 59"/>
                  <a:gd name="T38" fmla="*/ 32 w 74"/>
                  <a:gd name="T39" fmla="*/ 30 h 59"/>
                  <a:gd name="T40" fmla="*/ 30 w 74"/>
                  <a:gd name="T41" fmla="*/ 30 h 59"/>
                  <a:gd name="T42" fmla="*/ 28 w 74"/>
                  <a:gd name="T43" fmla="*/ 28 h 59"/>
                  <a:gd name="T44" fmla="*/ 25 w 74"/>
                  <a:gd name="T45" fmla="*/ 27 h 59"/>
                  <a:gd name="T46" fmla="*/ 21 w 74"/>
                  <a:gd name="T47" fmla="*/ 24 h 59"/>
                  <a:gd name="T48" fmla="*/ 18 w 74"/>
                  <a:gd name="T49" fmla="*/ 23 h 59"/>
                  <a:gd name="T50" fmla="*/ 14 w 74"/>
                  <a:gd name="T51" fmla="*/ 22 h 59"/>
                  <a:gd name="T52" fmla="*/ 10 w 74"/>
                  <a:gd name="T53" fmla="*/ 20 h 59"/>
                  <a:gd name="T54" fmla="*/ 6 w 74"/>
                  <a:gd name="T55" fmla="*/ 19 h 59"/>
                  <a:gd name="T56" fmla="*/ 2 w 74"/>
                  <a:gd name="T57" fmla="*/ 1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59"/>
                  <a:gd name="T89" fmla="*/ 74 w 74"/>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59">
                    <a:moveTo>
                      <a:pt x="4" y="36"/>
                    </a:moveTo>
                    <a:lnTo>
                      <a:pt x="2" y="27"/>
                    </a:lnTo>
                    <a:lnTo>
                      <a:pt x="0" y="17"/>
                    </a:lnTo>
                    <a:lnTo>
                      <a:pt x="0" y="7"/>
                    </a:lnTo>
                    <a:lnTo>
                      <a:pt x="3" y="0"/>
                    </a:lnTo>
                    <a:lnTo>
                      <a:pt x="7" y="2"/>
                    </a:lnTo>
                    <a:lnTo>
                      <a:pt x="14" y="7"/>
                    </a:lnTo>
                    <a:lnTo>
                      <a:pt x="21" y="11"/>
                    </a:lnTo>
                    <a:lnTo>
                      <a:pt x="28" y="16"/>
                    </a:lnTo>
                    <a:lnTo>
                      <a:pt x="35" y="21"/>
                    </a:lnTo>
                    <a:lnTo>
                      <a:pt x="41" y="25"/>
                    </a:lnTo>
                    <a:lnTo>
                      <a:pt x="46" y="29"/>
                    </a:lnTo>
                    <a:lnTo>
                      <a:pt x="50" y="31"/>
                    </a:lnTo>
                    <a:lnTo>
                      <a:pt x="57" y="36"/>
                    </a:lnTo>
                    <a:lnTo>
                      <a:pt x="64" y="44"/>
                    </a:lnTo>
                    <a:lnTo>
                      <a:pt x="71" y="51"/>
                    </a:lnTo>
                    <a:lnTo>
                      <a:pt x="74" y="56"/>
                    </a:lnTo>
                    <a:lnTo>
                      <a:pt x="70" y="57"/>
                    </a:lnTo>
                    <a:lnTo>
                      <a:pt x="66" y="57"/>
                    </a:lnTo>
                    <a:lnTo>
                      <a:pt x="63" y="59"/>
                    </a:lnTo>
                    <a:lnTo>
                      <a:pt x="60" y="59"/>
                    </a:lnTo>
                    <a:lnTo>
                      <a:pt x="56" y="56"/>
                    </a:lnTo>
                    <a:lnTo>
                      <a:pt x="50" y="53"/>
                    </a:lnTo>
                    <a:lnTo>
                      <a:pt x="42" y="48"/>
                    </a:lnTo>
                    <a:lnTo>
                      <a:pt x="36" y="46"/>
                    </a:lnTo>
                    <a:lnTo>
                      <a:pt x="28" y="44"/>
                    </a:lnTo>
                    <a:lnTo>
                      <a:pt x="19" y="40"/>
                    </a:lnTo>
                    <a:lnTo>
                      <a:pt x="11" y="38"/>
                    </a:lnTo>
                    <a:lnTo>
                      <a:pt x="4" y="3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05" name="Freeform 93"/>
              <p:cNvSpPr>
                <a:spLocks/>
              </p:cNvSpPr>
              <p:nvPr/>
            </p:nvSpPr>
            <p:spPr bwMode="auto">
              <a:xfrm>
                <a:off x="1858" y="3769"/>
                <a:ext cx="38" cy="184"/>
              </a:xfrm>
              <a:custGeom>
                <a:avLst/>
                <a:gdLst>
                  <a:gd name="T0" fmla="*/ 38 w 76"/>
                  <a:gd name="T1" fmla="*/ 184 h 367"/>
                  <a:gd name="T2" fmla="*/ 38 w 76"/>
                  <a:gd name="T3" fmla="*/ 172 h 367"/>
                  <a:gd name="T4" fmla="*/ 37 w 76"/>
                  <a:gd name="T5" fmla="*/ 154 h 367"/>
                  <a:gd name="T6" fmla="*/ 36 w 76"/>
                  <a:gd name="T7" fmla="*/ 135 h 367"/>
                  <a:gd name="T8" fmla="*/ 35 w 76"/>
                  <a:gd name="T9" fmla="*/ 125 h 367"/>
                  <a:gd name="T10" fmla="*/ 33 w 76"/>
                  <a:gd name="T11" fmla="*/ 114 h 367"/>
                  <a:gd name="T12" fmla="*/ 31 w 76"/>
                  <a:gd name="T13" fmla="*/ 96 h 367"/>
                  <a:gd name="T14" fmla="*/ 29 w 76"/>
                  <a:gd name="T15" fmla="*/ 77 h 367"/>
                  <a:gd name="T16" fmla="*/ 28 w 76"/>
                  <a:gd name="T17" fmla="*/ 65 h 367"/>
                  <a:gd name="T18" fmla="*/ 27 w 76"/>
                  <a:gd name="T19" fmla="*/ 59 h 367"/>
                  <a:gd name="T20" fmla="*/ 25 w 76"/>
                  <a:gd name="T21" fmla="*/ 51 h 367"/>
                  <a:gd name="T22" fmla="*/ 21 w 76"/>
                  <a:gd name="T23" fmla="*/ 42 h 367"/>
                  <a:gd name="T24" fmla="*/ 17 w 76"/>
                  <a:gd name="T25" fmla="*/ 31 h 367"/>
                  <a:gd name="T26" fmla="*/ 12 w 76"/>
                  <a:gd name="T27" fmla="*/ 21 h 367"/>
                  <a:gd name="T28" fmla="*/ 7 w 76"/>
                  <a:gd name="T29" fmla="*/ 12 h 367"/>
                  <a:gd name="T30" fmla="*/ 3 w 76"/>
                  <a:gd name="T31" fmla="*/ 5 h 367"/>
                  <a:gd name="T32" fmla="*/ 0 w 76"/>
                  <a:gd name="T33" fmla="*/ 0 h 367"/>
                  <a:gd name="T34" fmla="*/ 3 w 76"/>
                  <a:gd name="T35" fmla="*/ 6 h 367"/>
                  <a:gd name="T36" fmla="*/ 5 w 76"/>
                  <a:gd name="T37" fmla="*/ 13 h 367"/>
                  <a:gd name="T38" fmla="*/ 8 w 76"/>
                  <a:gd name="T39" fmla="*/ 21 h 367"/>
                  <a:gd name="T40" fmla="*/ 11 w 76"/>
                  <a:gd name="T41" fmla="*/ 29 h 367"/>
                  <a:gd name="T42" fmla="*/ 13 w 76"/>
                  <a:gd name="T43" fmla="*/ 36 h 367"/>
                  <a:gd name="T44" fmla="*/ 15 w 76"/>
                  <a:gd name="T45" fmla="*/ 44 h 367"/>
                  <a:gd name="T46" fmla="*/ 15 w 76"/>
                  <a:gd name="T47" fmla="*/ 51 h 367"/>
                  <a:gd name="T48" fmla="*/ 15 w 76"/>
                  <a:gd name="T49" fmla="*/ 56 h 367"/>
                  <a:gd name="T50" fmla="*/ 12 w 76"/>
                  <a:gd name="T51" fmla="*/ 54 h 367"/>
                  <a:gd name="T52" fmla="*/ 9 w 76"/>
                  <a:gd name="T53" fmla="*/ 51 h 367"/>
                  <a:gd name="T54" fmla="*/ 4 w 76"/>
                  <a:gd name="T55" fmla="*/ 48 h 367"/>
                  <a:gd name="T56" fmla="*/ 1 w 76"/>
                  <a:gd name="T57" fmla="*/ 46 h 367"/>
                  <a:gd name="T58" fmla="*/ 6 w 76"/>
                  <a:gd name="T59" fmla="*/ 53 h 367"/>
                  <a:gd name="T60" fmla="*/ 10 w 76"/>
                  <a:gd name="T61" fmla="*/ 58 h 367"/>
                  <a:gd name="T62" fmla="*/ 14 w 76"/>
                  <a:gd name="T63" fmla="*/ 63 h 367"/>
                  <a:gd name="T64" fmla="*/ 17 w 76"/>
                  <a:gd name="T65" fmla="*/ 68 h 367"/>
                  <a:gd name="T66" fmla="*/ 19 w 76"/>
                  <a:gd name="T67" fmla="*/ 73 h 367"/>
                  <a:gd name="T68" fmla="*/ 22 w 76"/>
                  <a:gd name="T69" fmla="*/ 78 h 367"/>
                  <a:gd name="T70" fmla="*/ 23 w 76"/>
                  <a:gd name="T71" fmla="*/ 83 h 367"/>
                  <a:gd name="T72" fmla="*/ 25 w 76"/>
                  <a:gd name="T73" fmla="*/ 89 h 367"/>
                  <a:gd name="T74" fmla="*/ 29 w 76"/>
                  <a:gd name="T75" fmla="*/ 107 h 367"/>
                  <a:gd name="T76" fmla="*/ 33 w 76"/>
                  <a:gd name="T77" fmla="*/ 134 h 367"/>
                  <a:gd name="T78" fmla="*/ 36 w 76"/>
                  <a:gd name="T79" fmla="*/ 162 h 367"/>
                  <a:gd name="T80" fmla="*/ 38 w 76"/>
                  <a:gd name="T81" fmla="*/ 184 h 3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
                  <a:gd name="T124" fmla="*/ 0 h 367"/>
                  <a:gd name="T125" fmla="*/ 76 w 76"/>
                  <a:gd name="T126" fmla="*/ 367 h 3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 h="367">
                    <a:moveTo>
                      <a:pt x="76" y="367"/>
                    </a:moveTo>
                    <a:lnTo>
                      <a:pt x="76" y="344"/>
                    </a:lnTo>
                    <a:lnTo>
                      <a:pt x="74" y="307"/>
                    </a:lnTo>
                    <a:lnTo>
                      <a:pt x="72" y="270"/>
                    </a:lnTo>
                    <a:lnTo>
                      <a:pt x="70" y="249"/>
                    </a:lnTo>
                    <a:lnTo>
                      <a:pt x="66" y="227"/>
                    </a:lnTo>
                    <a:lnTo>
                      <a:pt x="61" y="191"/>
                    </a:lnTo>
                    <a:lnTo>
                      <a:pt x="58" y="154"/>
                    </a:lnTo>
                    <a:lnTo>
                      <a:pt x="56" y="129"/>
                    </a:lnTo>
                    <a:lnTo>
                      <a:pt x="53" y="118"/>
                    </a:lnTo>
                    <a:lnTo>
                      <a:pt x="49" y="102"/>
                    </a:lnTo>
                    <a:lnTo>
                      <a:pt x="42" y="83"/>
                    </a:lnTo>
                    <a:lnTo>
                      <a:pt x="33" y="62"/>
                    </a:lnTo>
                    <a:lnTo>
                      <a:pt x="23" y="42"/>
                    </a:lnTo>
                    <a:lnTo>
                      <a:pt x="14" y="24"/>
                    </a:lnTo>
                    <a:lnTo>
                      <a:pt x="6" y="9"/>
                    </a:lnTo>
                    <a:lnTo>
                      <a:pt x="0" y="0"/>
                    </a:lnTo>
                    <a:lnTo>
                      <a:pt x="5" y="11"/>
                    </a:lnTo>
                    <a:lnTo>
                      <a:pt x="10" y="25"/>
                    </a:lnTo>
                    <a:lnTo>
                      <a:pt x="15" y="41"/>
                    </a:lnTo>
                    <a:lnTo>
                      <a:pt x="21" y="57"/>
                    </a:lnTo>
                    <a:lnTo>
                      <a:pt x="26" y="72"/>
                    </a:lnTo>
                    <a:lnTo>
                      <a:pt x="29" y="87"/>
                    </a:lnTo>
                    <a:lnTo>
                      <a:pt x="30" y="101"/>
                    </a:lnTo>
                    <a:lnTo>
                      <a:pt x="30" y="111"/>
                    </a:lnTo>
                    <a:lnTo>
                      <a:pt x="23" y="107"/>
                    </a:lnTo>
                    <a:lnTo>
                      <a:pt x="17" y="101"/>
                    </a:lnTo>
                    <a:lnTo>
                      <a:pt x="8" y="96"/>
                    </a:lnTo>
                    <a:lnTo>
                      <a:pt x="2" y="92"/>
                    </a:lnTo>
                    <a:lnTo>
                      <a:pt x="11" y="105"/>
                    </a:lnTo>
                    <a:lnTo>
                      <a:pt x="20" y="116"/>
                    </a:lnTo>
                    <a:lnTo>
                      <a:pt x="27" y="126"/>
                    </a:lnTo>
                    <a:lnTo>
                      <a:pt x="34" y="136"/>
                    </a:lnTo>
                    <a:lnTo>
                      <a:pt x="38" y="146"/>
                    </a:lnTo>
                    <a:lnTo>
                      <a:pt x="43" y="155"/>
                    </a:lnTo>
                    <a:lnTo>
                      <a:pt x="46" y="166"/>
                    </a:lnTo>
                    <a:lnTo>
                      <a:pt x="50" y="177"/>
                    </a:lnTo>
                    <a:lnTo>
                      <a:pt x="57" y="214"/>
                    </a:lnTo>
                    <a:lnTo>
                      <a:pt x="65" y="267"/>
                    </a:lnTo>
                    <a:lnTo>
                      <a:pt x="72" y="323"/>
                    </a:lnTo>
                    <a:lnTo>
                      <a:pt x="76" y="36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06" name="Freeform 94"/>
              <p:cNvSpPr>
                <a:spLocks/>
              </p:cNvSpPr>
              <p:nvPr/>
            </p:nvSpPr>
            <p:spPr bwMode="auto">
              <a:xfrm>
                <a:off x="1734" y="3897"/>
                <a:ext cx="45" cy="33"/>
              </a:xfrm>
              <a:custGeom>
                <a:avLst/>
                <a:gdLst>
                  <a:gd name="T0" fmla="*/ 9 w 89"/>
                  <a:gd name="T1" fmla="*/ 0 h 65"/>
                  <a:gd name="T2" fmla="*/ 7 w 89"/>
                  <a:gd name="T3" fmla="*/ 5 h 65"/>
                  <a:gd name="T4" fmla="*/ 4 w 89"/>
                  <a:gd name="T5" fmla="*/ 10 h 65"/>
                  <a:gd name="T6" fmla="*/ 2 w 89"/>
                  <a:gd name="T7" fmla="*/ 14 h 65"/>
                  <a:gd name="T8" fmla="*/ 0 w 89"/>
                  <a:gd name="T9" fmla="*/ 17 h 65"/>
                  <a:gd name="T10" fmla="*/ 4 w 89"/>
                  <a:gd name="T11" fmla="*/ 18 h 65"/>
                  <a:gd name="T12" fmla="*/ 9 w 89"/>
                  <a:gd name="T13" fmla="*/ 20 h 65"/>
                  <a:gd name="T14" fmla="*/ 15 w 89"/>
                  <a:gd name="T15" fmla="*/ 23 h 65"/>
                  <a:gd name="T16" fmla="*/ 22 w 89"/>
                  <a:gd name="T17" fmla="*/ 25 h 65"/>
                  <a:gd name="T18" fmla="*/ 28 w 89"/>
                  <a:gd name="T19" fmla="*/ 28 h 65"/>
                  <a:gd name="T20" fmla="*/ 34 w 89"/>
                  <a:gd name="T21" fmla="*/ 30 h 65"/>
                  <a:gd name="T22" fmla="*/ 39 w 89"/>
                  <a:gd name="T23" fmla="*/ 32 h 65"/>
                  <a:gd name="T24" fmla="*/ 42 w 89"/>
                  <a:gd name="T25" fmla="*/ 33 h 65"/>
                  <a:gd name="T26" fmla="*/ 43 w 89"/>
                  <a:gd name="T27" fmla="*/ 32 h 65"/>
                  <a:gd name="T28" fmla="*/ 45 w 89"/>
                  <a:gd name="T29" fmla="*/ 31 h 65"/>
                  <a:gd name="T30" fmla="*/ 45 w 89"/>
                  <a:gd name="T31" fmla="*/ 30 h 65"/>
                  <a:gd name="T32" fmla="*/ 45 w 89"/>
                  <a:gd name="T33" fmla="*/ 29 h 65"/>
                  <a:gd name="T34" fmla="*/ 43 w 89"/>
                  <a:gd name="T35" fmla="*/ 27 h 65"/>
                  <a:gd name="T36" fmla="*/ 40 w 89"/>
                  <a:gd name="T37" fmla="*/ 25 h 65"/>
                  <a:gd name="T38" fmla="*/ 38 w 89"/>
                  <a:gd name="T39" fmla="*/ 23 h 65"/>
                  <a:gd name="T40" fmla="*/ 35 w 89"/>
                  <a:gd name="T41" fmla="*/ 20 h 65"/>
                  <a:gd name="T42" fmla="*/ 31 w 89"/>
                  <a:gd name="T43" fmla="*/ 18 h 65"/>
                  <a:gd name="T44" fmla="*/ 29 w 89"/>
                  <a:gd name="T45" fmla="*/ 16 h 65"/>
                  <a:gd name="T46" fmla="*/ 26 w 89"/>
                  <a:gd name="T47" fmla="*/ 15 h 65"/>
                  <a:gd name="T48" fmla="*/ 24 w 89"/>
                  <a:gd name="T49" fmla="*/ 14 h 65"/>
                  <a:gd name="T50" fmla="*/ 20 w 89"/>
                  <a:gd name="T51" fmla="*/ 12 h 65"/>
                  <a:gd name="T52" fmla="*/ 15 w 89"/>
                  <a:gd name="T53" fmla="*/ 8 h 65"/>
                  <a:gd name="T54" fmla="*/ 11 w 89"/>
                  <a:gd name="T55" fmla="*/ 4 h 65"/>
                  <a:gd name="T56" fmla="*/ 9 w 89"/>
                  <a:gd name="T57" fmla="*/ 0 h 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9"/>
                  <a:gd name="T88" fmla="*/ 0 h 65"/>
                  <a:gd name="T89" fmla="*/ 89 w 89"/>
                  <a:gd name="T90" fmla="*/ 65 h 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9" h="65">
                    <a:moveTo>
                      <a:pt x="17" y="0"/>
                    </a:moveTo>
                    <a:lnTo>
                      <a:pt x="13" y="9"/>
                    </a:lnTo>
                    <a:lnTo>
                      <a:pt x="8" y="19"/>
                    </a:lnTo>
                    <a:lnTo>
                      <a:pt x="3" y="27"/>
                    </a:lnTo>
                    <a:lnTo>
                      <a:pt x="0" y="33"/>
                    </a:lnTo>
                    <a:lnTo>
                      <a:pt x="7" y="36"/>
                    </a:lnTo>
                    <a:lnTo>
                      <a:pt x="18" y="40"/>
                    </a:lnTo>
                    <a:lnTo>
                      <a:pt x="30" y="46"/>
                    </a:lnTo>
                    <a:lnTo>
                      <a:pt x="44" y="50"/>
                    </a:lnTo>
                    <a:lnTo>
                      <a:pt x="56" y="55"/>
                    </a:lnTo>
                    <a:lnTo>
                      <a:pt x="68" y="59"/>
                    </a:lnTo>
                    <a:lnTo>
                      <a:pt x="77" y="63"/>
                    </a:lnTo>
                    <a:lnTo>
                      <a:pt x="83" y="65"/>
                    </a:lnTo>
                    <a:lnTo>
                      <a:pt x="86" y="63"/>
                    </a:lnTo>
                    <a:lnTo>
                      <a:pt x="89" y="61"/>
                    </a:lnTo>
                    <a:lnTo>
                      <a:pt x="89" y="59"/>
                    </a:lnTo>
                    <a:lnTo>
                      <a:pt x="89" y="57"/>
                    </a:lnTo>
                    <a:lnTo>
                      <a:pt x="85" y="53"/>
                    </a:lnTo>
                    <a:lnTo>
                      <a:pt x="79" y="49"/>
                    </a:lnTo>
                    <a:lnTo>
                      <a:pt x="75" y="45"/>
                    </a:lnTo>
                    <a:lnTo>
                      <a:pt x="69" y="40"/>
                    </a:lnTo>
                    <a:lnTo>
                      <a:pt x="62" y="36"/>
                    </a:lnTo>
                    <a:lnTo>
                      <a:pt x="57" y="32"/>
                    </a:lnTo>
                    <a:lnTo>
                      <a:pt x="52" y="30"/>
                    </a:lnTo>
                    <a:lnTo>
                      <a:pt x="48" y="27"/>
                    </a:lnTo>
                    <a:lnTo>
                      <a:pt x="39" y="23"/>
                    </a:lnTo>
                    <a:lnTo>
                      <a:pt x="30" y="15"/>
                    </a:lnTo>
                    <a:lnTo>
                      <a:pt x="22" y="7"/>
                    </a:lnTo>
                    <a:lnTo>
                      <a:pt x="1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07" name="Freeform 95"/>
              <p:cNvSpPr>
                <a:spLocks/>
              </p:cNvSpPr>
              <p:nvPr/>
            </p:nvSpPr>
            <p:spPr bwMode="auto">
              <a:xfrm>
                <a:off x="1623" y="3673"/>
                <a:ext cx="45" cy="190"/>
              </a:xfrm>
              <a:custGeom>
                <a:avLst/>
                <a:gdLst>
                  <a:gd name="T0" fmla="*/ 20 w 88"/>
                  <a:gd name="T1" fmla="*/ 56 h 378"/>
                  <a:gd name="T2" fmla="*/ 20 w 88"/>
                  <a:gd name="T3" fmla="*/ 51 h 378"/>
                  <a:gd name="T4" fmla="*/ 21 w 88"/>
                  <a:gd name="T5" fmla="*/ 43 h 378"/>
                  <a:gd name="T6" fmla="*/ 21 w 88"/>
                  <a:gd name="T7" fmla="*/ 35 h 378"/>
                  <a:gd name="T8" fmla="*/ 24 w 88"/>
                  <a:gd name="T9" fmla="*/ 29 h 378"/>
                  <a:gd name="T10" fmla="*/ 28 w 88"/>
                  <a:gd name="T11" fmla="*/ 27 h 378"/>
                  <a:gd name="T12" fmla="*/ 31 w 88"/>
                  <a:gd name="T13" fmla="*/ 23 h 378"/>
                  <a:gd name="T14" fmla="*/ 33 w 88"/>
                  <a:gd name="T15" fmla="*/ 20 h 378"/>
                  <a:gd name="T16" fmla="*/ 35 w 88"/>
                  <a:gd name="T17" fmla="*/ 16 h 378"/>
                  <a:gd name="T18" fmla="*/ 35 w 88"/>
                  <a:gd name="T19" fmla="*/ 13 h 378"/>
                  <a:gd name="T20" fmla="*/ 36 w 88"/>
                  <a:gd name="T21" fmla="*/ 7 h 378"/>
                  <a:gd name="T22" fmla="*/ 37 w 88"/>
                  <a:gd name="T23" fmla="*/ 3 h 378"/>
                  <a:gd name="T24" fmla="*/ 38 w 88"/>
                  <a:gd name="T25" fmla="*/ 0 h 378"/>
                  <a:gd name="T26" fmla="*/ 40 w 88"/>
                  <a:gd name="T27" fmla="*/ 1 h 378"/>
                  <a:gd name="T28" fmla="*/ 42 w 88"/>
                  <a:gd name="T29" fmla="*/ 2 h 378"/>
                  <a:gd name="T30" fmla="*/ 44 w 88"/>
                  <a:gd name="T31" fmla="*/ 3 h 378"/>
                  <a:gd name="T32" fmla="*/ 44 w 88"/>
                  <a:gd name="T33" fmla="*/ 5 h 378"/>
                  <a:gd name="T34" fmla="*/ 44 w 88"/>
                  <a:gd name="T35" fmla="*/ 6 h 378"/>
                  <a:gd name="T36" fmla="*/ 45 w 88"/>
                  <a:gd name="T37" fmla="*/ 10 h 378"/>
                  <a:gd name="T38" fmla="*/ 44 w 88"/>
                  <a:gd name="T39" fmla="*/ 15 h 378"/>
                  <a:gd name="T40" fmla="*/ 44 w 88"/>
                  <a:gd name="T41" fmla="*/ 20 h 378"/>
                  <a:gd name="T42" fmla="*/ 42 w 88"/>
                  <a:gd name="T43" fmla="*/ 25 h 378"/>
                  <a:gd name="T44" fmla="*/ 40 w 88"/>
                  <a:gd name="T45" fmla="*/ 33 h 378"/>
                  <a:gd name="T46" fmla="*/ 37 w 88"/>
                  <a:gd name="T47" fmla="*/ 40 h 378"/>
                  <a:gd name="T48" fmla="*/ 35 w 88"/>
                  <a:gd name="T49" fmla="*/ 46 h 378"/>
                  <a:gd name="T50" fmla="*/ 33 w 88"/>
                  <a:gd name="T51" fmla="*/ 50 h 378"/>
                  <a:gd name="T52" fmla="*/ 31 w 88"/>
                  <a:gd name="T53" fmla="*/ 58 h 378"/>
                  <a:gd name="T54" fmla="*/ 30 w 88"/>
                  <a:gd name="T55" fmla="*/ 66 h 378"/>
                  <a:gd name="T56" fmla="*/ 29 w 88"/>
                  <a:gd name="T57" fmla="*/ 73 h 378"/>
                  <a:gd name="T58" fmla="*/ 29 w 88"/>
                  <a:gd name="T59" fmla="*/ 78 h 378"/>
                  <a:gd name="T60" fmla="*/ 29 w 88"/>
                  <a:gd name="T61" fmla="*/ 84 h 378"/>
                  <a:gd name="T62" fmla="*/ 29 w 88"/>
                  <a:gd name="T63" fmla="*/ 90 h 378"/>
                  <a:gd name="T64" fmla="*/ 27 w 88"/>
                  <a:gd name="T65" fmla="*/ 96 h 378"/>
                  <a:gd name="T66" fmla="*/ 24 w 88"/>
                  <a:gd name="T67" fmla="*/ 105 h 378"/>
                  <a:gd name="T68" fmla="*/ 20 w 88"/>
                  <a:gd name="T69" fmla="*/ 118 h 378"/>
                  <a:gd name="T70" fmla="*/ 17 w 88"/>
                  <a:gd name="T71" fmla="*/ 131 h 378"/>
                  <a:gd name="T72" fmla="*/ 16 w 88"/>
                  <a:gd name="T73" fmla="*/ 140 h 378"/>
                  <a:gd name="T74" fmla="*/ 14 w 88"/>
                  <a:gd name="T75" fmla="*/ 150 h 378"/>
                  <a:gd name="T76" fmla="*/ 13 w 88"/>
                  <a:gd name="T77" fmla="*/ 163 h 378"/>
                  <a:gd name="T78" fmla="*/ 12 w 88"/>
                  <a:gd name="T79" fmla="*/ 178 h 378"/>
                  <a:gd name="T80" fmla="*/ 12 w 88"/>
                  <a:gd name="T81" fmla="*/ 190 h 378"/>
                  <a:gd name="T82" fmla="*/ 10 w 88"/>
                  <a:gd name="T83" fmla="*/ 189 h 378"/>
                  <a:gd name="T84" fmla="*/ 7 w 88"/>
                  <a:gd name="T85" fmla="*/ 189 h 378"/>
                  <a:gd name="T86" fmla="*/ 3 w 88"/>
                  <a:gd name="T87" fmla="*/ 188 h 378"/>
                  <a:gd name="T88" fmla="*/ 0 w 88"/>
                  <a:gd name="T89" fmla="*/ 188 h 378"/>
                  <a:gd name="T90" fmla="*/ 0 w 88"/>
                  <a:gd name="T91" fmla="*/ 181 h 378"/>
                  <a:gd name="T92" fmla="*/ 0 w 88"/>
                  <a:gd name="T93" fmla="*/ 172 h 378"/>
                  <a:gd name="T94" fmla="*/ 0 w 88"/>
                  <a:gd name="T95" fmla="*/ 162 h 378"/>
                  <a:gd name="T96" fmla="*/ 1 w 88"/>
                  <a:gd name="T97" fmla="*/ 156 h 378"/>
                  <a:gd name="T98" fmla="*/ 2 w 88"/>
                  <a:gd name="T99" fmla="*/ 150 h 378"/>
                  <a:gd name="T100" fmla="*/ 4 w 88"/>
                  <a:gd name="T101" fmla="*/ 143 h 378"/>
                  <a:gd name="T102" fmla="*/ 6 w 88"/>
                  <a:gd name="T103" fmla="*/ 136 h 378"/>
                  <a:gd name="T104" fmla="*/ 7 w 88"/>
                  <a:gd name="T105" fmla="*/ 132 h 378"/>
                  <a:gd name="T106" fmla="*/ 8 w 88"/>
                  <a:gd name="T107" fmla="*/ 125 h 378"/>
                  <a:gd name="T108" fmla="*/ 9 w 88"/>
                  <a:gd name="T109" fmla="*/ 114 h 378"/>
                  <a:gd name="T110" fmla="*/ 10 w 88"/>
                  <a:gd name="T111" fmla="*/ 102 h 378"/>
                  <a:gd name="T112" fmla="*/ 12 w 88"/>
                  <a:gd name="T113" fmla="*/ 94 h 378"/>
                  <a:gd name="T114" fmla="*/ 14 w 88"/>
                  <a:gd name="T115" fmla="*/ 89 h 378"/>
                  <a:gd name="T116" fmla="*/ 18 w 88"/>
                  <a:gd name="T117" fmla="*/ 80 h 378"/>
                  <a:gd name="T118" fmla="*/ 20 w 88"/>
                  <a:gd name="T119" fmla="*/ 69 h 378"/>
                  <a:gd name="T120" fmla="*/ 20 w 88"/>
                  <a:gd name="T121" fmla="*/ 56 h 3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8"/>
                  <a:gd name="T184" fmla="*/ 0 h 378"/>
                  <a:gd name="T185" fmla="*/ 88 w 88"/>
                  <a:gd name="T186" fmla="*/ 378 h 3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8" h="378">
                    <a:moveTo>
                      <a:pt x="40" y="112"/>
                    </a:moveTo>
                    <a:lnTo>
                      <a:pt x="40" y="101"/>
                    </a:lnTo>
                    <a:lnTo>
                      <a:pt x="41" y="85"/>
                    </a:lnTo>
                    <a:lnTo>
                      <a:pt x="42" y="69"/>
                    </a:lnTo>
                    <a:lnTo>
                      <a:pt x="46" y="58"/>
                    </a:lnTo>
                    <a:lnTo>
                      <a:pt x="54" y="53"/>
                    </a:lnTo>
                    <a:lnTo>
                      <a:pt x="61" y="46"/>
                    </a:lnTo>
                    <a:lnTo>
                      <a:pt x="65" y="39"/>
                    </a:lnTo>
                    <a:lnTo>
                      <a:pt x="68" y="32"/>
                    </a:lnTo>
                    <a:lnTo>
                      <a:pt x="69" y="25"/>
                    </a:lnTo>
                    <a:lnTo>
                      <a:pt x="71" y="14"/>
                    </a:lnTo>
                    <a:lnTo>
                      <a:pt x="73" y="5"/>
                    </a:lnTo>
                    <a:lnTo>
                      <a:pt x="74" y="0"/>
                    </a:lnTo>
                    <a:lnTo>
                      <a:pt x="79" y="1"/>
                    </a:lnTo>
                    <a:lnTo>
                      <a:pt x="83" y="3"/>
                    </a:lnTo>
                    <a:lnTo>
                      <a:pt x="86" y="5"/>
                    </a:lnTo>
                    <a:lnTo>
                      <a:pt x="87" y="9"/>
                    </a:lnTo>
                    <a:lnTo>
                      <a:pt x="87" y="12"/>
                    </a:lnTo>
                    <a:lnTo>
                      <a:pt x="88" y="20"/>
                    </a:lnTo>
                    <a:lnTo>
                      <a:pt x="87" y="29"/>
                    </a:lnTo>
                    <a:lnTo>
                      <a:pt x="86" y="39"/>
                    </a:lnTo>
                    <a:lnTo>
                      <a:pt x="83" y="50"/>
                    </a:lnTo>
                    <a:lnTo>
                      <a:pt x="78" y="65"/>
                    </a:lnTo>
                    <a:lnTo>
                      <a:pt x="72" y="80"/>
                    </a:lnTo>
                    <a:lnTo>
                      <a:pt x="69" y="91"/>
                    </a:lnTo>
                    <a:lnTo>
                      <a:pt x="65" y="100"/>
                    </a:lnTo>
                    <a:lnTo>
                      <a:pt x="61" y="115"/>
                    </a:lnTo>
                    <a:lnTo>
                      <a:pt x="58" y="131"/>
                    </a:lnTo>
                    <a:lnTo>
                      <a:pt x="57" y="145"/>
                    </a:lnTo>
                    <a:lnTo>
                      <a:pt x="57" y="156"/>
                    </a:lnTo>
                    <a:lnTo>
                      <a:pt x="57" y="168"/>
                    </a:lnTo>
                    <a:lnTo>
                      <a:pt x="56" y="180"/>
                    </a:lnTo>
                    <a:lnTo>
                      <a:pt x="53" y="191"/>
                    </a:lnTo>
                    <a:lnTo>
                      <a:pt x="47" y="208"/>
                    </a:lnTo>
                    <a:lnTo>
                      <a:pt x="40" y="234"/>
                    </a:lnTo>
                    <a:lnTo>
                      <a:pt x="34" y="260"/>
                    </a:lnTo>
                    <a:lnTo>
                      <a:pt x="31" y="279"/>
                    </a:lnTo>
                    <a:lnTo>
                      <a:pt x="28" y="298"/>
                    </a:lnTo>
                    <a:lnTo>
                      <a:pt x="25" y="325"/>
                    </a:lnTo>
                    <a:lnTo>
                      <a:pt x="23" y="354"/>
                    </a:lnTo>
                    <a:lnTo>
                      <a:pt x="24" y="378"/>
                    </a:lnTo>
                    <a:lnTo>
                      <a:pt x="19" y="377"/>
                    </a:lnTo>
                    <a:lnTo>
                      <a:pt x="13" y="376"/>
                    </a:lnTo>
                    <a:lnTo>
                      <a:pt x="6" y="375"/>
                    </a:lnTo>
                    <a:lnTo>
                      <a:pt x="0" y="374"/>
                    </a:lnTo>
                    <a:lnTo>
                      <a:pt x="0" y="360"/>
                    </a:lnTo>
                    <a:lnTo>
                      <a:pt x="0" y="342"/>
                    </a:lnTo>
                    <a:lnTo>
                      <a:pt x="0" y="323"/>
                    </a:lnTo>
                    <a:lnTo>
                      <a:pt x="1" y="311"/>
                    </a:lnTo>
                    <a:lnTo>
                      <a:pt x="3" y="299"/>
                    </a:lnTo>
                    <a:lnTo>
                      <a:pt x="8" y="285"/>
                    </a:lnTo>
                    <a:lnTo>
                      <a:pt x="11" y="271"/>
                    </a:lnTo>
                    <a:lnTo>
                      <a:pt x="13" y="262"/>
                    </a:lnTo>
                    <a:lnTo>
                      <a:pt x="15" y="248"/>
                    </a:lnTo>
                    <a:lnTo>
                      <a:pt x="17" y="226"/>
                    </a:lnTo>
                    <a:lnTo>
                      <a:pt x="19" y="203"/>
                    </a:lnTo>
                    <a:lnTo>
                      <a:pt x="23" y="188"/>
                    </a:lnTo>
                    <a:lnTo>
                      <a:pt x="28" y="177"/>
                    </a:lnTo>
                    <a:lnTo>
                      <a:pt x="35" y="160"/>
                    </a:lnTo>
                    <a:lnTo>
                      <a:pt x="40" y="138"/>
                    </a:lnTo>
                    <a:lnTo>
                      <a:pt x="40" y="1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08" name="Freeform 96"/>
              <p:cNvSpPr>
                <a:spLocks/>
              </p:cNvSpPr>
              <p:nvPr/>
            </p:nvSpPr>
            <p:spPr bwMode="auto">
              <a:xfrm>
                <a:off x="1580" y="3431"/>
                <a:ext cx="222" cy="263"/>
              </a:xfrm>
              <a:custGeom>
                <a:avLst/>
                <a:gdLst>
                  <a:gd name="T0" fmla="*/ 88 w 444"/>
                  <a:gd name="T1" fmla="*/ 240 h 525"/>
                  <a:gd name="T2" fmla="*/ 99 w 444"/>
                  <a:gd name="T3" fmla="*/ 251 h 525"/>
                  <a:gd name="T4" fmla="*/ 91 w 444"/>
                  <a:gd name="T5" fmla="*/ 252 h 525"/>
                  <a:gd name="T6" fmla="*/ 91 w 444"/>
                  <a:gd name="T7" fmla="*/ 258 h 525"/>
                  <a:gd name="T8" fmla="*/ 103 w 444"/>
                  <a:gd name="T9" fmla="*/ 263 h 525"/>
                  <a:gd name="T10" fmla="*/ 114 w 444"/>
                  <a:gd name="T11" fmla="*/ 251 h 525"/>
                  <a:gd name="T12" fmla="*/ 128 w 444"/>
                  <a:gd name="T13" fmla="*/ 238 h 525"/>
                  <a:gd name="T14" fmla="*/ 146 w 444"/>
                  <a:gd name="T15" fmla="*/ 225 h 525"/>
                  <a:gd name="T16" fmla="*/ 160 w 444"/>
                  <a:gd name="T17" fmla="*/ 220 h 525"/>
                  <a:gd name="T18" fmla="*/ 183 w 444"/>
                  <a:gd name="T19" fmla="*/ 214 h 525"/>
                  <a:gd name="T20" fmla="*/ 180 w 444"/>
                  <a:gd name="T21" fmla="*/ 204 h 525"/>
                  <a:gd name="T22" fmla="*/ 168 w 444"/>
                  <a:gd name="T23" fmla="*/ 188 h 525"/>
                  <a:gd name="T24" fmla="*/ 178 w 444"/>
                  <a:gd name="T25" fmla="*/ 187 h 525"/>
                  <a:gd name="T26" fmla="*/ 191 w 444"/>
                  <a:gd name="T27" fmla="*/ 171 h 525"/>
                  <a:gd name="T28" fmla="*/ 202 w 444"/>
                  <a:gd name="T29" fmla="*/ 167 h 525"/>
                  <a:gd name="T30" fmla="*/ 202 w 444"/>
                  <a:gd name="T31" fmla="*/ 160 h 525"/>
                  <a:gd name="T32" fmla="*/ 209 w 444"/>
                  <a:gd name="T33" fmla="*/ 154 h 525"/>
                  <a:gd name="T34" fmla="*/ 221 w 444"/>
                  <a:gd name="T35" fmla="*/ 141 h 525"/>
                  <a:gd name="T36" fmla="*/ 222 w 444"/>
                  <a:gd name="T37" fmla="*/ 100 h 525"/>
                  <a:gd name="T38" fmla="*/ 211 w 444"/>
                  <a:gd name="T39" fmla="*/ 74 h 525"/>
                  <a:gd name="T40" fmla="*/ 198 w 444"/>
                  <a:gd name="T41" fmla="*/ 69 h 525"/>
                  <a:gd name="T42" fmla="*/ 196 w 444"/>
                  <a:gd name="T43" fmla="*/ 55 h 525"/>
                  <a:gd name="T44" fmla="*/ 188 w 444"/>
                  <a:gd name="T45" fmla="*/ 42 h 525"/>
                  <a:gd name="T46" fmla="*/ 178 w 444"/>
                  <a:gd name="T47" fmla="*/ 36 h 525"/>
                  <a:gd name="T48" fmla="*/ 175 w 444"/>
                  <a:gd name="T49" fmla="*/ 25 h 525"/>
                  <a:gd name="T50" fmla="*/ 160 w 444"/>
                  <a:gd name="T51" fmla="*/ 13 h 525"/>
                  <a:gd name="T52" fmla="*/ 142 w 444"/>
                  <a:gd name="T53" fmla="*/ 11 h 525"/>
                  <a:gd name="T54" fmla="*/ 130 w 444"/>
                  <a:gd name="T55" fmla="*/ 9 h 525"/>
                  <a:gd name="T56" fmla="*/ 121 w 444"/>
                  <a:gd name="T57" fmla="*/ 12 h 525"/>
                  <a:gd name="T58" fmla="*/ 110 w 444"/>
                  <a:gd name="T59" fmla="*/ 9 h 525"/>
                  <a:gd name="T60" fmla="*/ 109 w 444"/>
                  <a:gd name="T61" fmla="*/ 4 h 525"/>
                  <a:gd name="T62" fmla="*/ 96 w 444"/>
                  <a:gd name="T63" fmla="*/ 1 h 525"/>
                  <a:gd name="T64" fmla="*/ 73 w 444"/>
                  <a:gd name="T65" fmla="*/ 2 h 525"/>
                  <a:gd name="T66" fmla="*/ 64 w 444"/>
                  <a:gd name="T67" fmla="*/ 12 h 525"/>
                  <a:gd name="T68" fmla="*/ 56 w 444"/>
                  <a:gd name="T69" fmla="*/ 18 h 525"/>
                  <a:gd name="T70" fmla="*/ 41 w 444"/>
                  <a:gd name="T71" fmla="*/ 17 h 525"/>
                  <a:gd name="T72" fmla="*/ 27 w 444"/>
                  <a:gd name="T73" fmla="*/ 21 h 525"/>
                  <a:gd name="T74" fmla="*/ 21 w 444"/>
                  <a:gd name="T75" fmla="*/ 37 h 525"/>
                  <a:gd name="T76" fmla="*/ 11 w 444"/>
                  <a:gd name="T77" fmla="*/ 50 h 525"/>
                  <a:gd name="T78" fmla="*/ 1 w 444"/>
                  <a:gd name="T79" fmla="*/ 68 h 525"/>
                  <a:gd name="T80" fmla="*/ 4 w 444"/>
                  <a:gd name="T81" fmla="*/ 88 h 525"/>
                  <a:gd name="T82" fmla="*/ 0 w 444"/>
                  <a:gd name="T83" fmla="*/ 99 h 525"/>
                  <a:gd name="T84" fmla="*/ 10 w 444"/>
                  <a:gd name="T85" fmla="*/ 110 h 525"/>
                  <a:gd name="T86" fmla="*/ 14 w 444"/>
                  <a:gd name="T87" fmla="*/ 122 h 525"/>
                  <a:gd name="T88" fmla="*/ 15 w 444"/>
                  <a:gd name="T89" fmla="*/ 131 h 525"/>
                  <a:gd name="T90" fmla="*/ 10 w 444"/>
                  <a:gd name="T91" fmla="*/ 158 h 525"/>
                  <a:gd name="T92" fmla="*/ 16 w 444"/>
                  <a:gd name="T93" fmla="*/ 165 h 525"/>
                  <a:gd name="T94" fmla="*/ 22 w 444"/>
                  <a:gd name="T95" fmla="*/ 168 h 525"/>
                  <a:gd name="T96" fmla="*/ 21 w 444"/>
                  <a:gd name="T97" fmla="*/ 178 h 525"/>
                  <a:gd name="T98" fmla="*/ 26 w 444"/>
                  <a:gd name="T99" fmla="*/ 184 h 525"/>
                  <a:gd name="T100" fmla="*/ 23 w 444"/>
                  <a:gd name="T101" fmla="*/ 190 h 525"/>
                  <a:gd name="T102" fmla="*/ 27 w 444"/>
                  <a:gd name="T103" fmla="*/ 197 h 525"/>
                  <a:gd name="T104" fmla="*/ 28 w 444"/>
                  <a:gd name="T105" fmla="*/ 213 h 525"/>
                  <a:gd name="T106" fmla="*/ 37 w 444"/>
                  <a:gd name="T107" fmla="*/ 219 h 525"/>
                  <a:gd name="T108" fmla="*/ 49 w 444"/>
                  <a:gd name="T109" fmla="*/ 218 h 525"/>
                  <a:gd name="T110" fmla="*/ 64 w 444"/>
                  <a:gd name="T111" fmla="*/ 215 h 525"/>
                  <a:gd name="T112" fmla="*/ 73 w 444"/>
                  <a:gd name="T113" fmla="*/ 222 h 525"/>
                  <a:gd name="T114" fmla="*/ 79 w 444"/>
                  <a:gd name="T115" fmla="*/ 232 h 5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4"/>
                  <a:gd name="T175" fmla="*/ 0 h 525"/>
                  <a:gd name="T176" fmla="*/ 444 w 444"/>
                  <a:gd name="T177" fmla="*/ 525 h 5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4" h="525">
                    <a:moveTo>
                      <a:pt x="159" y="466"/>
                    </a:moveTo>
                    <a:lnTo>
                      <a:pt x="165" y="470"/>
                    </a:lnTo>
                    <a:lnTo>
                      <a:pt x="171" y="474"/>
                    </a:lnTo>
                    <a:lnTo>
                      <a:pt x="176" y="480"/>
                    </a:lnTo>
                    <a:lnTo>
                      <a:pt x="183" y="486"/>
                    </a:lnTo>
                    <a:lnTo>
                      <a:pt x="189" y="492"/>
                    </a:lnTo>
                    <a:lnTo>
                      <a:pt x="194" y="497"/>
                    </a:lnTo>
                    <a:lnTo>
                      <a:pt x="198" y="502"/>
                    </a:lnTo>
                    <a:lnTo>
                      <a:pt x="201" y="505"/>
                    </a:lnTo>
                    <a:lnTo>
                      <a:pt x="194" y="504"/>
                    </a:lnTo>
                    <a:lnTo>
                      <a:pt x="187" y="503"/>
                    </a:lnTo>
                    <a:lnTo>
                      <a:pt x="182" y="503"/>
                    </a:lnTo>
                    <a:lnTo>
                      <a:pt x="180" y="504"/>
                    </a:lnTo>
                    <a:lnTo>
                      <a:pt x="180" y="508"/>
                    </a:lnTo>
                    <a:lnTo>
                      <a:pt x="180" y="511"/>
                    </a:lnTo>
                    <a:lnTo>
                      <a:pt x="182" y="516"/>
                    </a:lnTo>
                    <a:lnTo>
                      <a:pt x="186" y="518"/>
                    </a:lnTo>
                    <a:lnTo>
                      <a:pt x="191" y="520"/>
                    </a:lnTo>
                    <a:lnTo>
                      <a:pt x="199" y="523"/>
                    </a:lnTo>
                    <a:lnTo>
                      <a:pt x="206" y="525"/>
                    </a:lnTo>
                    <a:lnTo>
                      <a:pt x="211" y="524"/>
                    </a:lnTo>
                    <a:lnTo>
                      <a:pt x="216" y="518"/>
                    </a:lnTo>
                    <a:lnTo>
                      <a:pt x="222" y="510"/>
                    </a:lnTo>
                    <a:lnTo>
                      <a:pt x="227" y="501"/>
                    </a:lnTo>
                    <a:lnTo>
                      <a:pt x="229" y="493"/>
                    </a:lnTo>
                    <a:lnTo>
                      <a:pt x="236" y="488"/>
                    </a:lnTo>
                    <a:lnTo>
                      <a:pt x="244" y="482"/>
                    </a:lnTo>
                    <a:lnTo>
                      <a:pt x="255" y="475"/>
                    </a:lnTo>
                    <a:lnTo>
                      <a:pt x="265" y="467"/>
                    </a:lnTo>
                    <a:lnTo>
                      <a:pt x="274" y="460"/>
                    </a:lnTo>
                    <a:lnTo>
                      <a:pt x="284" y="454"/>
                    </a:lnTo>
                    <a:lnTo>
                      <a:pt x="292" y="449"/>
                    </a:lnTo>
                    <a:lnTo>
                      <a:pt x="297" y="447"/>
                    </a:lnTo>
                    <a:lnTo>
                      <a:pt x="303" y="444"/>
                    </a:lnTo>
                    <a:lnTo>
                      <a:pt x="311" y="442"/>
                    </a:lnTo>
                    <a:lnTo>
                      <a:pt x="320" y="440"/>
                    </a:lnTo>
                    <a:lnTo>
                      <a:pt x="332" y="436"/>
                    </a:lnTo>
                    <a:lnTo>
                      <a:pt x="342" y="433"/>
                    </a:lnTo>
                    <a:lnTo>
                      <a:pt x="354" y="431"/>
                    </a:lnTo>
                    <a:lnTo>
                      <a:pt x="365" y="428"/>
                    </a:lnTo>
                    <a:lnTo>
                      <a:pt x="375" y="427"/>
                    </a:lnTo>
                    <a:lnTo>
                      <a:pt x="371" y="422"/>
                    </a:lnTo>
                    <a:lnTo>
                      <a:pt x="365" y="416"/>
                    </a:lnTo>
                    <a:lnTo>
                      <a:pt x="360" y="407"/>
                    </a:lnTo>
                    <a:lnTo>
                      <a:pt x="353" y="398"/>
                    </a:lnTo>
                    <a:lnTo>
                      <a:pt x="346" y="390"/>
                    </a:lnTo>
                    <a:lnTo>
                      <a:pt x="340" y="382"/>
                    </a:lnTo>
                    <a:lnTo>
                      <a:pt x="335" y="375"/>
                    </a:lnTo>
                    <a:lnTo>
                      <a:pt x="333" y="369"/>
                    </a:lnTo>
                    <a:lnTo>
                      <a:pt x="341" y="372"/>
                    </a:lnTo>
                    <a:lnTo>
                      <a:pt x="349" y="373"/>
                    </a:lnTo>
                    <a:lnTo>
                      <a:pt x="356" y="373"/>
                    </a:lnTo>
                    <a:lnTo>
                      <a:pt x="363" y="369"/>
                    </a:lnTo>
                    <a:lnTo>
                      <a:pt x="370" y="361"/>
                    </a:lnTo>
                    <a:lnTo>
                      <a:pt x="377" y="352"/>
                    </a:lnTo>
                    <a:lnTo>
                      <a:pt x="381" y="342"/>
                    </a:lnTo>
                    <a:lnTo>
                      <a:pt x="385" y="334"/>
                    </a:lnTo>
                    <a:lnTo>
                      <a:pt x="391" y="335"/>
                    </a:lnTo>
                    <a:lnTo>
                      <a:pt x="398" y="335"/>
                    </a:lnTo>
                    <a:lnTo>
                      <a:pt x="404" y="333"/>
                    </a:lnTo>
                    <a:lnTo>
                      <a:pt x="410" y="329"/>
                    </a:lnTo>
                    <a:lnTo>
                      <a:pt x="407" y="327"/>
                    </a:lnTo>
                    <a:lnTo>
                      <a:pt x="404" y="323"/>
                    </a:lnTo>
                    <a:lnTo>
                      <a:pt x="403" y="320"/>
                    </a:lnTo>
                    <a:lnTo>
                      <a:pt x="404" y="318"/>
                    </a:lnTo>
                    <a:lnTo>
                      <a:pt x="407" y="315"/>
                    </a:lnTo>
                    <a:lnTo>
                      <a:pt x="411" y="312"/>
                    </a:lnTo>
                    <a:lnTo>
                      <a:pt x="418" y="307"/>
                    </a:lnTo>
                    <a:lnTo>
                      <a:pt x="425" y="300"/>
                    </a:lnTo>
                    <a:lnTo>
                      <a:pt x="432" y="295"/>
                    </a:lnTo>
                    <a:lnTo>
                      <a:pt x="438" y="288"/>
                    </a:lnTo>
                    <a:lnTo>
                      <a:pt x="441" y="282"/>
                    </a:lnTo>
                    <a:lnTo>
                      <a:pt x="444" y="276"/>
                    </a:lnTo>
                    <a:lnTo>
                      <a:pt x="444" y="258"/>
                    </a:lnTo>
                    <a:lnTo>
                      <a:pt x="444" y="229"/>
                    </a:lnTo>
                    <a:lnTo>
                      <a:pt x="443" y="200"/>
                    </a:lnTo>
                    <a:lnTo>
                      <a:pt x="440" y="181"/>
                    </a:lnTo>
                    <a:lnTo>
                      <a:pt x="436" y="169"/>
                    </a:lnTo>
                    <a:lnTo>
                      <a:pt x="429" y="158"/>
                    </a:lnTo>
                    <a:lnTo>
                      <a:pt x="422" y="147"/>
                    </a:lnTo>
                    <a:lnTo>
                      <a:pt x="414" y="141"/>
                    </a:lnTo>
                    <a:lnTo>
                      <a:pt x="407" y="139"/>
                    </a:lnTo>
                    <a:lnTo>
                      <a:pt x="400" y="138"/>
                    </a:lnTo>
                    <a:lnTo>
                      <a:pt x="395" y="138"/>
                    </a:lnTo>
                    <a:lnTo>
                      <a:pt x="390" y="138"/>
                    </a:lnTo>
                    <a:lnTo>
                      <a:pt x="391" y="130"/>
                    </a:lnTo>
                    <a:lnTo>
                      <a:pt x="392" y="120"/>
                    </a:lnTo>
                    <a:lnTo>
                      <a:pt x="392" y="110"/>
                    </a:lnTo>
                    <a:lnTo>
                      <a:pt x="391" y="101"/>
                    </a:lnTo>
                    <a:lnTo>
                      <a:pt x="387" y="94"/>
                    </a:lnTo>
                    <a:lnTo>
                      <a:pt x="383" y="88"/>
                    </a:lnTo>
                    <a:lnTo>
                      <a:pt x="376" y="84"/>
                    </a:lnTo>
                    <a:lnTo>
                      <a:pt x="369" y="83"/>
                    </a:lnTo>
                    <a:lnTo>
                      <a:pt x="362" y="82"/>
                    </a:lnTo>
                    <a:lnTo>
                      <a:pt x="357" y="77"/>
                    </a:lnTo>
                    <a:lnTo>
                      <a:pt x="355" y="72"/>
                    </a:lnTo>
                    <a:lnTo>
                      <a:pt x="354" y="67"/>
                    </a:lnTo>
                    <a:lnTo>
                      <a:pt x="354" y="63"/>
                    </a:lnTo>
                    <a:lnTo>
                      <a:pt x="352" y="57"/>
                    </a:lnTo>
                    <a:lnTo>
                      <a:pt x="349" y="50"/>
                    </a:lnTo>
                    <a:lnTo>
                      <a:pt x="345" y="42"/>
                    </a:lnTo>
                    <a:lnTo>
                      <a:pt x="339" y="35"/>
                    </a:lnTo>
                    <a:lnTo>
                      <a:pt x="330" y="30"/>
                    </a:lnTo>
                    <a:lnTo>
                      <a:pt x="319" y="26"/>
                    </a:lnTo>
                    <a:lnTo>
                      <a:pt x="305" y="26"/>
                    </a:lnTo>
                    <a:lnTo>
                      <a:pt x="296" y="26"/>
                    </a:lnTo>
                    <a:lnTo>
                      <a:pt x="289" y="24"/>
                    </a:lnTo>
                    <a:lnTo>
                      <a:pt x="284" y="22"/>
                    </a:lnTo>
                    <a:lnTo>
                      <a:pt x="278" y="19"/>
                    </a:lnTo>
                    <a:lnTo>
                      <a:pt x="272" y="18"/>
                    </a:lnTo>
                    <a:lnTo>
                      <a:pt x="266" y="18"/>
                    </a:lnTo>
                    <a:lnTo>
                      <a:pt x="259" y="18"/>
                    </a:lnTo>
                    <a:lnTo>
                      <a:pt x="254" y="20"/>
                    </a:lnTo>
                    <a:lnTo>
                      <a:pt x="249" y="22"/>
                    </a:lnTo>
                    <a:lnTo>
                      <a:pt x="246" y="23"/>
                    </a:lnTo>
                    <a:lnTo>
                      <a:pt x="241" y="24"/>
                    </a:lnTo>
                    <a:lnTo>
                      <a:pt x="236" y="23"/>
                    </a:lnTo>
                    <a:lnTo>
                      <a:pt x="231" y="20"/>
                    </a:lnTo>
                    <a:lnTo>
                      <a:pt x="226" y="18"/>
                    </a:lnTo>
                    <a:lnTo>
                      <a:pt x="219" y="17"/>
                    </a:lnTo>
                    <a:lnTo>
                      <a:pt x="212" y="17"/>
                    </a:lnTo>
                    <a:lnTo>
                      <a:pt x="213" y="14"/>
                    </a:lnTo>
                    <a:lnTo>
                      <a:pt x="216" y="10"/>
                    </a:lnTo>
                    <a:lnTo>
                      <a:pt x="218" y="8"/>
                    </a:lnTo>
                    <a:lnTo>
                      <a:pt x="220" y="8"/>
                    </a:lnTo>
                    <a:lnTo>
                      <a:pt x="213" y="5"/>
                    </a:lnTo>
                    <a:lnTo>
                      <a:pt x="204" y="3"/>
                    </a:lnTo>
                    <a:lnTo>
                      <a:pt x="191" y="1"/>
                    </a:lnTo>
                    <a:lnTo>
                      <a:pt x="180" y="0"/>
                    </a:lnTo>
                    <a:lnTo>
                      <a:pt x="167" y="0"/>
                    </a:lnTo>
                    <a:lnTo>
                      <a:pt x="156" y="1"/>
                    </a:lnTo>
                    <a:lnTo>
                      <a:pt x="146" y="3"/>
                    </a:lnTo>
                    <a:lnTo>
                      <a:pt x="140" y="8"/>
                    </a:lnTo>
                    <a:lnTo>
                      <a:pt x="135" y="14"/>
                    </a:lnTo>
                    <a:lnTo>
                      <a:pt x="131" y="19"/>
                    </a:lnTo>
                    <a:lnTo>
                      <a:pt x="128" y="24"/>
                    </a:lnTo>
                    <a:lnTo>
                      <a:pt x="125" y="29"/>
                    </a:lnTo>
                    <a:lnTo>
                      <a:pt x="121" y="32"/>
                    </a:lnTo>
                    <a:lnTo>
                      <a:pt x="117" y="34"/>
                    </a:lnTo>
                    <a:lnTo>
                      <a:pt x="111" y="35"/>
                    </a:lnTo>
                    <a:lnTo>
                      <a:pt x="105" y="35"/>
                    </a:lnTo>
                    <a:lnTo>
                      <a:pt x="98" y="34"/>
                    </a:lnTo>
                    <a:lnTo>
                      <a:pt x="90" y="34"/>
                    </a:lnTo>
                    <a:lnTo>
                      <a:pt x="82" y="34"/>
                    </a:lnTo>
                    <a:lnTo>
                      <a:pt x="74" y="35"/>
                    </a:lnTo>
                    <a:lnTo>
                      <a:pt x="67" y="37"/>
                    </a:lnTo>
                    <a:lnTo>
                      <a:pt x="60" y="39"/>
                    </a:lnTo>
                    <a:lnTo>
                      <a:pt x="54" y="42"/>
                    </a:lnTo>
                    <a:lnTo>
                      <a:pt x="50" y="47"/>
                    </a:lnTo>
                    <a:lnTo>
                      <a:pt x="45" y="55"/>
                    </a:lnTo>
                    <a:lnTo>
                      <a:pt x="43" y="64"/>
                    </a:lnTo>
                    <a:lnTo>
                      <a:pt x="42" y="73"/>
                    </a:lnTo>
                    <a:lnTo>
                      <a:pt x="42" y="83"/>
                    </a:lnTo>
                    <a:lnTo>
                      <a:pt x="36" y="87"/>
                    </a:lnTo>
                    <a:lnTo>
                      <a:pt x="28" y="92"/>
                    </a:lnTo>
                    <a:lnTo>
                      <a:pt x="21" y="99"/>
                    </a:lnTo>
                    <a:lnTo>
                      <a:pt x="14" y="107"/>
                    </a:lnTo>
                    <a:lnTo>
                      <a:pt x="7" y="115"/>
                    </a:lnTo>
                    <a:lnTo>
                      <a:pt x="4" y="125"/>
                    </a:lnTo>
                    <a:lnTo>
                      <a:pt x="2" y="135"/>
                    </a:lnTo>
                    <a:lnTo>
                      <a:pt x="4" y="145"/>
                    </a:lnTo>
                    <a:lnTo>
                      <a:pt x="8" y="159"/>
                    </a:lnTo>
                    <a:lnTo>
                      <a:pt x="8" y="168"/>
                    </a:lnTo>
                    <a:lnTo>
                      <a:pt x="7" y="176"/>
                    </a:lnTo>
                    <a:lnTo>
                      <a:pt x="4" y="182"/>
                    </a:lnTo>
                    <a:lnTo>
                      <a:pt x="1" y="186"/>
                    </a:lnTo>
                    <a:lnTo>
                      <a:pt x="0" y="191"/>
                    </a:lnTo>
                    <a:lnTo>
                      <a:pt x="0" y="197"/>
                    </a:lnTo>
                    <a:lnTo>
                      <a:pt x="1" y="202"/>
                    </a:lnTo>
                    <a:lnTo>
                      <a:pt x="4" y="209"/>
                    </a:lnTo>
                    <a:lnTo>
                      <a:pt x="9" y="215"/>
                    </a:lnTo>
                    <a:lnTo>
                      <a:pt x="19" y="220"/>
                    </a:lnTo>
                    <a:lnTo>
                      <a:pt x="30" y="223"/>
                    </a:lnTo>
                    <a:lnTo>
                      <a:pt x="29" y="229"/>
                    </a:lnTo>
                    <a:lnTo>
                      <a:pt x="28" y="236"/>
                    </a:lnTo>
                    <a:lnTo>
                      <a:pt x="28" y="244"/>
                    </a:lnTo>
                    <a:lnTo>
                      <a:pt x="29" y="250"/>
                    </a:lnTo>
                    <a:lnTo>
                      <a:pt x="28" y="253"/>
                    </a:lnTo>
                    <a:lnTo>
                      <a:pt x="28" y="258"/>
                    </a:lnTo>
                    <a:lnTo>
                      <a:pt x="30" y="262"/>
                    </a:lnTo>
                    <a:lnTo>
                      <a:pt x="34" y="266"/>
                    </a:lnTo>
                    <a:lnTo>
                      <a:pt x="30" y="277"/>
                    </a:lnTo>
                    <a:lnTo>
                      <a:pt x="24" y="296"/>
                    </a:lnTo>
                    <a:lnTo>
                      <a:pt x="20" y="315"/>
                    </a:lnTo>
                    <a:lnTo>
                      <a:pt x="21" y="327"/>
                    </a:lnTo>
                    <a:lnTo>
                      <a:pt x="24" y="329"/>
                    </a:lnTo>
                    <a:lnTo>
                      <a:pt x="28" y="330"/>
                    </a:lnTo>
                    <a:lnTo>
                      <a:pt x="31" y="330"/>
                    </a:lnTo>
                    <a:lnTo>
                      <a:pt x="34" y="331"/>
                    </a:lnTo>
                    <a:lnTo>
                      <a:pt x="36" y="331"/>
                    </a:lnTo>
                    <a:lnTo>
                      <a:pt x="40" y="334"/>
                    </a:lnTo>
                    <a:lnTo>
                      <a:pt x="44" y="335"/>
                    </a:lnTo>
                    <a:lnTo>
                      <a:pt x="46" y="337"/>
                    </a:lnTo>
                    <a:lnTo>
                      <a:pt x="45" y="342"/>
                    </a:lnTo>
                    <a:lnTo>
                      <a:pt x="44" y="348"/>
                    </a:lnTo>
                    <a:lnTo>
                      <a:pt x="42" y="355"/>
                    </a:lnTo>
                    <a:lnTo>
                      <a:pt x="42" y="359"/>
                    </a:lnTo>
                    <a:lnTo>
                      <a:pt x="44" y="363"/>
                    </a:lnTo>
                    <a:lnTo>
                      <a:pt x="47" y="365"/>
                    </a:lnTo>
                    <a:lnTo>
                      <a:pt x="51" y="367"/>
                    </a:lnTo>
                    <a:lnTo>
                      <a:pt x="55" y="368"/>
                    </a:lnTo>
                    <a:lnTo>
                      <a:pt x="52" y="371"/>
                    </a:lnTo>
                    <a:lnTo>
                      <a:pt x="49" y="374"/>
                    </a:lnTo>
                    <a:lnTo>
                      <a:pt x="46" y="379"/>
                    </a:lnTo>
                    <a:lnTo>
                      <a:pt x="45" y="382"/>
                    </a:lnTo>
                    <a:lnTo>
                      <a:pt x="47" y="386"/>
                    </a:lnTo>
                    <a:lnTo>
                      <a:pt x="51" y="389"/>
                    </a:lnTo>
                    <a:lnTo>
                      <a:pt x="54" y="393"/>
                    </a:lnTo>
                    <a:lnTo>
                      <a:pt x="55" y="396"/>
                    </a:lnTo>
                    <a:lnTo>
                      <a:pt x="54" y="403"/>
                    </a:lnTo>
                    <a:lnTo>
                      <a:pt x="53" y="414"/>
                    </a:lnTo>
                    <a:lnTo>
                      <a:pt x="55" y="426"/>
                    </a:lnTo>
                    <a:lnTo>
                      <a:pt x="61" y="434"/>
                    </a:lnTo>
                    <a:lnTo>
                      <a:pt x="65" y="436"/>
                    </a:lnTo>
                    <a:lnTo>
                      <a:pt x="69" y="437"/>
                    </a:lnTo>
                    <a:lnTo>
                      <a:pt x="73" y="437"/>
                    </a:lnTo>
                    <a:lnTo>
                      <a:pt x="77" y="437"/>
                    </a:lnTo>
                    <a:lnTo>
                      <a:pt x="84" y="437"/>
                    </a:lnTo>
                    <a:lnTo>
                      <a:pt x="91" y="436"/>
                    </a:lnTo>
                    <a:lnTo>
                      <a:pt x="97" y="435"/>
                    </a:lnTo>
                    <a:lnTo>
                      <a:pt x="103" y="434"/>
                    </a:lnTo>
                    <a:lnTo>
                      <a:pt x="111" y="433"/>
                    </a:lnTo>
                    <a:lnTo>
                      <a:pt x="120" y="431"/>
                    </a:lnTo>
                    <a:lnTo>
                      <a:pt x="127" y="429"/>
                    </a:lnTo>
                    <a:lnTo>
                      <a:pt x="133" y="428"/>
                    </a:lnTo>
                    <a:lnTo>
                      <a:pt x="136" y="433"/>
                    </a:lnTo>
                    <a:lnTo>
                      <a:pt x="141" y="437"/>
                    </a:lnTo>
                    <a:lnTo>
                      <a:pt x="145" y="443"/>
                    </a:lnTo>
                    <a:lnTo>
                      <a:pt x="148" y="447"/>
                    </a:lnTo>
                    <a:lnTo>
                      <a:pt x="150" y="452"/>
                    </a:lnTo>
                    <a:lnTo>
                      <a:pt x="153" y="458"/>
                    </a:lnTo>
                    <a:lnTo>
                      <a:pt x="157" y="463"/>
                    </a:lnTo>
                    <a:lnTo>
                      <a:pt x="159" y="4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09" name="Freeform 97"/>
              <p:cNvSpPr>
                <a:spLocks/>
              </p:cNvSpPr>
              <p:nvPr/>
            </p:nvSpPr>
            <p:spPr bwMode="auto">
              <a:xfrm>
                <a:off x="1654" y="3619"/>
                <a:ext cx="41" cy="75"/>
              </a:xfrm>
              <a:custGeom>
                <a:avLst/>
                <a:gdLst>
                  <a:gd name="T0" fmla="*/ 40 w 83"/>
                  <a:gd name="T1" fmla="*/ 59 h 151"/>
                  <a:gd name="T2" fmla="*/ 39 w 83"/>
                  <a:gd name="T3" fmla="*/ 63 h 151"/>
                  <a:gd name="T4" fmla="*/ 37 w 83"/>
                  <a:gd name="T5" fmla="*/ 68 h 151"/>
                  <a:gd name="T6" fmla="*/ 34 w 83"/>
                  <a:gd name="T7" fmla="*/ 72 h 151"/>
                  <a:gd name="T8" fmla="*/ 31 w 83"/>
                  <a:gd name="T9" fmla="*/ 75 h 151"/>
                  <a:gd name="T10" fmla="*/ 29 w 83"/>
                  <a:gd name="T11" fmla="*/ 75 h 151"/>
                  <a:gd name="T12" fmla="*/ 25 w 83"/>
                  <a:gd name="T13" fmla="*/ 74 h 151"/>
                  <a:gd name="T14" fmla="*/ 21 w 83"/>
                  <a:gd name="T15" fmla="*/ 73 h 151"/>
                  <a:gd name="T16" fmla="*/ 19 w 83"/>
                  <a:gd name="T17" fmla="*/ 72 h 151"/>
                  <a:gd name="T18" fmla="*/ 17 w 83"/>
                  <a:gd name="T19" fmla="*/ 71 h 151"/>
                  <a:gd name="T20" fmla="*/ 16 w 83"/>
                  <a:gd name="T21" fmla="*/ 68 h 151"/>
                  <a:gd name="T22" fmla="*/ 16 w 83"/>
                  <a:gd name="T23" fmla="*/ 67 h 151"/>
                  <a:gd name="T24" fmla="*/ 16 w 83"/>
                  <a:gd name="T25" fmla="*/ 65 h 151"/>
                  <a:gd name="T26" fmla="*/ 17 w 83"/>
                  <a:gd name="T27" fmla="*/ 64 h 151"/>
                  <a:gd name="T28" fmla="*/ 19 w 83"/>
                  <a:gd name="T29" fmla="*/ 64 h 151"/>
                  <a:gd name="T30" fmla="*/ 23 w 83"/>
                  <a:gd name="T31" fmla="*/ 65 h 151"/>
                  <a:gd name="T32" fmla="*/ 26 w 83"/>
                  <a:gd name="T33" fmla="*/ 65 h 151"/>
                  <a:gd name="T34" fmla="*/ 25 w 83"/>
                  <a:gd name="T35" fmla="*/ 64 h 151"/>
                  <a:gd name="T36" fmla="*/ 23 w 83"/>
                  <a:gd name="T37" fmla="*/ 61 h 151"/>
                  <a:gd name="T38" fmla="*/ 20 w 83"/>
                  <a:gd name="T39" fmla="*/ 59 h 151"/>
                  <a:gd name="T40" fmla="*/ 17 w 83"/>
                  <a:gd name="T41" fmla="*/ 56 h 151"/>
                  <a:gd name="T42" fmla="*/ 14 w 83"/>
                  <a:gd name="T43" fmla="*/ 53 h 151"/>
                  <a:gd name="T44" fmla="*/ 11 w 83"/>
                  <a:gd name="T45" fmla="*/ 50 h 151"/>
                  <a:gd name="T46" fmla="*/ 8 w 83"/>
                  <a:gd name="T47" fmla="*/ 48 h 151"/>
                  <a:gd name="T48" fmla="*/ 5 w 83"/>
                  <a:gd name="T49" fmla="*/ 46 h 151"/>
                  <a:gd name="T50" fmla="*/ 4 w 83"/>
                  <a:gd name="T51" fmla="*/ 44 h 151"/>
                  <a:gd name="T52" fmla="*/ 2 w 83"/>
                  <a:gd name="T53" fmla="*/ 42 h 151"/>
                  <a:gd name="T54" fmla="*/ 1 w 83"/>
                  <a:gd name="T55" fmla="*/ 39 h 151"/>
                  <a:gd name="T56" fmla="*/ 0 w 83"/>
                  <a:gd name="T57" fmla="*/ 36 h 151"/>
                  <a:gd name="T58" fmla="*/ 6 w 83"/>
                  <a:gd name="T59" fmla="*/ 33 h 151"/>
                  <a:gd name="T60" fmla="*/ 11 w 83"/>
                  <a:gd name="T61" fmla="*/ 29 h 151"/>
                  <a:gd name="T62" fmla="*/ 16 w 83"/>
                  <a:gd name="T63" fmla="*/ 25 h 151"/>
                  <a:gd name="T64" fmla="*/ 19 w 83"/>
                  <a:gd name="T65" fmla="*/ 21 h 151"/>
                  <a:gd name="T66" fmla="*/ 22 w 83"/>
                  <a:gd name="T67" fmla="*/ 17 h 151"/>
                  <a:gd name="T68" fmla="*/ 24 w 83"/>
                  <a:gd name="T69" fmla="*/ 14 h 151"/>
                  <a:gd name="T70" fmla="*/ 26 w 83"/>
                  <a:gd name="T71" fmla="*/ 10 h 151"/>
                  <a:gd name="T72" fmla="*/ 27 w 83"/>
                  <a:gd name="T73" fmla="*/ 7 h 151"/>
                  <a:gd name="T74" fmla="*/ 28 w 83"/>
                  <a:gd name="T75" fmla="*/ 4 h 151"/>
                  <a:gd name="T76" fmla="*/ 29 w 83"/>
                  <a:gd name="T77" fmla="*/ 2 h 151"/>
                  <a:gd name="T78" fmla="*/ 30 w 83"/>
                  <a:gd name="T79" fmla="*/ 1 h 151"/>
                  <a:gd name="T80" fmla="*/ 31 w 83"/>
                  <a:gd name="T81" fmla="*/ 0 h 151"/>
                  <a:gd name="T82" fmla="*/ 32 w 83"/>
                  <a:gd name="T83" fmla="*/ 2 h 151"/>
                  <a:gd name="T84" fmla="*/ 34 w 83"/>
                  <a:gd name="T85" fmla="*/ 6 h 151"/>
                  <a:gd name="T86" fmla="*/ 35 w 83"/>
                  <a:gd name="T87" fmla="*/ 10 h 151"/>
                  <a:gd name="T88" fmla="*/ 35 w 83"/>
                  <a:gd name="T89" fmla="*/ 14 h 151"/>
                  <a:gd name="T90" fmla="*/ 35 w 83"/>
                  <a:gd name="T91" fmla="*/ 20 h 151"/>
                  <a:gd name="T92" fmla="*/ 36 w 83"/>
                  <a:gd name="T93" fmla="*/ 27 h 151"/>
                  <a:gd name="T94" fmla="*/ 37 w 83"/>
                  <a:gd name="T95" fmla="*/ 33 h 151"/>
                  <a:gd name="T96" fmla="*/ 38 w 83"/>
                  <a:gd name="T97" fmla="*/ 38 h 151"/>
                  <a:gd name="T98" fmla="*/ 39 w 83"/>
                  <a:gd name="T99" fmla="*/ 42 h 151"/>
                  <a:gd name="T100" fmla="*/ 40 w 83"/>
                  <a:gd name="T101" fmla="*/ 48 h 151"/>
                  <a:gd name="T102" fmla="*/ 41 w 83"/>
                  <a:gd name="T103" fmla="*/ 55 h 151"/>
                  <a:gd name="T104" fmla="*/ 40 w 83"/>
                  <a:gd name="T105" fmla="*/ 59 h 1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
                  <a:gd name="T160" fmla="*/ 0 h 151"/>
                  <a:gd name="T161" fmla="*/ 83 w 83"/>
                  <a:gd name="T162" fmla="*/ 151 h 1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 h="151">
                    <a:moveTo>
                      <a:pt x="81" y="119"/>
                    </a:moveTo>
                    <a:lnTo>
                      <a:pt x="79" y="127"/>
                    </a:lnTo>
                    <a:lnTo>
                      <a:pt x="74" y="136"/>
                    </a:lnTo>
                    <a:lnTo>
                      <a:pt x="68" y="144"/>
                    </a:lnTo>
                    <a:lnTo>
                      <a:pt x="63" y="150"/>
                    </a:lnTo>
                    <a:lnTo>
                      <a:pt x="58" y="151"/>
                    </a:lnTo>
                    <a:lnTo>
                      <a:pt x="51" y="149"/>
                    </a:lnTo>
                    <a:lnTo>
                      <a:pt x="43" y="146"/>
                    </a:lnTo>
                    <a:lnTo>
                      <a:pt x="38" y="144"/>
                    </a:lnTo>
                    <a:lnTo>
                      <a:pt x="34" y="142"/>
                    </a:lnTo>
                    <a:lnTo>
                      <a:pt x="32" y="137"/>
                    </a:lnTo>
                    <a:lnTo>
                      <a:pt x="32" y="134"/>
                    </a:lnTo>
                    <a:lnTo>
                      <a:pt x="32" y="130"/>
                    </a:lnTo>
                    <a:lnTo>
                      <a:pt x="34" y="129"/>
                    </a:lnTo>
                    <a:lnTo>
                      <a:pt x="39" y="129"/>
                    </a:lnTo>
                    <a:lnTo>
                      <a:pt x="46" y="130"/>
                    </a:lnTo>
                    <a:lnTo>
                      <a:pt x="53" y="131"/>
                    </a:lnTo>
                    <a:lnTo>
                      <a:pt x="50" y="128"/>
                    </a:lnTo>
                    <a:lnTo>
                      <a:pt x="46" y="123"/>
                    </a:lnTo>
                    <a:lnTo>
                      <a:pt x="41" y="118"/>
                    </a:lnTo>
                    <a:lnTo>
                      <a:pt x="35" y="112"/>
                    </a:lnTo>
                    <a:lnTo>
                      <a:pt x="28" y="106"/>
                    </a:lnTo>
                    <a:lnTo>
                      <a:pt x="23" y="100"/>
                    </a:lnTo>
                    <a:lnTo>
                      <a:pt x="17" y="96"/>
                    </a:lnTo>
                    <a:lnTo>
                      <a:pt x="11" y="92"/>
                    </a:lnTo>
                    <a:lnTo>
                      <a:pt x="9" y="89"/>
                    </a:lnTo>
                    <a:lnTo>
                      <a:pt x="5" y="84"/>
                    </a:lnTo>
                    <a:lnTo>
                      <a:pt x="2" y="78"/>
                    </a:lnTo>
                    <a:lnTo>
                      <a:pt x="0" y="73"/>
                    </a:lnTo>
                    <a:lnTo>
                      <a:pt x="12" y="66"/>
                    </a:lnTo>
                    <a:lnTo>
                      <a:pt x="23" y="59"/>
                    </a:lnTo>
                    <a:lnTo>
                      <a:pt x="32" y="51"/>
                    </a:lnTo>
                    <a:lnTo>
                      <a:pt x="39" y="43"/>
                    </a:lnTo>
                    <a:lnTo>
                      <a:pt x="45" y="35"/>
                    </a:lnTo>
                    <a:lnTo>
                      <a:pt x="49" y="28"/>
                    </a:lnTo>
                    <a:lnTo>
                      <a:pt x="53" y="21"/>
                    </a:lnTo>
                    <a:lnTo>
                      <a:pt x="55" y="14"/>
                    </a:lnTo>
                    <a:lnTo>
                      <a:pt x="57" y="9"/>
                    </a:lnTo>
                    <a:lnTo>
                      <a:pt x="58" y="5"/>
                    </a:lnTo>
                    <a:lnTo>
                      <a:pt x="61" y="2"/>
                    </a:lnTo>
                    <a:lnTo>
                      <a:pt x="62" y="0"/>
                    </a:lnTo>
                    <a:lnTo>
                      <a:pt x="65" y="5"/>
                    </a:lnTo>
                    <a:lnTo>
                      <a:pt x="68" y="12"/>
                    </a:lnTo>
                    <a:lnTo>
                      <a:pt x="70" y="20"/>
                    </a:lnTo>
                    <a:lnTo>
                      <a:pt x="70" y="29"/>
                    </a:lnTo>
                    <a:lnTo>
                      <a:pt x="70" y="40"/>
                    </a:lnTo>
                    <a:lnTo>
                      <a:pt x="72" y="54"/>
                    </a:lnTo>
                    <a:lnTo>
                      <a:pt x="74" y="67"/>
                    </a:lnTo>
                    <a:lnTo>
                      <a:pt x="77" y="76"/>
                    </a:lnTo>
                    <a:lnTo>
                      <a:pt x="79" y="85"/>
                    </a:lnTo>
                    <a:lnTo>
                      <a:pt x="81" y="97"/>
                    </a:lnTo>
                    <a:lnTo>
                      <a:pt x="83" y="110"/>
                    </a:lnTo>
                    <a:lnTo>
                      <a:pt x="81" y="1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10" name="Freeform 98"/>
              <p:cNvSpPr>
                <a:spLocks/>
              </p:cNvSpPr>
              <p:nvPr/>
            </p:nvSpPr>
            <p:spPr bwMode="auto">
              <a:xfrm>
                <a:off x="1590" y="3521"/>
                <a:ext cx="43" cy="129"/>
              </a:xfrm>
              <a:custGeom>
                <a:avLst/>
                <a:gdLst>
                  <a:gd name="T0" fmla="*/ 27 w 86"/>
                  <a:gd name="T1" fmla="*/ 129 h 258"/>
                  <a:gd name="T2" fmla="*/ 23 w 86"/>
                  <a:gd name="T3" fmla="*/ 129 h 258"/>
                  <a:gd name="T4" fmla="*/ 19 w 86"/>
                  <a:gd name="T5" fmla="*/ 125 h 258"/>
                  <a:gd name="T6" fmla="*/ 17 w 86"/>
                  <a:gd name="T7" fmla="*/ 117 h 258"/>
                  <a:gd name="T8" fmla="*/ 17 w 86"/>
                  <a:gd name="T9" fmla="*/ 112 h 258"/>
                  <a:gd name="T10" fmla="*/ 18 w 86"/>
                  <a:gd name="T11" fmla="*/ 109 h 258"/>
                  <a:gd name="T12" fmla="*/ 17 w 86"/>
                  <a:gd name="T13" fmla="*/ 107 h 258"/>
                  <a:gd name="T14" fmla="*/ 14 w 86"/>
                  <a:gd name="T15" fmla="*/ 104 h 258"/>
                  <a:gd name="T16" fmla="*/ 13 w 86"/>
                  <a:gd name="T17" fmla="*/ 100 h 258"/>
                  <a:gd name="T18" fmla="*/ 16 w 86"/>
                  <a:gd name="T19" fmla="*/ 96 h 258"/>
                  <a:gd name="T20" fmla="*/ 16 w 86"/>
                  <a:gd name="T21" fmla="*/ 94 h 258"/>
                  <a:gd name="T22" fmla="*/ 12 w 86"/>
                  <a:gd name="T23" fmla="*/ 92 h 258"/>
                  <a:gd name="T24" fmla="*/ 11 w 86"/>
                  <a:gd name="T25" fmla="*/ 88 h 258"/>
                  <a:gd name="T26" fmla="*/ 13 w 86"/>
                  <a:gd name="T27" fmla="*/ 82 h 258"/>
                  <a:gd name="T28" fmla="*/ 12 w 86"/>
                  <a:gd name="T29" fmla="*/ 78 h 258"/>
                  <a:gd name="T30" fmla="*/ 8 w 86"/>
                  <a:gd name="T31" fmla="*/ 76 h 258"/>
                  <a:gd name="T32" fmla="*/ 6 w 86"/>
                  <a:gd name="T33" fmla="*/ 76 h 258"/>
                  <a:gd name="T34" fmla="*/ 2 w 86"/>
                  <a:gd name="T35" fmla="*/ 75 h 258"/>
                  <a:gd name="T36" fmla="*/ 0 w 86"/>
                  <a:gd name="T37" fmla="*/ 68 h 258"/>
                  <a:gd name="T38" fmla="*/ 5 w 86"/>
                  <a:gd name="T39" fmla="*/ 49 h 258"/>
                  <a:gd name="T40" fmla="*/ 5 w 86"/>
                  <a:gd name="T41" fmla="*/ 42 h 258"/>
                  <a:gd name="T42" fmla="*/ 4 w 86"/>
                  <a:gd name="T43" fmla="*/ 37 h 258"/>
                  <a:gd name="T44" fmla="*/ 4 w 86"/>
                  <a:gd name="T45" fmla="*/ 33 h 258"/>
                  <a:gd name="T46" fmla="*/ 5 w 86"/>
                  <a:gd name="T47" fmla="*/ 25 h 258"/>
                  <a:gd name="T48" fmla="*/ 6 w 86"/>
                  <a:gd name="T49" fmla="*/ 19 h 258"/>
                  <a:gd name="T50" fmla="*/ 9 w 86"/>
                  <a:gd name="T51" fmla="*/ 14 h 258"/>
                  <a:gd name="T52" fmla="*/ 14 w 86"/>
                  <a:gd name="T53" fmla="*/ 11 h 258"/>
                  <a:gd name="T54" fmla="*/ 20 w 86"/>
                  <a:gd name="T55" fmla="*/ 9 h 258"/>
                  <a:gd name="T56" fmla="*/ 24 w 86"/>
                  <a:gd name="T57" fmla="*/ 6 h 258"/>
                  <a:gd name="T58" fmla="*/ 29 w 86"/>
                  <a:gd name="T59" fmla="*/ 1 h 258"/>
                  <a:gd name="T60" fmla="*/ 31 w 86"/>
                  <a:gd name="T61" fmla="*/ 3 h 258"/>
                  <a:gd name="T62" fmla="*/ 28 w 86"/>
                  <a:gd name="T63" fmla="*/ 9 h 258"/>
                  <a:gd name="T64" fmla="*/ 27 w 86"/>
                  <a:gd name="T65" fmla="*/ 18 h 258"/>
                  <a:gd name="T66" fmla="*/ 31 w 86"/>
                  <a:gd name="T67" fmla="*/ 30 h 258"/>
                  <a:gd name="T68" fmla="*/ 36 w 86"/>
                  <a:gd name="T69" fmla="*/ 36 h 258"/>
                  <a:gd name="T70" fmla="*/ 42 w 86"/>
                  <a:gd name="T71" fmla="*/ 45 h 258"/>
                  <a:gd name="T72" fmla="*/ 42 w 86"/>
                  <a:gd name="T73" fmla="*/ 55 h 258"/>
                  <a:gd name="T74" fmla="*/ 35 w 86"/>
                  <a:gd name="T75" fmla="*/ 63 h 258"/>
                  <a:gd name="T76" fmla="*/ 29 w 86"/>
                  <a:gd name="T77" fmla="*/ 72 h 258"/>
                  <a:gd name="T78" fmla="*/ 28 w 86"/>
                  <a:gd name="T79" fmla="*/ 83 h 258"/>
                  <a:gd name="T80" fmla="*/ 29 w 86"/>
                  <a:gd name="T81" fmla="*/ 90 h 258"/>
                  <a:gd name="T82" fmla="*/ 30 w 86"/>
                  <a:gd name="T83" fmla="*/ 95 h 258"/>
                  <a:gd name="T84" fmla="*/ 30 w 86"/>
                  <a:gd name="T85" fmla="*/ 102 h 258"/>
                  <a:gd name="T86" fmla="*/ 32 w 86"/>
                  <a:gd name="T87" fmla="*/ 107 h 258"/>
                  <a:gd name="T88" fmla="*/ 34 w 86"/>
                  <a:gd name="T89" fmla="*/ 113 h 258"/>
                  <a:gd name="T90" fmla="*/ 34 w 86"/>
                  <a:gd name="T91" fmla="*/ 126 h 2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258"/>
                  <a:gd name="T140" fmla="*/ 86 w 86"/>
                  <a:gd name="T141" fmla="*/ 258 h 2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258">
                    <a:moveTo>
                      <a:pt x="57" y="258"/>
                    </a:moveTo>
                    <a:lnTo>
                      <a:pt x="53" y="258"/>
                    </a:lnTo>
                    <a:lnTo>
                      <a:pt x="49" y="258"/>
                    </a:lnTo>
                    <a:lnTo>
                      <a:pt x="45" y="257"/>
                    </a:lnTo>
                    <a:lnTo>
                      <a:pt x="41" y="255"/>
                    </a:lnTo>
                    <a:lnTo>
                      <a:pt x="37" y="250"/>
                    </a:lnTo>
                    <a:lnTo>
                      <a:pt x="34" y="242"/>
                    </a:lnTo>
                    <a:lnTo>
                      <a:pt x="34" y="234"/>
                    </a:lnTo>
                    <a:lnTo>
                      <a:pt x="34" y="226"/>
                    </a:lnTo>
                    <a:lnTo>
                      <a:pt x="34" y="223"/>
                    </a:lnTo>
                    <a:lnTo>
                      <a:pt x="35" y="220"/>
                    </a:lnTo>
                    <a:lnTo>
                      <a:pt x="35" y="218"/>
                    </a:lnTo>
                    <a:lnTo>
                      <a:pt x="35" y="217"/>
                    </a:lnTo>
                    <a:lnTo>
                      <a:pt x="34" y="214"/>
                    </a:lnTo>
                    <a:lnTo>
                      <a:pt x="31" y="210"/>
                    </a:lnTo>
                    <a:lnTo>
                      <a:pt x="27" y="207"/>
                    </a:lnTo>
                    <a:lnTo>
                      <a:pt x="25" y="203"/>
                    </a:lnTo>
                    <a:lnTo>
                      <a:pt x="26" y="200"/>
                    </a:lnTo>
                    <a:lnTo>
                      <a:pt x="29" y="195"/>
                    </a:lnTo>
                    <a:lnTo>
                      <a:pt x="32" y="192"/>
                    </a:lnTo>
                    <a:lnTo>
                      <a:pt x="35" y="189"/>
                    </a:lnTo>
                    <a:lnTo>
                      <a:pt x="31" y="188"/>
                    </a:lnTo>
                    <a:lnTo>
                      <a:pt x="27" y="186"/>
                    </a:lnTo>
                    <a:lnTo>
                      <a:pt x="24" y="184"/>
                    </a:lnTo>
                    <a:lnTo>
                      <a:pt x="22" y="180"/>
                    </a:lnTo>
                    <a:lnTo>
                      <a:pt x="22" y="176"/>
                    </a:lnTo>
                    <a:lnTo>
                      <a:pt x="24" y="169"/>
                    </a:lnTo>
                    <a:lnTo>
                      <a:pt x="25" y="163"/>
                    </a:lnTo>
                    <a:lnTo>
                      <a:pt x="26" y="158"/>
                    </a:lnTo>
                    <a:lnTo>
                      <a:pt x="24" y="156"/>
                    </a:lnTo>
                    <a:lnTo>
                      <a:pt x="20" y="155"/>
                    </a:lnTo>
                    <a:lnTo>
                      <a:pt x="16" y="152"/>
                    </a:lnTo>
                    <a:lnTo>
                      <a:pt x="14" y="152"/>
                    </a:lnTo>
                    <a:lnTo>
                      <a:pt x="11" y="151"/>
                    </a:lnTo>
                    <a:lnTo>
                      <a:pt x="8" y="151"/>
                    </a:lnTo>
                    <a:lnTo>
                      <a:pt x="4" y="150"/>
                    </a:lnTo>
                    <a:lnTo>
                      <a:pt x="1" y="148"/>
                    </a:lnTo>
                    <a:lnTo>
                      <a:pt x="0" y="136"/>
                    </a:lnTo>
                    <a:lnTo>
                      <a:pt x="4" y="117"/>
                    </a:lnTo>
                    <a:lnTo>
                      <a:pt x="10" y="98"/>
                    </a:lnTo>
                    <a:lnTo>
                      <a:pt x="14" y="87"/>
                    </a:lnTo>
                    <a:lnTo>
                      <a:pt x="10" y="83"/>
                    </a:lnTo>
                    <a:lnTo>
                      <a:pt x="8" y="79"/>
                    </a:lnTo>
                    <a:lnTo>
                      <a:pt x="8" y="74"/>
                    </a:lnTo>
                    <a:lnTo>
                      <a:pt x="9" y="71"/>
                    </a:lnTo>
                    <a:lnTo>
                      <a:pt x="8" y="65"/>
                    </a:lnTo>
                    <a:lnTo>
                      <a:pt x="8" y="57"/>
                    </a:lnTo>
                    <a:lnTo>
                      <a:pt x="9" y="50"/>
                    </a:lnTo>
                    <a:lnTo>
                      <a:pt x="10" y="44"/>
                    </a:lnTo>
                    <a:lnTo>
                      <a:pt x="11" y="38"/>
                    </a:lnTo>
                    <a:lnTo>
                      <a:pt x="15" y="33"/>
                    </a:lnTo>
                    <a:lnTo>
                      <a:pt x="17" y="28"/>
                    </a:lnTo>
                    <a:lnTo>
                      <a:pt x="22" y="25"/>
                    </a:lnTo>
                    <a:lnTo>
                      <a:pt x="27" y="22"/>
                    </a:lnTo>
                    <a:lnTo>
                      <a:pt x="33" y="20"/>
                    </a:lnTo>
                    <a:lnTo>
                      <a:pt x="39" y="17"/>
                    </a:lnTo>
                    <a:lnTo>
                      <a:pt x="44" y="14"/>
                    </a:lnTo>
                    <a:lnTo>
                      <a:pt x="47" y="11"/>
                    </a:lnTo>
                    <a:lnTo>
                      <a:pt x="53" y="6"/>
                    </a:lnTo>
                    <a:lnTo>
                      <a:pt x="57" y="2"/>
                    </a:lnTo>
                    <a:lnTo>
                      <a:pt x="62" y="0"/>
                    </a:lnTo>
                    <a:lnTo>
                      <a:pt x="61" y="5"/>
                    </a:lnTo>
                    <a:lnTo>
                      <a:pt x="59" y="11"/>
                    </a:lnTo>
                    <a:lnTo>
                      <a:pt x="56" y="18"/>
                    </a:lnTo>
                    <a:lnTo>
                      <a:pt x="54" y="26"/>
                    </a:lnTo>
                    <a:lnTo>
                      <a:pt x="54" y="36"/>
                    </a:lnTo>
                    <a:lnTo>
                      <a:pt x="57" y="48"/>
                    </a:lnTo>
                    <a:lnTo>
                      <a:pt x="62" y="59"/>
                    </a:lnTo>
                    <a:lnTo>
                      <a:pt x="67" y="65"/>
                    </a:lnTo>
                    <a:lnTo>
                      <a:pt x="72" y="71"/>
                    </a:lnTo>
                    <a:lnTo>
                      <a:pt x="79" y="79"/>
                    </a:lnTo>
                    <a:lnTo>
                      <a:pt x="84" y="90"/>
                    </a:lnTo>
                    <a:lnTo>
                      <a:pt x="86" y="101"/>
                    </a:lnTo>
                    <a:lnTo>
                      <a:pt x="83" y="110"/>
                    </a:lnTo>
                    <a:lnTo>
                      <a:pt x="77" y="118"/>
                    </a:lnTo>
                    <a:lnTo>
                      <a:pt x="69" y="126"/>
                    </a:lnTo>
                    <a:lnTo>
                      <a:pt x="62" y="134"/>
                    </a:lnTo>
                    <a:lnTo>
                      <a:pt x="57" y="143"/>
                    </a:lnTo>
                    <a:lnTo>
                      <a:pt x="55" y="154"/>
                    </a:lnTo>
                    <a:lnTo>
                      <a:pt x="55" y="166"/>
                    </a:lnTo>
                    <a:lnTo>
                      <a:pt x="56" y="177"/>
                    </a:lnTo>
                    <a:lnTo>
                      <a:pt x="57" y="180"/>
                    </a:lnTo>
                    <a:lnTo>
                      <a:pt x="59" y="185"/>
                    </a:lnTo>
                    <a:lnTo>
                      <a:pt x="60" y="190"/>
                    </a:lnTo>
                    <a:lnTo>
                      <a:pt x="60" y="197"/>
                    </a:lnTo>
                    <a:lnTo>
                      <a:pt x="60" y="203"/>
                    </a:lnTo>
                    <a:lnTo>
                      <a:pt x="61" y="209"/>
                    </a:lnTo>
                    <a:lnTo>
                      <a:pt x="63" y="214"/>
                    </a:lnTo>
                    <a:lnTo>
                      <a:pt x="64" y="217"/>
                    </a:lnTo>
                    <a:lnTo>
                      <a:pt x="67" y="225"/>
                    </a:lnTo>
                    <a:lnTo>
                      <a:pt x="69" y="238"/>
                    </a:lnTo>
                    <a:lnTo>
                      <a:pt x="67" y="252"/>
                    </a:lnTo>
                    <a:lnTo>
                      <a:pt x="57" y="2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11" name="Freeform 99"/>
              <p:cNvSpPr>
                <a:spLocks/>
              </p:cNvSpPr>
              <p:nvPr/>
            </p:nvSpPr>
            <p:spPr bwMode="auto">
              <a:xfrm>
                <a:off x="1671" y="3581"/>
                <a:ext cx="17" cy="34"/>
              </a:xfrm>
              <a:custGeom>
                <a:avLst/>
                <a:gdLst>
                  <a:gd name="T0" fmla="*/ 0 w 34"/>
                  <a:gd name="T1" fmla="*/ 5 h 68"/>
                  <a:gd name="T2" fmla="*/ 4 w 34"/>
                  <a:gd name="T3" fmla="*/ 5 h 68"/>
                  <a:gd name="T4" fmla="*/ 8 w 34"/>
                  <a:gd name="T5" fmla="*/ 5 h 68"/>
                  <a:gd name="T6" fmla="*/ 11 w 34"/>
                  <a:gd name="T7" fmla="*/ 3 h 68"/>
                  <a:gd name="T8" fmla="*/ 12 w 34"/>
                  <a:gd name="T9" fmla="*/ 0 h 68"/>
                  <a:gd name="T10" fmla="*/ 15 w 34"/>
                  <a:gd name="T11" fmla="*/ 6 h 68"/>
                  <a:gd name="T12" fmla="*/ 17 w 34"/>
                  <a:gd name="T13" fmla="*/ 13 h 68"/>
                  <a:gd name="T14" fmla="*/ 17 w 34"/>
                  <a:gd name="T15" fmla="*/ 19 h 68"/>
                  <a:gd name="T16" fmla="*/ 15 w 34"/>
                  <a:gd name="T17" fmla="*/ 24 h 68"/>
                  <a:gd name="T18" fmla="*/ 12 w 34"/>
                  <a:gd name="T19" fmla="*/ 27 h 68"/>
                  <a:gd name="T20" fmla="*/ 8 w 34"/>
                  <a:gd name="T21" fmla="*/ 29 h 68"/>
                  <a:gd name="T22" fmla="*/ 4 w 34"/>
                  <a:gd name="T23" fmla="*/ 31 h 68"/>
                  <a:gd name="T24" fmla="*/ 2 w 34"/>
                  <a:gd name="T25" fmla="*/ 34 h 68"/>
                  <a:gd name="T26" fmla="*/ 3 w 34"/>
                  <a:gd name="T27" fmla="*/ 28 h 68"/>
                  <a:gd name="T28" fmla="*/ 3 w 34"/>
                  <a:gd name="T29" fmla="*/ 19 h 68"/>
                  <a:gd name="T30" fmla="*/ 2 w 34"/>
                  <a:gd name="T31" fmla="*/ 11 h 68"/>
                  <a:gd name="T32" fmla="*/ 0 w 34"/>
                  <a:gd name="T33" fmla="*/ 5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68"/>
                  <a:gd name="T53" fmla="*/ 34 w 34"/>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68">
                    <a:moveTo>
                      <a:pt x="0" y="9"/>
                    </a:moveTo>
                    <a:lnTo>
                      <a:pt x="7" y="10"/>
                    </a:lnTo>
                    <a:lnTo>
                      <a:pt x="15" y="9"/>
                    </a:lnTo>
                    <a:lnTo>
                      <a:pt x="21" y="6"/>
                    </a:lnTo>
                    <a:lnTo>
                      <a:pt x="24" y="0"/>
                    </a:lnTo>
                    <a:lnTo>
                      <a:pt x="30" y="12"/>
                    </a:lnTo>
                    <a:lnTo>
                      <a:pt x="34" y="25"/>
                    </a:lnTo>
                    <a:lnTo>
                      <a:pt x="34" y="38"/>
                    </a:lnTo>
                    <a:lnTo>
                      <a:pt x="30" y="47"/>
                    </a:lnTo>
                    <a:lnTo>
                      <a:pt x="23" y="53"/>
                    </a:lnTo>
                    <a:lnTo>
                      <a:pt x="15" y="58"/>
                    </a:lnTo>
                    <a:lnTo>
                      <a:pt x="8" y="62"/>
                    </a:lnTo>
                    <a:lnTo>
                      <a:pt x="4" y="68"/>
                    </a:lnTo>
                    <a:lnTo>
                      <a:pt x="6" y="55"/>
                    </a:lnTo>
                    <a:lnTo>
                      <a:pt x="6" y="38"/>
                    </a:lnTo>
                    <a:lnTo>
                      <a:pt x="4" y="22"/>
                    </a:lnTo>
                    <a:lnTo>
                      <a:pt x="0"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12" name="Freeform 100"/>
              <p:cNvSpPr>
                <a:spLocks/>
              </p:cNvSpPr>
              <p:nvPr/>
            </p:nvSpPr>
            <p:spPr bwMode="auto">
              <a:xfrm>
                <a:off x="1733" y="3556"/>
                <a:ext cx="22" cy="16"/>
              </a:xfrm>
              <a:custGeom>
                <a:avLst/>
                <a:gdLst>
                  <a:gd name="T0" fmla="*/ 0 w 44"/>
                  <a:gd name="T1" fmla="*/ 8 h 33"/>
                  <a:gd name="T2" fmla="*/ 4 w 44"/>
                  <a:gd name="T3" fmla="*/ 8 h 33"/>
                  <a:gd name="T4" fmla="*/ 7 w 44"/>
                  <a:gd name="T5" fmla="*/ 8 h 33"/>
                  <a:gd name="T6" fmla="*/ 11 w 44"/>
                  <a:gd name="T7" fmla="*/ 7 h 33"/>
                  <a:gd name="T8" fmla="*/ 14 w 44"/>
                  <a:gd name="T9" fmla="*/ 6 h 33"/>
                  <a:gd name="T10" fmla="*/ 16 w 44"/>
                  <a:gd name="T11" fmla="*/ 5 h 33"/>
                  <a:gd name="T12" fmla="*/ 18 w 44"/>
                  <a:gd name="T13" fmla="*/ 3 h 33"/>
                  <a:gd name="T14" fmla="*/ 19 w 44"/>
                  <a:gd name="T15" fmla="*/ 1 h 33"/>
                  <a:gd name="T16" fmla="*/ 19 w 44"/>
                  <a:gd name="T17" fmla="*/ 0 h 33"/>
                  <a:gd name="T18" fmla="*/ 21 w 44"/>
                  <a:gd name="T19" fmla="*/ 3 h 33"/>
                  <a:gd name="T20" fmla="*/ 22 w 44"/>
                  <a:gd name="T21" fmla="*/ 6 h 33"/>
                  <a:gd name="T22" fmla="*/ 22 w 44"/>
                  <a:gd name="T23" fmla="*/ 9 h 33"/>
                  <a:gd name="T24" fmla="*/ 19 w 44"/>
                  <a:gd name="T25" fmla="*/ 12 h 33"/>
                  <a:gd name="T26" fmla="*/ 14 w 44"/>
                  <a:gd name="T27" fmla="*/ 14 h 33"/>
                  <a:gd name="T28" fmla="*/ 11 w 44"/>
                  <a:gd name="T29" fmla="*/ 16 h 33"/>
                  <a:gd name="T30" fmla="*/ 9 w 44"/>
                  <a:gd name="T31" fmla="*/ 16 h 33"/>
                  <a:gd name="T32" fmla="*/ 6 w 44"/>
                  <a:gd name="T33" fmla="*/ 15 h 33"/>
                  <a:gd name="T34" fmla="*/ 4 w 44"/>
                  <a:gd name="T35" fmla="*/ 13 h 33"/>
                  <a:gd name="T36" fmla="*/ 3 w 44"/>
                  <a:gd name="T37" fmla="*/ 12 h 33"/>
                  <a:gd name="T38" fmla="*/ 2 w 44"/>
                  <a:gd name="T39" fmla="*/ 10 h 33"/>
                  <a:gd name="T40" fmla="*/ 0 w 44"/>
                  <a:gd name="T41" fmla="*/ 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33"/>
                  <a:gd name="T65" fmla="*/ 44 w 44"/>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33">
                    <a:moveTo>
                      <a:pt x="0" y="16"/>
                    </a:moveTo>
                    <a:lnTo>
                      <a:pt x="7" y="17"/>
                    </a:lnTo>
                    <a:lnTo>
                      <a:pt x="14" y="16"/>
                    </a:lnTo>
                    <a:lnTo>
                      <a:pt x="21" y="15"/>
                    </a:lnTo>
                    <a:lnTo>
                      <a:pt x="27" y="12"/>
                    </a:lnTo>
                    <a:lnTo>
                      <a:pt x="32" y="10"/>
                    </a:lnTo>
                    <a:lnTo>
                      <a:pt x="35" y="6"/>
                    </a:lnTo>
                    <a:lnTo>
                      <a:pt x="37" y="3"/>
                    </a:lnTo>
                    <a:lnTo>
                      <a:pt x="38" y="0"/>
                    </a:lnTo>
                    <a:lnTo>
                      <a:pt x="42" y="6"/>
                    </a:lnTo>
                    <a:lnTo>
                      <a:pt x="44" y="13"/>
                    </a:lnTo>
                    <a:lnTo>
                      <a:pt x="43" y="19"/>
                    </a:lnTo>
                    <a:lnTo>
                      <a:pt x="37" y="25"/>
                    </a:lnTo>
                    <a:lnTo>
                      <a:pt x="28" y="29"/>
                    </a:lnTo>
                    <a:lnTo>
                      <a:pt x="21" y="33"/>
                    </a:lnTo>
                    <a:lnTo>
                      <a:pt x="17" y="33"/>
                    </a:lnTo>
                    <a:lnTo>
                      <a:pt x="12" y="31"/>
                    </a:lnTo>
                    <a:lnTo>
                      <a:pt x="8" y="27"/>
                    </a:lnTo>
                    <a:lnTo>
                      <a:pt x="5" y="24"/>
                    </a:lnTo>
                    <a:lnTo>
                      <a:pt x="3" y="20"/>
                    </a:lnTo>
                    <a:lnTo>
                      <a:pt x="0"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13" name="Freeform 101"/>
              <p:cNvSpPr>
                <a:spLocks/>
              </p:cNvSpPr>
              <p:nvPr/>
            </p:nvSpPr>
            <p:spPr bwMode="auto">
              <a:xfrm>
                <a:off x="1734" y="3549"/>
                <a:ext cx="10" cy="8"/>
              </a:xfrm>
              <a:custGeom>
                <a:avLst/>
                <a:gdLst>
                  <a:gd name="T0" fmla="*/ 0 w 19"/>
                  <a:gd name="T1" fmla="*/ 1 h 17"/>
                  <a:gd name="T2" fmla="*/ 2 w 19"/>
                  <a:gd name="T3" fmla="*/ 2 h 17"/>
                  <a:gd name="T4" fmla="*/ 5 w 19"/>
                  <a:gd name="T5" fmla="*/ 3 h 17"/>
                  <a:gd name="T6" fmla="*/ 8 w 19"/>
                  <a:gd name="T7" fmla="*/ 2 h 17"/>
                  <a:gd name="T8" fmla="*/ 9 w 19"/>
                  <a:gd name="T9" fmla="*/ 0 h 17"/>
                  <a:gd name="T10" fmla="*/ 10 w 19"/>
                  <a:gd name="T11" fmla="*/ 2 h 17"/>
                  <a:gd name="T12" fmla="*/ 10 w 19"/>
                  <a:gd name="T13" fmla="*/ 5 h 17"/>
                  <a:gd name="T14" fmla="*/ 9 w 19"/>
                  <a:gd name="T15" fmla="*/ 7 h 17"/>
                  <a:gd name="T16" fmla="*/ 7 w 19"/>
                  <a:gd name="T17" fmla="*/ 8 h 17"/>
                  <a:gd name="T18" fmla="*/ 4 w 19"/>
                  <a:gd name="T19" fmla="*/ 8 h 17"/>
                  <a:gd name="T20" fmla="*/ 1 w 19"/>
                  <a:gd name="T21" fmla="*/ 7 h 17"/>
                  <a:gd name="T22" fmla="*/ 0 w 19"/>
                  <a:gd name="T23" fmla="*/ 5 h 17"/>
                  <a:gd name="T24" fmla="*/ 0 w 19"/>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7"/>
                  <a:gd name="T41" fmla="*/ 19 w 1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7">
                    <a:moveTo>
                      <a:pt x="0" y="3"/>
                    </a:moveTo>
                    <a:lnTo>
                      <a:pt x="4" y="5"/>
                    </a:lnTo>
                    <a:lnTo>
                      <a:pt x="10" y="7"/>
                    </a:lnTo>
                    <a:lnTo>
                      <a:pt x="15" y="4"/>
                    </a:lnTo>
                    <a:lnTo>
                      <a:pt x="17" y="0"/>
                    </a:lnTo>
                    <a:lnTo>
                      <a:pt x="19" y="5"/>
                    </a:lnTo>
                    <a:lnTo>
                      <a:pt x="19" y="10"/>
                    </a:lnTo>
                    <a:lnTo>
                      <a:pt x="17" y="15"/>
                    </a:lnTo>
                    <a:lnTo>
                      <a:pt x="14" y="17"/>
                    </a:lnTo>
                    <a:lnTo>
                      <a:pt x="8" y="17"/>
                    </a:lnTo>
                    <a:lnTo>
                      <a:pt x="2" y="15"/>
                    </a:lnTo>
                    <a:lnTo>
                      <a:pt x="0" y="10"/>
                    </a:lnTo>
                    <a:lnTo>
                      <a:pt x="0"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14" name="Freeform 102"/>
              <p:cNvSpPr>
                <a:spLocks/>
              </p:cNvSpPr>
              <p:nvPr/>
            </p:nvSpPr>
            <p:spPr bwMode="auto">
              <a:xfrm>
                <a:off x="1675" y="3469"/>
                <a:ext cx="36" cy="17"/>
              </a:xfrm>
              <a:custGeom>
                <a:avLst/>
                <a:gdLst>
                  <a:gd name="T0" fmla="*/ 0 w 73"/>
                  <a:gd name="T1" fmla="*/ 12 h 33"/>
                  <a:gd name="T2" fmla="*/ 6 w 73"/>
                  <a:gd name="T3" fmla="*/ 12 h 33"/>
                  <a:gd name="T4" fmla="*/ 10 w 73"/>
                  <a:gd name="T5" fmla="*/ 10 h 33"/>
                  <a:gd name="T6" fmla="*/ 14 w 73"/>
                  <a:gd name="T7" fmla="*/ 8 h 33"/>
                  <a:gd name="T8" fmla="*/ 17 w 73"/>
                  <a:gd name="T9" fmla="*/ 5 h 33"/>
                  <a:gd name="T10" fmla="*/ 18 w 73"/>
                  <a:gd name="T11" fmla="*/ 3 h 33"/>
                  <a:gd name="T12" fmla="*/ 21 w 73"/>
                  <a:gd name="T13" fmla="*/ 2 h 33"/>
                  <a:gd name="T14" fmla="*/ 24 w 73"/>
                  <a:gd name="T15" fmla="*/ 1 h 33"/>
                  <a:gd name="T16" fmla="*/ 28 w 73"/>
                  <a:gd name="T17" fmla="*/ 0 h 33"/>
                  <a:gd name="T18" fmla="*/ 30 w 73"/>
                  <a:gd name="T19" fmla="*/ 1 h 33"/>
                  <a:gd name="T20" fmla="*/ 33 w 73"/>
                  <a:gd name="T21" fmla="*/ 2 h 33"/>
                  <a:gd name="T22" fmla="*/ 35 w 73"/>
                  <a:gd name="T23" fmla="*/ 6 h 33"/>
                  <a:gd name="T24" fmla="*/ 36 w 73"/>
                  <a:gd name="T25" fmla="*/ 11 h 33"/>
                  <a:gd name="T26" fmla="*/ 33 w 73"/>
                  <a:gd name="T27" fmla="*/ 8 h 33"/>
                  <a:gd name="T28" fmla="*/ 28 w 73"/>
                  <a:gd name="T29" fmla="*/ 7 h 33"/>
                  <a:gd name="T30" fmla="*/ 24 w 73"/>
                  <a:gd name="T31" fmla="*/ 8 h 33"/>
                  <a:gd name="T32" fmla="*/ 19 w 73"/>
                  <a:gd name="T33" fmla="*/ 11 h 33"/>
                  <a:gd name="T34" fmla="*/ 17 w 73"/>
                  <a:gd name="T35" fmla="*/ 13 h 33"/>
                  <a:gd name="T36" fmla="*/ 15 w 73"/>
                  <a:gd name="T37" fmla="*/ 15 h 33"/>
                  <a:gd name="T38" fmla="*/ 13 w 73"/>
                  <a:gd name="T39" fmla="*/ 16 h 33"/>
                  <a:gd name="T40" fmla="*/ 10 w 73"/>
                  <a:gd name="T41" fmla="*/ 17 h 33"/>
                  <a:gd name="T42" fmla="*/ 7 w 73"/>
                  <a:gd name="T43" fmla="*/ 17 h 33"/>
                  <a:gd name="T44" fmla="*/ 5 w 73"/>
                  <a:gd name="T45" fmla="*/ 16 h 33"/>
                  <a:gd name="T46" fmla="*/ 2 w 73"/>
                  <a:gd name="T47" fmla="*/ 14 h 33"/>
                  <a:gd name="T48" fmla="*/ 0 w 73"/>
                  <a:gd name="T49" fmla="*/ 12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33"/>
                  <a:gd name="T77" fmla="*/ 73 w 7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33">
                    <a:moveTo>
                      <a:pt x="0" y="23"/>
                    </a:moveTo>
                    <a:lnTo>
                      <a:pt x="12" y="24"/>
                    </a:lnTo>
                    <a:lnTo>
                      <a:pt x="21" y="20"/>
                    </a:lnTo>
                    <a:lnTo>
                      <a:pt x="28" y="15"/>
                    </a:lnTo>
                    <a:lnTo>
                      <a:pt x="34" y="9"/>
                    </a:lnTo>
                    <a:lnTo>
                      <a:pt x="37" y="5"/>
                    </a:lnTo>
                    <a:lnTo>
                      <a:pt x="43" y="3"/>
                    </a:lnTo>
                    <a:lnTo>
                      <a:pt x="49" y="1"/>
                    </a:lnTo>
                    <a:lnTo>
                      <a:pt x="56" y="0"/>
                    </a:lnTo>
                    <a:lnTo>
                      <a:pt x="61" y="1"/>
                    </a:lnTo>
                    <a:lnTo>
                      <a:pt x="67" y="4"/>
                    </a:lnTo>
                    <a:lnTo>
                      <a:pt x="71" y="11"/>
                    </a:lnTo>
                    <a:lnTo>
                      <a:pt x="73" y="21"/>
                    </a:lnTo>
                    <a:lnTo>
                      <a:pt x="66" y="16"/>
                    </a:lnTo>
                    <a:lnTo>
                      <a:pt x="57" y="13"/>
                    </a:lnTo>
                    <a:lnTo>
                      <a:pt x="49" y="15"/>
                    </a:lnTo>
                    <a:lnTo>
                      <a:pt x="39" y="21"/>
                    </a:lnTo>
                    <a:lnTo>
                      <a:pt x="35" y="26"/>
                    </a:lnTo>
                    <a:lnTo>
                      <a:pt x="30" y="30"/>
                    </a:lnTo>
                    <a:lnTo>
                      <a:pt x="26" y="32"/>
                    </a:lnTo>
                    <a:lnTo>
                      <a:pt x="21" y="33"/>
                    </a:lnTo>
                    <a:lnTo>
                      <a:pt x="15" y="33"/>
                    </a:lnTo>
                    <a:lnTo>
                      <a:pt x="11" y="31"/>
                    </a:lnTo>
                    <a:lnTo>
                      <a:pt x="5" y="27"/>
                    </a:lnTo>
                    <a:lnTo>
                      <a:pt x="0" y="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15" name="Freeform 103"/>
              <p:cNvSpPr>
                <a:spLocks/>
              </p:cNvSpPr>
              <p:nvPr/>
            </p:nvSpPr>
            <p:spPr bwMode="auto">
              <a:xfrm>
                <a:off x="1719" y="3441"/>
                <a:ext cx="81" cy="116"/>
              </a:xfrm>
              <a:custGeom>
                <a:avLst/>
                <a:gdLst>
                  <a:gd name="T0" fmla="*/ 55 w 162"/>
                  <a:gd name="T1" fmla="*/ 38 h 232"/>
                  <a:gd name="T2" fmla="*/ 49 w 162"/>
                  <a:gd name="T3" fmla="*/ 33 h 232"/>
                  <a:gd name="T4" fmla="*/ 42 w 162"/>
                  <a:gd name="T5" fmla="*/ 32 h 232"/>
                  <a:gd name="T6" fmla="*/ 39 w 162"/>
                  <a:gd name="T7" fmla="*/ 27 h 232"/>
                  <a:gd name="T8" fmla="*/ 38 w 162"/>
                  <a:gd name="T9" fmla="*/ 22 h 232"/>
                  <a:gd name="T10" fmla="*/ 36 w 162"/>
                  <a:gd name="T11" fmla="*/ 16 h 232"/>
                  <a:gd name="T12" fmla="*/ 31 w 162"/>
                  <a:gd name="T13" fmla="*/ 8 h 232"/>
                  <a:gd name="T14" fmla="*/ 21 w 162"/>
                  <a:gd name="T15" fmla="*/ 4 h 232"/>
                  <a:gd name="T16" fmla="*/ 9 w 162"/>
                  <a:gd name="T17" fmla="*/ 4 h 232"/>
                  <a:gd name="T18" fmla="*/ 3 w 162"/>
                  <a:gd name="T19" fmla="*/ 2 h 232"/>
                  <a:gd name="T20" fmla="*/ 4 w 162"/>
                  <a:gd name="T21" fmla="*/ 3 h 232"/>
                  <a:gd name="T22" fmla="*/ 9 w 162"/>
                  <a:gd name="T23" fmla="*/ 8 h 232"/>
                  <a:gd name="T24" fmla="*/ 13 w 162"/>
                  <a:gd name="T25" fmla="*/ 13 h 232"/>
                  <a:gd name="T26" fmla="*/ 16 w 162"/>
                  <a:gd name="T27" fmla="*/ 17 h 232"/>
                  <a:gd name="T28" fmla="*/ 20 w 162"/>
                  <a:gd name="T29" fmla="*/ 23 h 232"/>
                  <a:gd name="T30" fmla="*/ 27 w 162"/>
                  <a:gd name="T31" fmla="*/ 30 h 232"/>
                  <a:gd name="T32" fmla="*/ 34 w 162"/>
                  <a:gd name="T33" fmla="*/ 34 h 232"/>
                  <a:gd name="T34" fmla="*/ 42 w 162"/>
                  <a:gd name="T35" fmla="*/ 43 h 232"/>
                  <a:gd name="T36" fmla="*/ 40 w 162"/>
                  <a:gd name="T37" fmla="*/ 53 h 232"/>
                  <a:gd name="T38" fmla="*/ 40 w 162"/>
                  <a:gd name="T39" fmla="*/ 65 h 232"/>
                  <a:gd name="T40" fmla="*/ 47 w 162"/>
                  <a:gd name="T41" fmla="*/ 71 h 232"/>
                  <a:gd name="T42" fmla="*/ 52 w 162"/>
                  <a:gd name="T43" fmla="*/ 80 h 232"/>
                  <a:gd name="T44" fmla="*/ 49 w 162"/>
                  <a:gd name="T45" fmla="*/ 90 h 232"/>
                  <a:gd name="T46" fmla="*/ 40 w 162"/>
                  <a:gd name="T47" fmla="*/ 95 h 232"/>
                  <a:gd name="T48" fmla="*/ 35 w 162"/>
                  <a:gd name="T49" fmla="*/ 86 h 232"/>
                  <a:gd name="T50" fmla="*/ 31 w 162"/>
                  <a:gd name="T51" fmla="*/ 79 h 232"/>
                  <a:gd name="T52" fmla="*/ 27 w 162"/>
                  <a:gd name="T53" fmla="*/ 74 h 232"/>
                  <a:gd name="T54" fmla="*/ 21 w 162"/>
                  <a:gd name="T55" fmla="*/ 72 h 232"/>
                  <a:gd name="T56" fmla="*/ 11 w 162"/>
                  <a:gd name="T57" fmla="*/ 77 h 232"/>
                  <a:gd name="T58" fmla="*/ 4 w 162"/>
                  <a:gd name="T59" fmla="*/ 91 h 232"/>
                  <a:gd name="T60" fmla="*/ 8 w 162"/>
                  <a:gd name="T61" fmla="*/ 96 h 232"/>
                  <a:gd name="T62" fmla="*/ 15 w 162"/>
                  <a:gd name="T63" fmla="*/ 97 h 232"/>
                  <a:gd name="T64" fmla="*/ 22 w 162"/>
                  <a:gd name="T65" fmla="*/ 97 h 232"/>
                  <a:gd name="T66" fmla="*/ 30 w 162"/>
                  <a:gd name="T67" fmla="*/ 98 h 232"/>
                  <a:gd name="T68" fmla="*/ 37 w 162"/>
                  <a:gd name="T69" fmla="*/ 101 h 232"/>
                  <a:gd name="T70" fmla="*/ 44 w 162"/>
                  <a:gd name="T71" fmla="*/ 105 h 232"/>
                  <a:gd name="T72" fmla="*/ 47 w 162"/>
                  <a:gd name="T73" fmla="*/ 112 h 232"/>
                  <a:gd name="T74" fmla="*/ 53 w 162"/>
                  <a:gd name="T75" fmla="*/ 116 h 232"/>
                  <a:gd name="T76" fmla="*/ 61 w 162"/>
                  <a:gd name="T77" fmla="*/ 113 h 232"/>
                  <a:gd name="T78" fmla="*/ 66 w 162"/>
                  <a:gd name="T79" fmla="*/ 108 h 232"/>
                  <a:gd name="T80" fmla="*/ 64 w 162"/>
                  <a:gd name="T81" fmla="*/ 103 h 232"/>
                  <a:gd name="T82" fmla="*/ 58 w 162"/>
                  <a:gd name="T83" fmla="*/ 103 h 232"/>
                  <a:gd name="T84" fmla="*/ 55 w 162"/>
                  <a:gd name="T85" fmla="*/ 100 h 232"/>
                  <a:gd name="T86" fmla="*/ 58 w 162"/>
                  <a:gd name="T87" fmla="*/ 88 h 232"/>
                  <a:gd name="T88" fmla="*/ 63 w 162"/>
                  <a:gd name="T89" fmla="*/ 81 h 232"/>
                  <a:gd name="T90" fmla="*/ 68 w 162"/>
                  <a:gd name="T91" fmla="*/ 78 h 232"/>
                  <a:gd name="T92" fmla="*/ 73 w 162"/>
                  <a:gd name="T93" fmla="*/ 78 h 232"/>
                  <a:gd name="T94" fmla="*/ 80 w 162"/>
                  <a:gd name="T95" fmla="*/ 79 h 232"/>
                  <a:gd name="T96" fmla="*/ 79 w 162"/>
                  <a:gd name="T97" fmla="*/ 75 h 232"/>
                  <a:gd name="T98" fmla="*/ 72 w 162"/>
                  <a:gd name="T99" fmla="*/ 64 h 232"/>
                  <a:gd name="T100" fmla="*/ 65 w 162"/>
                  <a:gd name="T101" fmla="*/ 61 h 232"/>
                  <a:gd name="T102" fmla="*/ 60 w 162"/>
                  <a:gd name="T103" fmla="*/ 63 h 232"/>
                  <a:gd name="T104" fmla="*/ 61 w 162"/>
                  <a:gd name="T105" fmla="*/ 67 h 232"/>
                  <a:gd name="T106" fmla="*/ 61 w 162"/>
                  <a:gd name="T107" fmla="*/ 71 h 232"/>
                  <a:gd name="T108" fmla="*/ 58 w 162"/>
                  <a:gd name="T109" fmla="*/ 72 h 232"/>
                  <a:gd name="T110" fmla="*/ 54 w 162"/>
                  <a:gd name="T111" fmla="*/ 70 h 232"/>
                  <a:gd name="T112" fmla="*/ 52 w 162"/>
                  <a:gd name="T113" fmla="*/ 65 h 232"/>
                  <a:gd name="T114" fmla="*/ 50 w 162"/>
                  <a:gd name="T115" fmla="*/ 59 h 232"/>
                  <a:gd name="T116" fmla="*/ 53 w 162"/>
                  <a:gd name="T117" fmla="*/ 51 h 232"/>
                  <a:gd name="T118" fmla="*/ 56 w 162"/>
                  <a:gd name="T119" fmla="*/ 44 h 2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2"/>
                  <a:gd name="T181" fmla="*/ 0 h 232"/>
                  <a:gd name="T182" fmla="*/ 162 w 162"/>
                  <a:gd name="T183" fmla="*/ 232 h 2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2" h="232">
                    <a:moveTo>
                      <a:pt x="113" y="82"/>
                    </a:moveTo>
                    <a:lnTo>
                      <a:pt x="109" y="75"/>
                    </a:lnTo>
                    <a:lnTo>
                      <a:pt x="105" y="69"/>
                    </a:lnTo>
                    <a:lnTo>
                      <a:pt x="98" y="65"/>
                    </a:lnTo>
                    <a:lnTo>
                      <a:pt x="91" y="64"/>
                    </a:lnTo>
                    <a:lnTo>
                      <a:pt x="84" y="63"/>
                    </a:lnTo>
                    <a:lnTo>
                      <a:pt x="79" y="58"/>
                    </a:lnTo>
                    <a:lnTo>
                      <a:pt x="77" y="53"/>
                    </a:lnTo>
                    <a:lnTo>
                      <a:pt x="76" y="48"/>
                    </a:lnTo>
                    <a:lnTo>
                      <a:pt x="76" y="44"/>
                    </a:lnTo>
                    <a:lnTo>
                      <a:pt x="74" y="38"/>
                    </a:lnTo>
                    <a:lnTo>
                      <a:pt x="71" y="31"/>
                    </a:lnTo>
                    <a:lnTo>
                      <a:pt x="67" y="23"/>
                    </a:lnTo>
                    <a:lnTo>
                      <a:pt x="61" y="16"/>
                    </a:lnTo>
                    <a:lnTo>
                      <a:pt x="52" y="11"/>
                    </a:lnTo>
                    <a:lnTo>
                      <a:pt x="41" y="7"/>
                    </a:lnTo>
                    <a:lnTo>
                      <a:pt x="27" y="7"/>
                    </a:lnTo>
                    <a:lnTo>
                      <a:pt x="18" y="7"/>
                    </a:lnTo>
                    <a:lnTo>
                      <a:pt x="11" y="5"/>
                    </a:lnTo>
                    <a:lnTo>
                      <a:pt x="6" y="3"/>
                    </a:lnTo>
                    <a:lnTo>
                      <a:pt x="0" y="0"/>
                    </a:lnTo>
                    <a:lnTo>
                      <a:pt x="7" y="5"/>
                    </a:lnTo>
                    <a:lnTo>
                      <a:pt x="14" y="11"/>
                    </a:lnTo>
                    <a:lnTo>
                      <a:pt x="18" y="15"/>
                    </a:lnTo>
                    <a:lnTo>
                      <a:pt x="23" y="21"/>
                    </a:lnTo>
                    <a:lnTo>
                      <a:pt x="26" y="26"/>
                    </a:lnTo>
                    <a:lnTo>
                      <a:pt x="30" y="30"/>
                    </a:lnTo>
                    <a:lnTo>
                      <a:pt x="32" y="34"/>
                    </a:lnTo>
                    <a:lnTo>
                      <a:pt x="34" y="38"/>
                    </a:lnTo>
                    <a:lnTo>
                      <a:pt x="39" y="45"/>
                    </a:lnTo>
                    <a:lnTo>
                      <a:pt x="46" y="52"/>
                    </a:lnTo>
                    <a:lnTo>
                      <a:pt x="53" y="59"/>
                    </a:lnTo>
                    <a:lnTo>
                      <a:pt x="60" y="63"/>
                    </a:lnTo>
                    <a:lnTo>
                      <a:pt x="68" y="68"/>
                    </a:lnTo>
                    <a:lnTo>
                      <a:pt x="76" y="75"/>
                    </a:lnTo>
                    <a:lnTo>
                      <a:pt x="83" y="86"/>
                    </a:lnTo>
                    <a:lnTo>
                      <a:pt x="84" y="95"/>
                    </a:lnTo>
                    <a:lnTo>
                      <a:pt x="80" y="106"/>
                    </a:lnTo>
                    <a:lnTo>
                      <a:pt x="78" y="118"/>
                    </a:lnTo>
                    <a:lnTo>
                      <a:pt x="79" y="129"/>
                    </a:lnTo>
                    <a:lnTo>
                      <a:pt x="85" y="136"/>
                    </a:lnTo>
                    <a:lnTo>
                      <a:pt x="94" y="142"/>
                    </a:lnTo>
                    <a:lnTo>
                      <a:pt x="100" y="150"/>
                    </a:lnTo>
                    <a:lnTo>
                      <a:pt x="103" y="159"/>
                    </a:lnTo>
                    <a:lnTo>
                      <a:pt x="102" y="170"/>
                    </a:lnTo>
                    <a:lnTo>
                      <a:pt x="97" y="180"/>
                    </a:lnTo>
                    <a:lnTo>
                      <a:pt x="88" y="187"/>
                    </a:lnTo>
                    <a:lnTo>
                      <a:pt x="79" y="189"/>
                    </a:lnTo>
                    <a:lnTo>
                      <a:pt x="72" y="180"/>
                    </a:lnTo>
                    <a:lnTo>
                      <a:pt x="69" y="172"/>
                    </a:lnTo>
                    <a:lnTo>
                      <a:pt x="65" y="165"/>
                    </a:lnTo>
                    <a:lnTo>
                      <a:pt x="62" y="157"/>
                    </a:lnTo>
                    <a:lnTo>
                      <a:pt x="59" y="151"/>
                    </a:lnTo>
                    <a:lnTo>
                      <a:pt x="54" y="147"/>
                    </a:lnTo>
                    <a:lnTo>
                      <a:pt x="48" y="143"/>
                    </a:lnTo>
                    <a:lnTo>
                      <a:pt x="41" y="143"/>
                    </a:lnTo>
                    <a:lnTo>
                      <a:pt x="34" y="144"/>
                    </a:lnTo>
                    <a:lnTo>
                      <a:pt x="21" y="154"/>
                    </a:lnTo>
                    <a:lnTo>
                      <a:pt x="11" y="168"/>
                    </a:lnTo>
                    <a:lnTo>
                      <a:pt x="8" y="182"/>
                    </a:lnTo>
                    <a:lnTo>
                      <a:pt x="11" y="190"/>
                    </a:lnTo>
                    <a:lnTo>
                      <a:pt x="16" y="192"/>
                    </a:lnTo>
                    <a:lnTo>
                      <a:pt x="22" y="193"/>
                    </a:lnTo>
                    <a:lnTo>
                      <a:pt x="29" y="194"/>
                    </a:lnTo>
                    <a:lnTo>
                      <a:pt x="37" y="194"/>
                    </a:lnTo>
                    <a:lnTo>
                      <a:pt x="44" y="194"/>
                    </a:lnTo>
                    <a:lnTo>
                      <a:pt x="52" y="195"/>
                    </a:lnTo>
                    <a:lnTo>
                      <a:pt x="59" y="196"/>
                    </a:lnTo>
                    <a:lnTo>
                      <a:pt x="64" y="197"/>
                    </a:lnTo>
                    <a:lnTo>
                      <a:pt x="74" y="201"/>
                    </a:lnTo>
                    <a:lnTo>
                      <a:pt x="82" y="205"/>
                    </a:lnTo>
                    <a:lnTo>
                      <a:pt x="87" y="210"/>
                    </a:lnTo>
                    <a:lnTo>
                      <a:pt x="90" y="217"/>
                    </a:lnTo>
                    <a:lnTo>
                      <a:pt x="93" y="224"/>
                    </a:lnTo>
                    <a:lnTo>
                      <a:pt x="99" y="230"/>
                    </a:lnTo>
                    <a:lnTo>
                      <a:pt x="106" y="232"/>
                    </a:lnTo>
                    <a:lnTo>
                      <a:pt x="114" y="231"/>
                    </a:lnTo>
                    <a:lnTo>
                      <a:pt x="122" y="226"/>
                    </a:lnTo>
                    <a:lnTo>
                      <a:pt x="129" y="220"/>
                    </a:lnTo>
                    <a:lnTo>
                      <a:pt x="132" y="215"/>
                    </a:lnTo>
                    <a:lnTo>
                      <a:pt x="132" y="209"/>
                    </a:lnTo>
                    <a:lnTo>
                      <a:pt x="128" y="205"/>
                    </a:lnTo>
                    <a:lnTo>
                      <a:pt x="122" y="205"/>
                    </a:lnTo>
                    <a:lnTo>
                      <a:pt x="116" y="206"/>
                    </a:lnTo>
                    <a:lnTo>
                      <a:pt x="113" y="210"/>
                    </a:lnTo>
                    <a:lnTo>
                      <a:pt x="110" y="200"/>
                    </a:lnTo>
                    <a:lnTo>
                      <a:pt x="112" y="187"/>
                    </a:lnTo>
                    <a:lnTo>
                      <a:pt x="116" y="175"/>
                    </a:lnTo>
                    <a:lnTo>
                      <a:pt x="121" y="167"/>
                    </a:lnTo>
                    <a:lnTo>
                      <a:pt x="125" y="162"/>
                    </a:lnTo>
                    <a:lnTo>
                      <a:pt x="131" y="158"/>
                    </a:lnTo>
                    <a:lnTo>
                      <a:pt x="136" y="156"/>
                    </a:lnTo>
                    <a:lnTo>
                      <a:pt x="140" y="155"/>
                    </a:lnTo>
                    <a:lnTo>
                      <a:pt x="145" y="155"/>
                    </a:lnTo>
                    <a:lnTo>
                      <a:pt x="152" y="156"/>
                    </a:lnTo>
                    <a:lnTo>
                      <a:pt x="159" y="158"/>
                    </a:lnTo>
                    <a:lnTo>
                      <a:pt x="162" y="162"/>
                    </a:lnTo>
                    <a:lnTo>
                      <a:pt x="158" y="150"/>
                    </a:lnTo>
                    <a:lnTo>
                      <a:pt x="151" y="139"/>
                    </a:lnTo>
                    <a:lnTo>
                      <a:pt x="144" y="128"/>
                    </a:lnTo>
                    <a:lnTo>
                      <a:pt x="136" y="122"/>
                    </a:lnTo>
                    <a:lnTo>
                      <a:pt x="130" y="122"/>
                    </a:lnTo>
                    <a:lnTo>
                      <a:pt x="124" y="122"/>
                    </a:lnTo>
                    <a:lnTo>
                      <a:pt x="120" y="125"/>
                    </a:lnTo>
                    <a:lnTo>
                      <a:pt x="118" y="128"/>
                    </a:lnTo>
                    <a:lnTo>
                      <a:pt x="121" y="133"/>
                    </a:lnTo>
                    <a:lnTo>
                      <a:pt x="122" y="137"/>
                    </a:lnTo>
                    <a:lnTo>
                      <a:pt x="122" y="142"/>
                    </a:lnTo>
                    <a:lnTo>
                      <a:pt x="120" y="144"/>
                    </a:lnTo>
                    <a:lnTo>
                      <a:pt x="116" y="144"/>
                    </a:lnTo>
                    <a:lnTo>
                      <a:pt x="112" y="142"/>
                    </a:lnTo>
                    <a:lnTo>
                      <a:pt x="108" y="139"/>
                    </a:lnTo>
                    <a:lnTo>
                      <a:pt x="106" y="134"/>
                    </a:lnTo>
                    <a:lnTo>
                      <a:pt x="103" y="129"/>
                    </a:lnTo>
                    <a:lnTo>
                      <a:pt x="101" y="124"/>
                    </a:lnTo>
                    <a:lnTo>
                      <a:pt x="99" y="117"/>
                    </a:lnTo>
                    <a:lnTo>
                      <a:pt x="101" y="110"/>
                    </a:lnTo>
                    <a:lnTo>
                      <a:pt x="106" y="102"/>
                    </a:lnTo>
                    <a:lnTo>
                      <a:pt x="109" y="95"/>
                    </a:lnTo>
                    <a:lnTo>
                      <a:pt x="112" y="88"/>
                    </a:lnTo>
                    <a:lnTo>
                      <a:pt x="113" y="8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16" name="Freeform 104"/>
              <p:cNvSpPr>
                <a:spLocks/>
              </p:cNvSpPr>
              <p:nvPr/>
            </p:nvSpPr>
            <p:spPr bwMode="auto">
              <a:xfrm>
                <a:off x="1594" y="3552"/>
                <a:ext cx="21" cy="12"/>
              </a:xfrm>
              <a:custGeom>
                <a:avLst/>
                <a:gdLst>
                  <a:gd name="T0" fmla="*/ 3 w 41"/>
                  <a:gd name="T1" fmla="*/ 12 h 26"/>
                  <a:gd name="T2" fmla="*/ 1 w 41"/>
                  <a:gd name="T3" fmla="*/ 10 h 26"/>
                  <a:gd name="T4" fmla="*/ 0 w 41"/>
                  <a:gd name="T5" fmla="*/ 8 h 26"/>
                  <a:gd name="T6" fmla="*/ 0 w 41"/>
                  <a:gd name="T7" fmla="*/ 6 h 26"/>
                  <a:gd name="T8" fmla="*/ 1 w 41"/>
                  <a:gd name="T9" fmla="*/ 5 h 26"/>
                  <a:gd name="T10" fmla="*/ 2 w 41"/>
                  <a:gd name="T11" fmla="*/ 3 h 26"/>
                  <a:gd name="T12" fmla="*/ 4 w 41"/>
                  <a:gd name="T13" fmla="*/ 2 h 26"/>
                  <a:gd name="T14" fmla="*/ 6 w 41"/>
                  <a:gd name="T15" fmla="*/ 1 h 26"/>
                  <a:gd name="T16" fmla="*/ 9 w 41"/>
                  <a:gd name="T17" fmla="*/ 1 h 26"/>
                  <a:gd name="T18" fmla="*/ 12 w 41"/>
                  <a:gd name="T19" fmla="*/ 0 h 26"/>
                  <a:gd name="T20" fmla="*/ 15 w 41"/>
                  <a:gd name="T21" fmla="*/ 1 h 26"/>
                  <a:gd name="T22" fmla="*/ 17 w 41"/>
                  <a:gd name="T23" fmla="*/ 1 h 26"/>
                  <a:gd name="T24" fmla="*/ 21 w 41"/>
                  <a:gd name="T25" fmla="*/ 1 h 26"/>
                  <a:gd name="T26" fmla="*/ 16 w 41"/>
                  <a:gd name="T27" fmla="*/ 2 h 26"/>
                  <a:gd name="T28" fmla="*/ 12 w 41"/>
                  <a:gd name="T29" fmla="*/ 3 h 26"/>
                  <a:gd name="T30" fmla="*/ 8 w 41"/>
                  <a:gd name="T31" fmla="*/ 3 h 26"/>
                  <a:gd name="T32" fmla="*/ 6 w 41"/>
                  <a:gd name="T33" fmla="*/ 5 h 26"/>
                  <a:gd name="T34" fmla="*/ 5 w 41"/>
                  <a:gd name="T35" fmla="*/ 6 h 26"/>
                  <a:gd name="T36" fmla="*/ 5 w 41"/>
                  <a:gd name="T37" fmla="*/ 8 h 26"/>
                  <a:gd name="T38" fmla="*/ 5 w 41"/>
                  <a:gd name="T39" fmla="*/ 10 h 26"/>
                  <a:gd name="T40" fmla="*/ 3 w 41"/>
                  <a:gd name="T41" fmla="*/ 12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26"/>
                  <a:gd name="T65" fmla="*/ 41 w 41"/>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26">
                    <a:moveTo>
                      <a:pt x="6" y="26"/>
                    </a:moveTo>
                    <a:lnTo>
                      <a:pt x="2" y="22"/>
                    </a:lnTo>
                    <a:lnTo>
                      <a:pt x="0" y="18"/>
                    </a:lnTo>
                    <a:lnTo>
                      <a:pt x="0" y="13"/>
                    </a:lnTo>
                    <a:lnTo>
                      <a:pt x="1" y="10"/>
                    </a:lnTo>
                    <a:lnTo>
                      <a:pt x="4" y="6"/>
                    </a:lnTo>
                    <a:lnTo>
                      <a:pt x="8" y="4"/>
                    </a:lnTo>
                    <a:lnTo>
                      <a:pt x="12" y="3"/>
                    </a:lnTo>
                    <a:lnTo>
                      <a:pt x="17" y="2"/>
                    </a:lnTo>
                    <a:lnTo>
                      <a:pt x="23" y="0"/>
                    </a:lnTo>
                    <a:lnTo>
                      <a:pt x="29" y="2"/>
                    </a:lnTo>
                    <a:lnTo>
                      <a:pt x="34" y="2"/>
                    </a:lnTo>
                    <a:lnTo>
                      <a:pt x="41" y="3"/>
                    </a:lnTo>
                    <a:lnTo>
                      <a:pt x="31" y="4"/>
                    </a:lnTo>
                    <a:lnTo>
                      <a:pt x="23" y="6"/>
                    </a:lnTo>
                    <a:lnTo>
                      <a:pt x="16" y="7"/>
                    </a:lnTo>
                    <a:lnTo>
                      <a:pt x="11" y="10"/>
                    </a:lnTo>
                    <a:lnTo>
                      <a:pt x="9" y="13"/>
                    </a:lnTo>
                    <a:lnTo>
                      <a:pt x="10" y="18"/>
                    </a:lnTo>
                    <a:lnTo>
                      <a:pt x="10" y="22"/>
                    </a:lnTo>
                    <a:lnTo>
                      <a:pt x="6"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17" name="Freeform 105"/>
              <p:cNvSpPr>
                <a:spLocks/>
              </p:cNvSpPr>
              <p:nvPr/>
            </p:nvSpPr>
            <p:spPr bwMode="auto">
              <a:xfrm>
                <a:off x="1590" y="3594"/>
                <a:ext cx="16" cy="6"/>
              </a:xfrm>
              <a:custGeom>
                <a:avLst/>
                <a:gdLst>
                  <a:gd name="T0" fmla="*/ 13 w 31"/>
                  <a:gd name="T1" fmla="*/ 6 h 11"/>
                  <a:gd name="T2" fmla="*/ 12 w 31"/>
                  <a:gd name="T3" fmla="*/ 5 h 11"/>
                  <a:gd name="T4" fmla="*/ 10 w 31"/>
                  <a:gd name="T5" fmla="*/ 4 h 11"/>
                  <a:gd name="T6" fmla="*/ 8 w 31"/>
                  <a:gd name="T7" fmla="*/ 3 h 11"/>
                  <a:gd name="T8" fmla="*/ 7 w 31"/>
                  <a:gd name="T9" fmla="*/ 3 h 11"/>
                  <a:gd name="T10" fmla="*/ 5 w 31"/>
                  <a:gd name="T11" fmla="*/ 2 h 11"/>
                  <a:gd name="T12" fmla="*/ 4 w 31"/>
                  <a:gd name="T13" fmla="*/ 2 h 11"/>
                  <a:gd name="T14" fmla="*/ 2 w 31"/>
                  <a:gd name="T15" fmla="*/ 2 h 11"/>
                  <a:gd name="T16" fmla="*/ 0 w 31"/>
                  <a:gd name="T17" fmla="*/ 1 h 11"/>
                  <a:gd name="T18" fmla="*/ 3 w 31"/>
                  <a:gd name="T19" fmla="*/ 0 h 11"/>
                  <a:gd name="T20" fmla="*/ 4 w 31"/>
                  <a:gd name="T21" fmla="*/ 0 h 11"/>
                  <a:gd name="T22" fmla="*/ 6 w 31"/>
                  <a:gd name="T23" fmla="*/ 0 h 11"/>
                  <a:gd name="T24" fmla="*/ 7 w 31"/>
                  <a:gd name="T25" fmla="*/ 1 h 11"/>
                  <a:gd name="T26" fmla="*/ 9 w 31"/>
                  <a:gd name="T27" fmla="*/ 1 h 11"/>
                  <a:gd name="T28" fmla="*/ 12 w 31"/>
                  <a:gd name="T29" fmla="*/ 1 h 11"/>
                  <a:gd name="T30" fmla="*/ 14 w 31"/>
                  <a:gd name="T31" fmla="*/ 1 h 11"/>
                  <a:gd name="T32" fmla="*/ 16 w 31"/>
                  <a:gd name="T33" fmla="*/ 0 h 11"/>
                  <a:gd name="T34" fmla="*/ 16 w 31"/>
                  <a:gd name="T35" fmla="*/ 2 h 11"/>
                  <a:gd name="T36" fmla="*/ 16 w 31"/>
                  <a:gd name="T37" fmla="*/ 4 h 11"/>
                  <a:gd name="T38" fmla="*/ 15 w 31"/>
                  <a:gd name="T39" fmla="*/ 5 h 11"/>
                  <a:gd name="T40" fmla="*/ 13 w 31"/>
                  <a:gd name="T41" fmla="*/ 6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1"/>
                  <a:gd name="T65" fmla="*/ 31 w 31"/>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1">
                    <a:moveTo>
                      <a:pt x="25" y="11"/>
                    </a:moveTo>
                    <a:lnTo>
                      <a:pt x="23" y="9"/>
                    </a:lnTo>
                    <a:lnTo>
                      <a:pt x="19" y="8"/>
                    </a:lnTo>
                    <a:lnTo>
                      <a:pt x="15" y="5"/>
                    </a:lnTo>
                    <a:lnTo>
                      <a:pt x="13" y="5"/>
                    </a:lnTo>
                    <a:lnTo>
                      <a:pt x="10" y="4"/>
                    </a:lnTo>
                    <a:lnTo>
                      <a:pt x="7" y="4"/>
                    </a:lnTo>
                    <a:lnTo>
                      <a:pt x="3" y="3"/>
                    </a:lnTo>
                    <a:lnTo>
                      <a:pt x="0" y="1"/>
                    </a:lnTo>
                    <a:lnTo>
                      <a:pt x="5" y="0"/>
                    </a:lnTo>
                    <a:lnTo>
                      <a:pt x="8" y="0"/>
                    </a:lnTo>
                    <a:lnTo>
                      <a:pt x="11" y="0"/>
                    </a:lnTo>
                    <a:lnTo>
                      <a:pt x="14" y="1"/>
                    </a:lnTo>
                    <a:lnTo>
                      <a:pt x="17" y="2"/>
                    </a:lnTo>
                    <a:lnTo>
                      <a:pt x="23" y="2"/>
                    </a:lnTo>
                    <a:lnTo>
                      <a:pt x="28" y="1"/>
                    </a:lnTo>
                    <a:lnTo>
                      <a:pt x="31" y="0"/>
                    </a:lnTo>
                    <a:lnTo>
                      <a:pt x="31" y="3"/>
                    </a:lnTo>
                    <a:lnTo>
                      <a:pt x="31" y="7"/>
                    </a:lnTo>
                    <a:lnTo>
                      <a:pt x="29" y="10"/>
                    </a:lnTo>
                    <a:lnTo>
                      <a:pt x="25"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18" name="Freeform 106"/>
              <p:cNvSpPr>
                <a:spLocks/>
              </p:cNvSpPr>
              <p:nvPr/>
            </p:nvSpPr>
            <p:spPr bwMode="auto">
              <a:xfrm>
                <a:off x="1601" y="3609"/>
                <a:ext cx="16" cy="8"/>
              </a:xfrm>
              <a:custGeom>
                <a:avLst/>
                <a:gdLst>
                  <a:gd name="T0" fmla="*/ 7 w 32"/>
                  <a:gd name="T1" fmla="*/ 6 h 16"/>
                  <a:gd name="T2" fmla="*/ 5 w 32"/>
                  <a:gd name="T3" fmla="*/ 6 h 16"/>
                  <a:gd name="T4" fmla="*/ 3 w 32"/>
                  <a:gd name="T5" fmla="*/ 5 h 16"/>
                  <a:gd name="T6" fmla="*/ 1 w 32"/>
                  <a:gd name="T7" fmla="*/ 4 h 16"/>
                  <a:gd name="T8" fmla="*/ 0 w 32"/>
                  <a:gd name="T9" fmla="*/ 2 h 16"/>
                  <a:gd name="T10" fmla="*/ 1 w 32"/>
                  <a:gd name="T11" fmla="*/ 1 h 16"/>
                  <a:gd name="T12" fmla="*/ 1 w 32"/>
                  <a:gd name="T13" fmla="*/ 0 h 16"/>
                  <a:gd name="T14" fmla="*/ 2 w 32"/>
                  <a:gd name="T15" fmla="*/ 0 h 16"/>
                  <a:gd name="T16" fmla="*/ 4 w 32"/>
                  <a:gd name="T17" fmla="*/ 1 h 16"/>
                  <a:gd name="T18" fmla="*/ 6 w 32"/>
                  <a:gd name="T19" fmla="*/ 2 h 16"/>
                  <a:gd name="T20" fmla="*/ 10 w 32"/>
                  <a:gd name="T21" fmla="*/ 4 h 16"/>
                  <a:gd name="T22" fmla="*/ 14 w 32"/>
                  <a:gd name="T23" fmla="*/ 6 h 16"/>
                  <a:gd name="T24" fmla="*/ 16 w 32"/>
                  <a:gd name="T25" fmla="*/ 8 h 16"/>
                  <a:gd name="T26" fmla="*/ 14 w 32"/>
                  <a:gd name="T27" fmla="*/ 8 h 16"/>
                  <a:gd name="T28" fmla="*/ 12 w 32"/>
                  <a:gd name="T29" fmla="*/ 7 h 16"/>
                  <a:gd name="T30" fmla="*/ 9 w 32"/>
                  <a:gd name="T31" fmla="*/ 7 h 16"/>
                  <a:gd name="T32" fmla="*/ 7 w 32"/>
                  <a:gd name="T33" fmla="*/ 6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6"/>
                  <a:gd name="T53" fmla="*/ 32 w 3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6">
                    <a:moveTo>
                      <a:pt x="13" y="12"/>
                    </a:moveTo>
                    <a:lnTo>
                      <a:pt x="9" y="11"/>
                    </a:lnTo>
                    <a:lnTo>
                      <a:pt x="5" y="9"/>
                    </a:lnTo>
                    <a:lnTo>
                      <a:pt x="2" y="7"/>
                    </a:lnTo>
                    <a:lnTo>
                      <a:pt x="0" y="3"/>
                    </a:lnTo>
                    <a:lnTo>
                      <a:pt x="1" y="1"/>
                    </a:lnTo>
                    <a:lnTo>
                      <a:pt x="2" y="0"/>
                    </a:lnTo>
                    <a:lnTo>
                      <a:pt x="4" y="0"/>
                    </a:lnTo>
                    <a:lnTo>
                      <a:pt x="8" y="1"/>
                    </a:lnTo>
                    <a:lnTo>
                      <a:pt x="12" y="3"/>
                    </a:lnTo>
                    <a:lnTo>
                      <a:pt x="20" y="8"/>
                    </a:lnTo>
                    <a:lnTo>
                      <a:pt x="27" y="12"/>
                    </a:lnTo>
                    <a:lnTo>
                      <a:pt x="32" y="16"/>
                    </a:lnTo>
                    <a:lnTo>
                      <a:pt x="27" y="15"/>
                    </a:lnTo>
                    <a:lnTo>
                      <a:pt x="23" y="13"/>
                    </a:lnTo>
                    <a:lnTo>
                      <a:pt x="17" y="13"/>
                    </a:lnTo>
                    <a:lnTo>
                      <a:pt x="13"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19" name="Freeform 107"/>
              <p:cNvSpPr>
                <a:spLocks/>
              </p:cNvSpPr>
              <p:nvPr/>
            </p:nvSpPr>
            <p:spPr bwMode="auto">
              <a:xfrm>
                <a:off x="1603" y="3622"/>
                <a:ext cx="10" cy="12"/>
              </a:xfrm>
              <a:custGeom>
                <a:avLst/>
                <a:gdLst>
                  <a:gd name="T0" fmla="*/ 4 w 22"/>
                  <a:gd name="T1" fmla="*/ 12 h 24"/>
                  <a:gd name="T2" fmla="*/ 4 w 22"/>
                  <a:gd name="T3" fmla="*/ 11 h 24"/>
                  <a:gd name="T4" fmla="*/ 5 w 22"/>
                  <a:gd name="T5" fmla="*/ 9 h 24"/>
                  <a:gd name="T6" fmla="*/ 5 w 22"/>
                  <a:gd name="T7" fmla="*/ 8 h 24"/>
                  <a:gd name="T8" fmla="*/ 5 w 22"/>
                  <a:gd name="T9" fmla="*/ 8 h 24"/>
                  <a:gd name="T10" fmla="*/ 4 w 22"/>
                  <a:gd name="T11" fmla="*/ 6 h 24"/>
                  <a:gd name="T12" fmla="*/ 3 w 22"/>
                  <a:gd name="T13" fmla="*/ 4 h 24"/>
                  <a:gd name="T14" fmla="*/ 1 w 22"/>
                  <a:gd name="T15" fmla="*/ 3 h 24"/>
                  <a:gd name="T16" fmla="*/ 0 w 22"/>
                  <a:gd name="T17" fmla="*/ 1 h 24"/>
                  <a:gd name="T18" fmla="*/ 2 w 22"/>
                  <a:gd name="T19" fmla="*/ 0 h 24"/>
                  <a:gd name="T20" fmla="*/ 5 w 22"/>
                  <a:gd name="T21" fmla="*/ 0 h 24"/>
                  <a:gd name="T22" fmla="*/ 7 w 22"/>
                  <a:gd name="T23" fmla="*/ 1 h 24"/>
                  <a:gd name="T24" fmla="*/ 9 w 22"/>
                  <a:gd name="T25" fmla="*/ 2 h 24"/>
                  <a:gd name="T26" fmla="*/ 10 w 22"/>
                  <a:gd name="T27" fmla="*/ 4 h 24"/>
                  <a:gd name="T28" fmla="*/ 10 w 22"/>
                  <a:gd name="T29" fmla="*/ 7 h 24"/>
                  <a:gd name="T30" fmla="*/ 10 w 22"/>
                  <a:gd name="T31" fmla="*/ 9 h 24"/>
                  <a:gd name="T32" fmla="*/ 10 w 22"/>
                  <a:gd name="T33" fmla="*/ 12 h 24"/>
                  <a:gd name="T34" fmla="*/ 8 w 22"/>
                  <a:gd name="T35" fmla="*/ 11 h 24"/>
                  <a:gd name="T36" fmla="*/ 6 w 22"/>
                  <a:gd name="T37" fmla="*/ 11 h 24"/>
                  <a:gd name="T38" fmla="*/ 5 w 22"/>
                  <a:gd name="T39" fmla="*/ 12 h 24"/>
                  <a:gd name="T40" fmla="*/ 4 w 22"/>
                  <a:gd name="T41" fmla="*/ 12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24"/>
                  <a:gd name="T65" fmla="*/ 22 w 22"/>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24">
                    <a:moveTo>
                      <a:pt x="9" y="24"/>
                    </a:moveTo>
                    <a:lnTo>
                      <a:pt x="9" y="21"/>
                    </a:lnTo>
                    <a:lnTo>
                      <a:pt x="10" y="18"/>
                    </a:lnTo>
                    <a:lnTo>
                      <a:pt x="10" y="16"/>
                    </a:lnTo>
                    <a:lnTo>
                      <a:pt x="10" y="15"/>
                    </a:lnTo>
                    <a:lnTo>
                      <a:pt x="9" y="12"/>
                    </a:lnTo>
                    <a:lnTo>
                      <a:pt x="6" y="8"/>
                    </a:lnTo>
                    <a:lnTo>
                      <a:pt x="2" y="5"/>
                    </a:lnTo>
                    <a:lnTo>
                      <a:pt x="0" y="1"/>
                    </a:lnTo>
                    <a:lnTo>
                      <a:pt x="5" y="0"/>
                    </a:lnTo>
                    <a:lnTo>
                      <a:pt x="12" y="0"/>
                    </a:lnTo>
                    <a:lnTo>
                      <a:pt x="16" y="1"/>
                    </a:lnTo>
                    <a:lnTo>
                      <a:pt x="20" y="3"/>
                    </a:lnTo>
                    <a:lnTo>
                      <a:pt x="21" y="7"/>
                    </a:lnTo>
                    <a:lnTo>
                      <a:pt x="22" y="13"/>
                    </a:lnTo>
                    <a:lnTo>
                      <a:pt x="22" y="18"/>
                    </a:lnTo>
                    <a:lnTo>
                      <a:pt x="21" y="23"/>
                    </a:lnTo>
                    <a:lnTo>
                      <a:pt x="17" y="22"/>
                    </a:lnTo>
                    <a:lnTo>
                      <a:pt x="14" y="22"/>
                    </a:lnTo>
                    <a:lnTo>
                      <a:pt x="12" y="23"/>
                    </a:lnTo>
                    <a:lnTo>
                      <a:pt x="9"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20" name="Freeform 108"/>
              <p:cNvSpPr>
                <a:spLocks/>
              </p:cNvSpPr>
              <p:nvPr/>
            </p:nvSpPr>
            <p:spPr bwMode="auto">
              <a:xfrm>
                <a:off x="1601" y="3562"/>
                <a:ext cx="15" cy="19"/>
              </a:xfrm>
              <a:custGeom>
                <a:avLst/>
                <a:gdLst>
                  <a:gd name="T0" fmla="*/ 15 w 29"/>
                  <a:gd name="T1" fmla="*/ 0 h 38"/>
                  <a:gd name="T2" fmla="*/ 12 w 29"/>
                  <a:gd name="T3" fmla="*/ 5 h 38"/>
                  <a:gd name="T4" fmla="*/ 9 w 29"/>
                  <a:gd name="T5" fmla="*/ 10 h 38"/>
                  <a:gd name="T6" fmla="*/ 7 w 29"/>
                  <a:gd name="T7" fmla="*/ 15 h 38"/>
                  <a:gd name="T8" fmla="*/ 6 w 29"/>
                  <a:gd name="T9" fmla="*/ 19 h 38"/>
                  <a:gd name="T10" fmla="*/ 5 w 29"/>
                  <a:gd name="T11" fmla="*/ 16 h 38"/>
                  <a:gd name="T12" fmla="*/ 4 w 29"/>
                  <a:gd name="T13" fmla="*/ 13 h 38"/>
                  <a:gd name="T14" fmla="*/ 2 w 29"/>
                  <a:gd name="T15" fmla="*/ 11 h 38"/>
                  <a:gd name="T16" fmla="*/ 0 w 29"/>
                  <a:gd name="T17" fmla="*/ 9 h 38"/>
                  <a:gd name="T18" fmla="*/ 4 w 29"/>
                  <a:gd name="T19" fmla="*/ 8 h 38"/>
                  <a:gd name="T20" fmla="*/ 8 w 29"/>
                  <a:gd name="T21" fmla="*/ 6 h 38"/>
                  <a:gd name="T22" fmla="*/ 12 w 29"/>
                  <a:gd name="T23" fmla="*/ 3 h 38"/>
                  <a:gd name="T24" fmla="*/ 15 w 29"/>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8"/>
                  <a:gd name="T41" fmla="*/ 29 w 29"/>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8">
                    <a:moveTo>
                      <a:pt x="29" y="0"/>
                    </a:moveTo>
                    <a:lnTo>
                      <a:pt x="24" y="9"/>
                    </a:lnTo>
                    <a:lnTo>
                      <a:pt x="18" y="20"/>
                    </a:lnTo>
                    <a:lnTo>
                      <a:pt x="14" y="30"/>
                    </a:lnTo>
                    <a:lnTo>
                      <a:pt x="11" y="38"/>
                    </a:lnTo>
                    <a:lnTo>
                      <a:pt x="10" y="31"/>
                    </a:lnTo>
                    <a:lnTo>
                      <a:pt x="8" y="25"/>
                    </a:lnTo>
                    <a:lnTo>
                      <a:pt x="3" y="21"/>
                    </a:lnTo>
                    <a:lnTo>
                      <a:pt x="0" y="17"/>
                    </a:lnTo>
                    <a:lnTo>
                      <a:pt x="7" y="16"/>
                    </a:lnTo>
                    <a:lnTo>
                      <a:pt x="15" y="12"/>
                    </a:lnTo>
                    <a:lnTo>
                      <a:pt x="23" y="6"/>
                    </a:lnTo>
                    <a:lnTo>
                      <a:pt x="2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21" name="Freeform 109"/>
              <p:cNvSpPr>
                <a:spLocks/>
              </p:cNvSpPr>
              <p:nvPr/>
            </p:nvSpPr>
            <p:spPr bwMode="auto">
              <a:xfrm>
                <a:off x="1589" y="3568"/>
                <a:ext cx="46" cy="26"/>
              </a:xfrm>
              <a:custGeom>
                <a:avLst/>
                <a:gdLst>
                  <a:gd name="T0" fmla="*/ 18 w 94"/>
                  <a:gd name="T1" fmla="*/ 22 h 53"/>
                  <a:gd name="T2" fmla="*/ 19 w 94"/>
                  <a:gd name="T3" fmla="*/ 20 h 53"/>
                  <a:gd name="T4" fmla="*/ 20 w 94"/>
                  <a:gd name="T5" fmla="*/ 17 h 53"/>
                  <a:gd name="T6" fmla="*/ 20 w 94"/>
                  <a:gd name="T7" fmla="*/ 15 h 53"/>
                  <a:gd name="T8" fmla="*/ 20 w 94"/>
                  <a:gd name="T9" fmla="*/ 13 h 53"/>
                  <a:gd name="T10" fmla="*/ 22 w 94"/>
                  <a:gd name="T11" fmla="*/ 12 h 53"/>
                  <a:gd name="T12" fmla="*/ 25 w 94"/>
                  <a:gd name="T13" fmla="*/ 11 h 53"/>
                  <a:gd name="T14" fmla="*/ 29 w 94"/>
                  <a:gd name="T15" fmla="*/ 9 h 53"/>
                  <a:gd name="T16" fmla="*/ 33 w 94"/>
                  <a:gd name="T17" fmla="*/ 8 h 53"/>
                  <a:gd name="T18" fmla="*/ 37 w 94"/>
                  <a:gd name="T19" fmla="*/ 7 h 53"/>
                  <a:gd name="T20" fmla="*/ 42 w 94"/>
                  <a:gd name="T21" fmla="*/ 5 h 53"/>
                  <a:gd name="T22" fmla="*/ 44 w 94"/>
                  <a:gd name="T23" fmla="*/ 4 h 53"/>
                  <a:gd name="T24" fmla="*/ 46 w 94"/>
                  <a:gd name="T25" fmla="*/ 4 h 53"/>
                  <a:gd name="T26" fmla="*/ 45 w 94"/>
                  <a:gd name="T27" fmla="*/ 0 h 53"/>
                  <a:gd name="T28" fmla="*/ 42 w 94"/>
                  <a:gd name="T29" fmla="*/ 1 h 53"/>
                  <a:gd name="T30" fmla="*/ 37 w 94"/>
                  <a:gd name="T31" fmla="*/ 2 h 53"/>
                  <a:gd name="T32" fmla="*/ 32 w 94"/>
                  <a:gd name="T33" fmla="*/ 4 h 53"/>
                  <a:gd name="T34" fmla="*/ 25 w 94"/>
                  <a:gd name="T35" fmla="*/ 6 h 53"/>
                  <a:gd name="T36" fmla="*/ 20 w 94"/>
                  <a:gd name="T37" fmla="*/ 8 h 53"/>
                  <a:gd name="T38" fmla="*/ 14 w 94"/>
                  <a:gd name="T39" fmla="*/ 10 h 53"/>
                  <a:gd name="T40" fmla="*/ 10 w 94"/>
                  <a:gd name="T41" fmla="*/ 11 h 53"/>
                  <a:gd name="T42" fmla="*/ 7 w 94"/>
                  <a:gd name="T43" fmla="*/ 12 h 53"/>
                  <a:gd name="T44" fmla="*/ 6 w 94"/>
                  <a:gd name="T45" fmla="*/ 9 h 53"/>
                  <a:gd name="T46" fmla="*/ 5 w 94"/>
                  <a:gd name="T47" fmla="*/ 7 h 53"/>
                  <a:gd name="T48" fmla="*/ 5 w 94"/>
                  <a:gd name="T49" fmla="*/ 4 h 53"/>
                  <a:gd name="T50" fmla="*/ 4 w 94"/>
                  <a:gd name="T51" fmla="*/ 1 h 53"/>
                  <a:gd name="T52" fmla="*/ 3 w 94"/>
                  <a:gd name="T53" fmla="*/ 1 h 53"/>
                  <a:gd name="T54" fmla="*/ 2 w 94"/>
                  <a:gd name="T55" fmla="*/ 1 h 53"/>
                  <a:gd name="T56" fmla="*/ 1 w 94"/>
                  <a:gd name="T57" fmla="*/ 2 h 53"/>
                  <a:gd name="T58" fmla="*/ 0 w 94"/>
                  <a:gd name="T59" fmla="*/ 3 h 53"/>
                  <a:gd name="T60" fmla="*/ 1 w 94"/>
                  <a:gd name="T61" fmla="*/ 5 h 53"/>
                  <a:gd name="T62" fmla="*/ 1 w 94"/>
                  <a:gd name="T63" fmla="*/ 8 h 53"/>
                  <a:gd name="T64" fmla="*/ 2 w 94"/>
                  <a:gd name="T65" fmla="*/ 12 h 53"/>
                  <a:gd name="T66" fmla="*/ 4 w 94"/>
                  <a:gd name="T67" fmla="*/ 16 h 53"/>
                  <a:gd name="T68" fmla="*/ 6 w 94"/>
                  <a:gd name="T69" fmla="*/ 19 h 53"/>
                  <a:gd name="T70" fmla="*/ 9 w 94"/>
                  <a:gd name="T71" fmla="*/ 22 h 53"/>
                  <a:gd name="T72" fmla="*/ 13 w 94"/>
                  <a:gd name="T73" fmla="*/ 25 h 53"/>
                  <a:gd name="T74" fmla="*/ 17 w 94"/>
                  <a:gd name="T75" fmla="*/ 26 h 53"/>
                  <a:gd name="T76" fmla="*/ 18 w 94"/>
                  <a:gd name="T77" fmla="*/ 25 h 53"/>
                  <a:gd name="T78" fmla="*/ 18 w 94"/>
                  <a:gd name="T79" fmla="*/ 24 h 53"/>
                  <a:gd name="T80" fmla="*/ 18 w 94"/>
                  <a:gd name="T81" fmla="*/ 23 h 53"/>
                  <a:gd name="T82" fmla="*/ 18 w 94"/>
                  <a:gd name="T83" fmla="*/ 22 h 53"/>
                  <a:gd name="T84" fmla="*/ 16 w 94"/>
                  <a:gd name="T85" fmla="*/ 21 h 53"/>
                  <a:gd name="T86" fmla="*/ 13 w 94"/>
                  <a:gd name="T87" fmla="*/ 20 h 53"/>
                  <a:gd name="T88" fmla="*/ 11 w 94"/>
                  <a:gd name="T89" fmla="*/ 17 h 53"/>
                  <a:gd name="T90" fmla="*/ 10 w 94"/>
                  <a:gd name="T91" fmla="*/ 16 h 53"/>
                  <a:gd name="T92" fmla="*/ 12 w 94"/>
                  <a:gd name="T93" fmla="*/ 15 h 53"/>
                  <a:gd name="T94" fmla="*/ 14 w 94"/>
                  <a:gd name="T95" fmla="*/ 15 h 53"/>
                  <a:gd name="T96" fmla="*/ 16 w 94"/>
                  <a:gd name="T97" fmla="*/ 14 h 53"/>
                  <a:gd name="T98" fmla="*/ 17 w 94"/>
                  <a:gd name="T99" fmla="*/ 13 h 53"/>
                  <a:gd name="T100" fmla="*/ 17 w 94"/>
                  <a:gd name="T101" fmla="*/ 15 h 53"/>
                  <a:gd name="T102" fmla="*/ 17 w 94"/>
                  <a:gd name="T103" fmla="*/ 17 h 53"/>
                  <a:gd name="T104" fmla="*/ 17 w 94"/>
                  <a:gd name="T105" fmla="*/ 20 h 53"/>
                  <a:gd name="T106" fmla="*/ 16 w 94"/>
                  <a:gd name="T107" fmla="*/ 21 h 53"/>
                  <a:gd name="T108" fmla="*/ 18 w 94"/>
                  <a:gd name="T109" fmla="*/ 22 h 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
                  <a:gd name="T166" fmla="*/ 0 h 53"/>
                  <a:gd name="T167" fmla="*/ 94 w 94"/>
                  <a:gd name="T168" fmla="*/ 53 h 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 h="53">
                    <a:moveTo>
                      <a:pt x="37" y="45"/>
                    </a:moveTo>
                    <a:lnTo>
                      <a:pt x="38" y="41"/>
                    </a:lnTo>
                    <a:lnTo>
                      <a:pt x="41" y="35"/>
                    </a:lnTo>
                    <a:lnTo>
                      <a:pt x="41" y="30"/>
                    </a:lnTo>
                    <a:lnTo>
                      <a:pt x="41" y="26"/>
                    </a:lnTo>
                    <a:lnTo>
                      <a:pt x="44" y="25"/>
                    </a:lnTo>
                    <a:lnTo>
                      <a:pt x="51" y="23"/>
                    </a:lnTo>
                    <a:lnTo>
                      <a:pt x="59" y="19"/>
                    </a:lnTo>
                    <a:lnTo>
                      <a:pt x="67" y="17"/>
                    </a:lnTo>
                    <a:lnTo>
                      <a:pt x="76" y="14"/>
                    </a:lnTo>
                    <a:lnTo>
                      <a:pt x="85" y="11"/>
                    </a:lnTo>
                    <a:lnTo>
                      <a:pt x="90" y="9"/>
                    </a:lnTo>
                    <a:lnTo>
                      <a:pt x="94" y="8"/>
                    </a:lnTo>
                    <a:lnTo>
                      <a:pt x="91" y="0"/>
                    </a:lnTo>
                    <a:lnTo>
                      <a:pt x="86" y="2"/>
                    </a:lnTo>
                    <a:lnTo>
                      <a:pt x="76" y="4"/>
                    </a:lnTo>
                    <a:lnTo>
                      <a:pt x="65" y="9"/>
                    </a:lnTo>
                    <a:lnTo>
                      <a:pt x="52" y="12"/>
                    </a:lnTo>
                    <a:lnTo>
                      <a:pt x="40" y="17"/>
                    </a:lnTo>
                    <a:lnTo>
                      <a:pt x="29" y="20"/>
                    </a:lnTo>
                    <a:lnTo>
                      <a:pt x="20" y="23"/>
                    </a:lnTo>
                    <a:lnTo>
                      <a:pt x="15" y="24"/>
                    </a:lnTo>
                    <a:lnTo>
                      <a:pt x="13" y="19"/>
                    </a:lnTo>
                    <a:lnTo>
                      <a:pt x="11" y="14"/>
                    </a:lnTo>
                    <a:lnTo>
                      <a:pt x="10" y="8"/>
                    </a:lnTo>
                    <a:lnTo>
                      <a:pt x="9" y="3"/>
                    </a:lnTo>
                    <a:lnTo>
                      <a:pt x="6" y="2"/>
                    </a:lnTo>
                    <a:lnTo>
                      <a:pt x="4" y="3"/>
                    </a:lnTo>
                    <a:lnTo>
                      <a:pt x="2" y="4"/>
                    </a:lnTo>
                    <a:lnTo>
                      <a:pt x="0" y="7"/>
                    </a:lnTo>
                    <a:lnTo>
                      <a:pt x="2" y="11"/>
                    </a:lnTo>
                    <a:lnTo>
                      <a:pt x="3" y="17"/>
                    </a:lnTo>
                    <a:lnTo>
                      <a:pt x="5" y="25"/>
                    </a:lnTo>
                    <a:lnTo>
                      <a:pt x="9" y="32"/>
                    </a:lnTo>
                    <a:lnTo>
                      <a:pt x="13" y="39"/>
                    </a:lnTo>
                    <a:lnTo>
                      <a:pt x="19" y="45"/>
                    </a:lnTo>
                    <a:lnTo>
                      <a:pt x="26" y="50"/>
                    </a:lnTo>
                    <a:lnTo>
                      <a:pt x="35" y="53"/>
                    </a:lnTo>
                    <a:lnTo>
                      <a:pt x="37" y="50"/>
                    </a:lnTo>
                    <a:lnTo>
                      <a:pt x="37" y="49"/>
                    </a:lnTo>
                    <a:lnTo>
                      <a:pt x="37" y="47"/>
                    </a:lnTo>
                    <a:lnTo>
                      <a:pt x="37" y="45"/>
                    </a:lnTo>
                    <a:lnTo>
                      <a:pt x="33" y="43"/>
                    </a:lnTo>
                    <a:lnTo>
                      <a:pt x="27" y="40"/>
                    </a:lnTo>
                    <a:lnTo>
                      <a:pt x="22" y="35"/>
                    </a:lnTo>
                    <a:lnTo>
                      <a:pt x="20" y="32"/>
                    </a:lnTo>
                    <a:lnTo>
                      <a:pt x="25" y="31"/>
                    </a:lnTo>
                    <a:lnTo>
                      <a:pt x="28" y="30"/>
                    </a:lnTo>
                    <a:lnTo>
                      <a:pt x="32" y="29"/>
                    </a:lnTo>
                    <a:lnTo>
                      <a:pt x="34" y="27"/>
                    </a:lnTo>
                    <a:lnTo>
                      <a:pt x="35" y="31"/>
                    </a:lnTo>
                    <a:lnTo>
                      <a:pt x="35" y="35"/>
                    </a:lnTo>
                    <a:lnTo>
                      <a:pt x="34" y="40"/>
                    </a:lnTo>
                    <a:lnTo>
                      <a:pt x="33" y="43"/>
                    </a:lnTo>
                    <a:lnTo>
                      <a:pt x="37"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22" name="Freeform 110"/>
              <p:cNvSpPr>
                <a:spLocks/>
              </p:cNvSpPr>
              <p:nvPr/>
            </p:nvSpPr>
            <p:spPr bwMode="auto">
              <a:xfrm>
                <a:off x="582" y="3783"/>
                <a:ext cx="1350" cy="332"/>
              </a:xfrm>
              <a:custGeom>
                <a:avLst/>
                <a:gdLst>
                  <a:gd name="T0" fmla="*/ 981 w 2700"/>
                  <a:gd name="T1" fmla="*/ 0 h 663"/>
                  <a:gd name="T2" fmla="*/ 1350 w 2700"/>
                  <a:gd name="T3" fmla="*/ 332 h 663"/>
                  <a:gd name="T4" fmla="*/ 255 w 2700"/>
                  <a:gd name="T5" fmla="*/ 332 h 663"/>
                  <a:gd name="T6" fmla="*/ 74 w 2700"/>
                  <a:gd name="T7" fmla="*/ 332 h 663"/>
                  <a:gd name="T8" fmla="*/ 0 w 2700"/>
                  <a:gd name="T9" fmla="*/ 332 h 663"/>
                  <a:gd name="T10" fmla="*/ 437 w 2700"/>
                  <a:gd name="T11" fmla="*/ 0 h 663"/>
                  <a:gd name="T12" fmla="*/ 981 w 2700"/>
                  <a:gd name="T13" fmla="*/ 0 h 663"/>
                  <a:gd name="T14" fmla="*/ 0 60000 65536"/>
                  <a:gd name="T15" fmla="*/ 0 60000 65536"/>
                  <a:gd name="T16" fmla="*/ 0 60000 65536"/>
                  <a:gd name="T17" fmla="*/ 0 60000 65536"/>
                  <a:gd name="T18" fmla="*/ 0 60000 65536"/>
                  <a:gd name="T19" fmla="*/ 0 60000 65536"/>
                  <a:gd name="T20" fmla="*/ 0 60000 65536"/>
                  <a:gd name="T21" fmla="*/ 0 w 2700"/>
                  <a:gd name="T22" fmla="*/ 0 h 663"/>
                  <a:gd name="T23" fmla="*/ 2700 w 2700"/>
                  <a:gd name="T24" fmla="*/ 663 h 6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0" h="663">
                    <a:moveTo>
                      <a:pt x="1962" y="0"/>
                    </a:moveTo>
                    <a:lnTo>
                      <a:pt x="2700" y="663"/>
                    </a:lnTo>
                    <a:lnTo>
                      <a:pt x="510" y="663"/>
                    </a:lnTo>
                    <a:lnTo>
                      <a:pt x="147" y="663"/>
                    </a:lnTo>
                    <a:lnTo>
                      <a:pt x="0" y="663"/>
                    </a:lnTo>
                    <a:lnTo>
                      <a:pt x="874" y="0"/>
                    </a:lnTo>
                    <a:lnTo>
                      <a:pt x="196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23" name="Freeform 111"/>
              <p:cNvSpPr>
                <a:spLocks/>
              </p:cNvSpPr>
              <p:nvPr/>
            </p:nvSpPr>
            <p:spPr bwMode="auto">
              <a:xfrm>
                <a:off x="656" y="4040"/>
                <a:ext cx="181" cy="75"/>
              </a:xfrm>
              <a:custGeom>
                <a:avLst/>
                <a:gdLst>
                  <a:gd name="T0" fmla="*/ 181 w 363"/>
                  <a:gd name="T1" fmla="*/ 75 h 150"/>
                  <a:gd name="T2" fmla="*/ 0 w 363"/>
                  <a:gd name="T3" fmla="*/ 75 h 150"/>
                  <a:gd name="T4" fmla="*/ 97 w 363"/>
                  <a:gd name="T5" fmla="*/ 0 h 150"/>
                  <a:gd name="T6" fmla="*/ 181 w 363"/>
                  <a:gd name="T7" fmla="*/ 75 h 150"/>
                  <a:gd name="T8" fmla="*/ 0 60000 65536"/>
                  <a:gd name="T9" fmla="*/ 0 60000 65536"/>
                  <a:gd name="T10" fmla="*/ 0 60000 65536"/>
                  <a:gd name="T11" fmla="*/ 0 60000 65536"/>
                  <a:gd name="T12" fmla="*/ 0 w 363"/>
                  <a:gd name="T13" fmla="*/ 0 h 150"/>
                  <a:gd name="T14" fmla="*/ 363 w 363"/>
                  <a:gd name="T15" fmla="*/ 150 h 150"/>
                </a:gdLst>
                <a:ahLst/>
                <a:cxnLst>
                  <a:cxn ang="T8">
                    <a:pos x="T0" y="T1"/>
                  </a:cxn>
                  <a:cxn ang="T9">
                    <a:pos x="T2" y="T3"/>
                  </a:cxn>
                  <a:cxn ang="T10">
                    <a:pos x="T4" y="T5"/>
                  </a:cxn>
                  <a:cxn ang="T11">
                    <a:pos x="T6" y="T7"/>
                  </a:cxn>
                </a:cxnLst>
                <a:rect l="T12" t="T13" r="T14" b="T15"/>
                <a:pathLst>
                  <a:path w="363" h="150">
                    <a:moveTo>
                      <a:pt x="363" y="150"/>
                    </a:moveTo>
                    <a:lnTo>
                      <a:pt x="0" y="150"/>
                    </a:lnTo>
                    <a:lnTo>
                      <a:pt x="194" y="0"/>
                    </a:lnTo>
                    <a:lnTo>
                      <a:pt x="363" y="1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24" name="Freeform 112"/>
              <p:cNvSpPr>
                <a:spLocks/>
              </p:cNvSpPr>
              <p:nvPr/>
            </p:nvSpPr>
            <p:spPr bwMode="auto">
              <a:xfrm>
                <a:off x="905" y="3803"/>
                <a:ext cx="298" cy="143"/>
              </a:xfrm>
              <a:custGeom>
                <a:avLst/>
                <a:gdLst>
                  <a:gd name="T0" fmla="*/ 0 w 596"/>
                  <a:gd name="T1" fmla="*/ 92 h 287"/>
                  <a:gd name="T2" fmla="*/ 116 w 596"/>
                  <a:gd name="T3" fmla="*/ 0 h 287"/>
                  <a:gd name="T4" fmla="*/ 287 w 596"/>
                  <a:gd name="T5" fmla="*/ 36 h 287"/>
                  <a:gd name="T6" fmla="*/ 292 w 596"/>
                  <a:gd name="T7" fmla="*/ 37 h 287"/>
                  <a:gd name="T8" fmla="*/ 285 w 596"/>
                  <a:gd name="T9" fmla="*/ 48 h 287"/>
                  <a:gd name="T10" fmla="*/ 290 w 596"/>
                  <a:gd name="T11" fmla="*/ 49 h 287"/>
                  <a:gd name="T12" fmla="*/ 298 w 596"/>
                  <a:gd name="T13" fmla="*/ 50 h 287"/>
                  <a:gd name="T14" fmla="*/ 238 w 596"/>
                  <a:gd name="T15" fmla="*/ 143 h 287"/>
                  <a:gd name="T16" fmla="*/ 0 w 596"/>
                  <a:gd name="T17" fmla="*/ 92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6"/>
                  <a:gd name="T28" fmla="*/ 0 h 287"/>
                  <a:gd name="T29" fmla="*/ 596 w 596"/>
                  <a:gd name="T30" fmla="*/ 287 h 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6" h="287">
                    <a:moveTo>
                      <a:pt x="0" y="185"/>
                    </a:moveTo>
                    <a:lnTo>
                      <a:pt x="232" y="0"/>
                    </a:lnTo>
                    <a:lnTo>
                      <a:pt x="574" y="73"/>
                    </a:lnTo>
                    <a:lnTo>
                      <a:pt x="583" y="75"/>
                    </a:lnTo>
                    <a:lnTo>
                      <a:pt x="569" y="96"/>
                    </a:lnTo>
                    <a:lnTo>
                      <a:pt x="580" y="98"/>
                    </a:lnTo>
                    <a:lnTo>
                      <a:pt x="596" y="101"/>
                    </a:lnTo>
                    <a:lnTo>
                      <a:pt x="475" y="287"/>
                    </a:lnTo>
                    <a:lnTo>
                      <a:pt x="0" y="1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25" name="Freeform 113"/>
              <p:cNvSpPr>
                <a:spLocks/>
              </p:cNvSpPr>
              <p:nvPr/>
            </p:nvSpPr>
            <p:spPr bwMode="auto">
              <a:xfrm>
                <a:off x="1441" y="3776"/>
                <a:ext cx="174" cy="94"/>
              </a:xfrm>
              <a:custGeom>
                <a:avLst/>
                <a:gdLst>
                  <a:gd name="T0" fmla="*/ 174 w 347"/>
                  <a:gd name="T1" fmla="*/ 46 h 187"/>
                  <a:gd name="T2" fmla="*/ 105 w 347"/>
                  <a:gd name="T3" fmla="*/ 94 h 187"/>
                  <a:gd name="T4" fmla="*/ 0 w 347"/>
                  <a:gd name="T5" fmla="*/ 29 h 187"/>
                  <a:gd name="T6" fmla="*/ 73 w 347"/>
                  <a:gd name="T7" fmla="*/ 0 h 187"/>
                  <a:gd name="T8" fmla="*/ 174 w 347"/>
                  <a:gd name="T9" fmla="*/ 46 h 187"/>
                  <a:gd name="T10" fmla="*/ 0 60000 65536"/>
                  <a:gd name="T11" fmla="*/ 0 60000 65536"/>
                  <a:gd name="T12" fmla="*/ 0 60000 65536"/>
                  <a:gd name="T13" fmla="*/ 0 60000 65536"/>
                  <a:gd name="T14" fmla="*/ 0 60000 65536"/>
                  <a:gd name="T15" fmla="*/ 0 w 347"/>
                  <a:gd name="T16" fmla="*/ 0 h 187"/>
                  <a:gd name="T17" fmla="*/ 347 w 347"/>
                  <a:gd name="T18" fmla="*/ 187 h 187"/>
                </a:gdLst>
                <a:ahLst/>
                <a:cxnLst>
                  <a:cxn ang="T10">
                    <a:pos x="T0" y="T1"/>
                  </a:cxn>
                  <a:cxn ang="T11">
                    <a:pos x="T2" y="T3"/>
                  </a:cxn>
                  <a:cxn ang="T12">
                    <a:pos x="T4" y="T5"/>
                  </a:cxn>
                  <a:cxn ang="T13">
                    <a:pos x="T6" y="T7"/>
                  </a:cxn>
                  <a:cxn ang="T14">
                    <a:pos x="T8" y="T9"/>
                  </a:cxn>
                </a:cxnLst>
                <a:rect l="T15" t="T16" r="T17" b="T18"/>
                <a:pathLst>
                  <a:path w="347" h="187">
                    <a:moveTo>
                      <a:pt x="347" y="91"/>
                    </a:moveTo>
                    <a:lnTo>
                      <a:pt x="210" y="187"/>
                    </a:lnTo>
                    <a:lnTo>
                      <a:pt x="0" y="57"/>
                    </a:lnTo>
                    <a:lnTo>
                      <a:pt x="145" y="0"/>
                    </a:lnTo>
                    <a:lnTo>
                      <a:pt x="347" y="9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26" name="Freeform 114"/>
              <p:cNvSpPr>
                <a:spLocks/>
              </p:cNvSpPr>
              <p:nvPr/>
            </p:nvSpPr>
            <p:spPr bwMode="auto">
              <a:xfrm>
                <a:off x="1471" y="3845"/>
                <a:ext cx="223" cy="148"/>
              </a:xfrm>
              <a:custGeom>
                <a:avLst/>
                <a:gdLst>
                  <a:gd name="T0" fmla="*/ 178 w 445"/>
                  <a:gd name="T1" fmla="*/ 148 h 296"/>
                  <a:gd name="T2" fmla="*/ 223 w 445"/>
                  <a:gd name="T3" fmla="*/ 44 h 296"/>
                  <a:gd name="T4" fmla="*/ 45 w 445"/>
                  <a:gd name="T5" fmla="*/ 0 h 296"/>
                  <a:gd name="T6" fmla="*/ 0 w 445"/>
                  <a:gd name="T7" fmla="*/ 104 h 296"/>
                  <a:gd name="T8" fmla="*/ 178 w 445"/>
                  <a:gd name="T9" fmla="*/ 148 h 296"/>
                  <a:gd name="T10" fmla="*/ 0 60000 65536"/>
                  <a:gd name="T11" fmla="*/ 0 60000 65536"/>
                  <a:gd name="T12" fmla="*/ 0 60000 65536"/>
                  <a:gd name="T13" fmla="*/ 0 60000 65536"/>
                  <a:gd name="T14" fmla="*/ 0 60000 65536"/>
                  <a:gd name="T15" fmla="*/ 0 w 445"/>
                  <a:gd name="T16" fmla="*/ 0 h 296"/>
                  <a:gd name="T17" fmla="*/ 445 w 445"/>
                  <a:gd name="T18" fmla="*/ 296 h 296"/>
                </a:gdLst>
                <a:ahLst/>
                <a:cxnLst>
                  <a:cxn ang="T10">
                    <a:pos x="T0" y="T1"/>
                  </a:cxn>
                  <a:cxn ang="T11">
                    <a:pos x="T2" y="T3"/>
                  </a:cxn>
                  <a:cxn ang="T12">
                    <a:pos x="T4" y="T5"/>
                  </a:cxn>
                  <a:cxn ang="T13">
                    <a:pos x="T6" y="T7"/>
                  </a:cxn>
                  <a:cxn ang="T14">
                    <a:pos x="T8" y="T9"/>
                  </a:cxn>
                </a:cxnLst>
                <a:rect l="T15" t="T16" r="T17" b="T18"/>
                <a:pathLst>
                  <a:path w="445" h="296">
                    <a:moveTo>
                      <a:pt x="356" y="296"/>
                    </a:moveTo>
                    <a:lnTo>
                      <a:pt x="445" y="87"/>
                    </a:lnTo>
                    <a:lnTo>
                      <a:pt x="89" y="0"/>
                    </a:lnTo>
                    <a:lnTo>
                      <a:pt x="0" y="208"/>
                    </a:lnTo>
                    <a:lnTo>
                      <a:pt x="356" y="29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27" name="Freeform 115"/>
              <p:cNvSpPr>
                <a:spLocks/>
              </p:cNvSpPr>
              <p:nvPr/>
            </p:nvSpPr>
            <p:spPr bwMode="auto">
              <a:xfrm>
                <a:off x="1506" y="3969"/>
                <a:ext cx="339" cy="130"/>
              </a:xfrm>
              <a:custGeom>
                <a:avLst/>
                <a:gdLst>
                  <a:gd name="T0" fmla="*/ 339 w 678"/>
                  <a:gd name="T1" fmla="*/ 76 h 259"/>
                  <a:gd name="T2" fmla="*/ 209 w 678"/>
                  <a:gd name="T3" fmla="*/ 0 h 259"/>
                  <a:gd name="T4" fmla="*/ 0 w 678"/>
                  <a:gd name="T5" fmla="*/ 30 h 259"/>
                  <a:gd name="T6" fmla="*/ 101 w 678"/>
                  <a:gd name="T7" fmla="*/ 130 h 259"/>
                  <a:gd name="T8" fmla="*/ 339 w 678"/>
                  <a:gd name="T9" fmla="*/ 76 h 259"/>
                  <a:gd name="T10" fmla="*/ 0 60000 65536"/>
                  <a:gd name="T11" fmla="*/ 0 60000 65536"/>
                  <a:gd name="T12" fmla="*/ 0 60000 65536"/>
                  <a:gd name="T13" fmla="*/ 0 60000 65536"/>
                  <a:gd name="T14" fmla="*/ 0 60000 65536"/>
                  <a:gd name="T15" fmla="*/ 0 w 678"/>
                  <a:gd name="T16" fmla="*/ 0 h 259"/>
                  <a:gd name="T17" fmla="*/ 678 w 678"/>
                  <a:gd name="T18" fmla="*/ 259 h 259"/>
                </a:gdLst>
                <a:ahLst/>
                <a:cxnLst>
                  <a:cxn ang="T10">
                    <a:pos x="T0" y="T1"/>
                  </a:cxn>
                  <a:cxn ang="T11">
                    <a:pos x="T2" y="T3"/>
                  </a:cxn>
                  <a:cxn ang="T12">
                    <a:pos x="T4" y="T5"/>
                  </a:cxn>
                  <a:cxn ang="T13">
                    <a:pos x="T6" y="T7"/>
                  </a:cxn>
                  <a:cxn ang="T14">
                    <a:pos x="T8" y="T9"/>
                  </a:cxn>
                </a:cxnLst>
                <a:rect l="T15" t="T16" r="T17" b="T18"/>
                <a:pathLst>
                  <a:path w="678" h="259">
                    <a:moveTo>
                      <a:pt x="678" y="152"/>
                    </a:moveTo>
                    <a:lnTo>
                      <a:pt x="418" y="0"/>
                    </a:lnTo>
                    <a:lnTo>
                      <a:pt x="0" y="59"/>
                    </a:lnTo>
                    <a:lnTo>
                      <a:pt x="201" y="259"/>
                    </a:lnTo>
                    <a:lnTo>
                      <a:pt x="678" y="15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28" name="Freeform 116"/>
              <p:cNvSpPr>
                <a:spLocks/>
              </p:cNvSpPr>
              <p:nvPr/>
            </p:nvSpPr>
            <p:spPr bwMode="auto">
              <a:xfrm>
                <a:off x="1275" y="3821"/>
                <a:ext cx="271" cy="153"/>
              </a:xfrm>
              <a:custGeom>
                <a:avLst/>
                <a:gdLst>
                  <a:gd name="T0" fmla="*/ 264 w 542"/>
                  <a:gd name="T1" fmla="*/ 64 h 308"/>
                  <a:gd name="T2" fmla="*/ 271 w 542"/>
                  <a:gd name="T3" fmla="*/ 53 h 308"/>
                  <a:gd name="T4" fmla="*/ 263 w 542"/>
                  <a:gd name="T5" fmla="*/ 51 h 308"/>
                  <a:gd name="T6" fmla="*/ 67 w 542"/>
                  <a:gd name="T7" fmla="*/ 0 h 308"/>
                  <a:gd name="T8" fmla="*/ 4 w 542"/>
                  <a:gd name="T9" fmla="*/ 94 h 308"/>
                  <a:gd name="T10" fmla="*/ 0 w 542"/>
                  <a:gd name="T11" fmla="*/ 100 h 308"/>
                  <a:gd name="T12" fmla="*/ 14 w 542"/>
                  <a:gd name="T13" fmla="*/ 104 h 308"/>
                  <a:gd name="T14" fmla="*/ 203 w 542"/>
                  <a:gd name="T15" fmla="*/ 153 h 308"/>
                  <a:gd name="T16" fmla="*/ 264 w 542"/>
                  <a:gd name="T17" fmla="*/ 64 h 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2"/>
                  <a:gd name="T28" fmla="*/ 0 h 308"/>
                  <a:gd name="T29" fmla="*/ 542 w 542"/>
                  <a:gd name="T30" fmla="*/ 308 h 3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2" h="308">
                    <a:moveTo>
                      <a:pt x="527" y="128"/>
                    </a:moveTo>
                    <a:lnTo>
                      <a:pt x="542" y="106"/>
                    </a:lnTo>
                    <a:lnTo>
                      <a:pt x="525" y="102"/>
                    </a:lnTo>
                    <a:lnTo>
                      <a:pt x="134" y="0"/>
                    </a:lnTo>
                    <a:lnTo>
                      <a:pt x="8" y="189"/>
                    </a:lnTo>
                    <a:lnTo>
                      <a:pt x="0" y="202"/>
                    </a:lnTo>
                    <a:lnTo>
                      <a:pt x="28" y="210"/>
                    </a:lnTo>
                    <a:lnTo>
                      <a:pt x="406" y="308"/>
                    </a:lnTo>
                    <a:lnTo>
                      <a:pt x="527" y="1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29" name="Freeform 117"/>
              <p:cNvSpPr>
                <a:spLocks/>
              </p:cNvSpPr>
              <p:nvPr/>
            </p:nvSpPr>
            <p:spPr bwMode="auto">
              <a:xfrm>
                <a:off x="1283" y="3885"/>
                <a:ext cx="271" cy="105"/>
              </a:xfrm>
              <a:custGeom>
                <a:avLst/>
                <a:gdLst>
                  <a:gd name="T0" fmla="*/ 271 w 542"/>
                  <a:gd name="T1" fmla="*/ 4 h 211"/>
                  <a:gd name="T2" fmla="*/ 203 w 542"/>
                  <a:gd name="T3" fmla="*/ 105 h 211"/>
                  <a:gd name="T4" fmla="*/ 0 w 542"/>
                  <a:gd name="T5" fmla="*/ 52 h 211"/>
                  <a:gd name="T6" fmla="*/ 6 w 542"/>
                  <a:gd name="T7" fmla="*/ 41 h 211"/>
                  <a:gd name="T8" fmla="*/ 195 w 542"/>
                  <a:gd name="T9" fmla="*/ 90 h 211"/>
                  <a:gd name="T10" fmla="*/ 256 w 542"/>
                  <a:gd name="T11" fmla="*/ 0 h 211"/>
                  <a:gd name="T12" fmla="*/ 271 w 542"/>
                  <a:gd name="T13" fmla="*/ 4 h 211"/>
                  <a:gd name="T14" fmla="*/ 0 60000 65536"/>
                  <a:gd name="T15" fmla="*/ 0 60000 65536"/>
                  <a:gd name="T16" fmla="*/ 0 60000 65536"/>
                  <a:gd name="T17" fmla="*/ 0 60000 65536"/>
                  <a:gd name="T18" fmla="*/ 0 60000 65536"/>
                  <a:gd name="T19" fmla="*/ 0 60000 65536"/>
                  <a:gd name="T20" fmla="*/ 0 60000 65536"/>
                  <a:gd name="T21" fmla="*/ 0 w 542"/>
                  <a:gd name="T22" fmla="*/ 0 h 211"/>
                  <a:gd name="T23" fmla="*/ 542 w 542"/>
                  <a:gd name="T24" fmla="*/ 211 h 2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2" h="211">
                    <a:moveTo>
                      <a:pt x="542" y="9"/>
                    </a:moveTo>
                    <a:lnTo>
                      <a:pt x="406" y="211"/>
                    </a:lnTo>
                    <a:lnTo>
                      <a:pt x="0" y="105"/>
                    </a:lnTo>
                    <a:lnTo>
                      <a:pt x="12" y="82"/>
                    </a:lnTo>
                    <a:lnTo>
                      <a:pt x="390" y="180"/>
                    </a:lnTo>
                    <a:lnTo>
                      <a:pt x="511" y="0"/>
                    </a:lnTo>
                    <a:lnTo>
                      <a:pt x="542"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30" name="Freeform 118"/>
              <p:cNvSpPr>
                <a:spLocks/>
              </p:cNvSpPr>
              <p:nvPr/>
            </p:nvSpPr>
            <p:spPr bwMode="auto">
              <a:xfrm>
                <a:off x="805" y="3878"/>
                <a:ext cx="216" cy="203"/>
              </a:xfrm>
              <a:custGeom>
                <a:avLst/>
                <a:gdLst>
                  <a:gd name="T0" fmla="*/ 114 w 432"/>
                  <a:gd name="T1" fmla="*/ 0 h 405"/>
                  <a:gd name="T2" fmla="*/ 0 w 432"/>
                  <a:gd name="T3" fmla="*/ 62 h 405"/>
                  <a:gd name="T4" fmla="*/ 90 w 432"/>
                  <a:gd name="T5" fmla="*/ 203 h 405"/>
                  <a:gd name="T6" fmla="*/ 216 w 432"/>
                  <a:gd name="T7" fmla="*/ 122 h 405"/>
                  <a:gd name="T8" fmla="*/ 114 w 432"/>
                  <a:gd name="T9" fmla="*/ 0 h 405"/>
                  <a:gd name="T10" fmla="*/ 0 60000 65536"/>
                  <a:gd name="T11" fmla="*/ 0 60000 65536"/>
                  <a:gd name="T12" fmla="*/ 0 60000 65536"/>
                  <a:gd name="T13" fmla="*/ 0 60000 65536"/>
                  <a:gd name="T14" fmla="*/ 0 60000 65536"/>
                  <a:gd name="T15" fmla="*/ 0 w 432"/>
                  <a:gd name="T16" fmla="*/ 0 h 405"/>
                  <a:gd name="T17" fmla="*/ 432 w 432"/>
                  <a:gd name="T18" fmla="*/ 405 h 405"/>
                </a:gdLst>
                <a:ahLst/>
                <a:cxnLst>
                  <a:cxn ang="T10">
                    <a:pos x="T0" y="T1"/>
                  </a:cxn>
                  <a:cxn ang="T11">
                    <a:pos x="T2" y="T3"/>
                  </a:cxn>
                  <a:cxn ang="T12">
                    <a:pos x="T4" y="T5"/>
                  </a:cxn>
                  <a:cxn ang="T13">
                    <a:pos x="T6" y="T7"/>
                  </a:cxn>
                  <a:cxn ang="T14">
                    <a:pos x="T8" y="T9"/>
                  </a:cxn>
                </a:cxnLst>
                <a:rect l="T15" t="T16" r="T17" b="T18"/>
                <a:pathLst>
                  <a:path w="432" h="405">
                    <a:moveTo>
                      <a:pt x="227" y="0"/>
                    </a:moveTo>
                    <a:lnTo>
                      <a:pt x="0" y="124"/>
                    </a:lnTo>
                    <a:lnTo>
                      <a:pt x="180" y="405"/>
                    </a:lnTo>
                    <a:lnTo>
                      <a:pt x="432" y="244"/>
                    </a:lnTo>
                    <a:lnTo>
                      <a:pt x="22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31" name="Freeform 119"/>
              <p:cNvSpPr>
                <a:spLocks/>
              </p:cNvSpPr>
              <p:nvPr/>
            </p:nvSpPr>
            <p:spPr bwMode="auto">
              <a:xfrm>
                <a:off x="912" y="3840"/>
                <a:ext cx="284" cy="97"/>
              </a:xfrm>
              <a:custGeom>
                <a:avLst/>
                <a:gdLst>
                  <a:gd name="T0" fmla="*/ 280 w 569"/>
                  <a:gd name="T1" fmla="*/ 0 h 195"/>
                  <a:gd name="T2" fmla="*/ 284 w 569"/>
                  <a:gd name="T3" fmla="*/ 1 h 195"/>
                  <a:gd name="T4" fmla="*/ 277 w 569"/>
                  <a:gd name="T5" fmla="*/ 11 h 195"/>
                  <a:gd name="T6" fmla="*/ 283 w 569"/>
                  <a:gd name="T7" fmla="*/ 12 h 195"/>
                  <a:gd name="T8" fmla="*/ 227 w 569"/>
                  <a:gd name="T9" fmla="*/ 97 h 195"/>
                  <a:gd name="T10" fmla="*/ 0 w 569"/>
                  <a:gd name="T11" fmla="*/ 50 h 195"/>
                  <a:gd name="T12" fmla="*/ 9 w 569"/>
                  <a:gd name="T13" fmla="*/ 43 h 195"/>
                  <a:gd name="T14" fmla="*/ 223 w 569"/>
                  <a:gd name="T15" fmla="*/ 87 h 195"/>
                  <a:gd name="T16" fmla="*/ 280 w 569"/>
                  <a:gd name="T17" fmla="*/ 0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9"/>
                  <a:gd name="T28" fmla="*/ 0 h 195"/>
                  <a:gd name="T29" fmla="*/ 569 w 569"/>
                  <a:gd name="T30" fmla="*/ 195 h 1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9" h="195">
                    <a:moveTo>
                      <a:pt x="560" y="0"/>
                    </a:moveTo>
                    <a:lnTo>
                      <a:pt x="569" y="2"/>
                    </a:lnTo>
                    <a:lnTo>
                      <a:pt x="555" y="23"/>
                    </a:lnTo>
                    <a:lnTo>
                      <a:pt x="566" y="25"/>
                    </a:lnTo>
                    <a:lnTo>
                      <a:pt x="454" y="195"/>
                    </a:lnTo>
                    <a:lnTo>
                      <a:pt x="0" y="101"/>
                    </a:lnTo>
                    <a:lnTo>
                      <a:pt x="18" y="87"/>
                    </a:lnTo>
                    <a:lnTo>
                      <a:pt x="446" y="174"/>
                    </a:lnTo>
                    <a:lnTo>
                      <a:pt x="56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32" name="Freeform 120"/>
              <p:cNvSpPr>
                <a:spLocks/>
              </p:cNvSpPr>
              <p:nvPr/>
            </p:nvSpPr>
            <p:spPr bwMode="auto">
              <a:xfrm>
                <a:off x="1275" y="3871"/>
                <a:ext cx="271" cy="103"/>
              </a:xfrm>
              <a:custGeom>
                <a:avLst/>
                <a:gdLst>
                  <a:gd name="T0" fmla="*/ 0 w 542"/>
                  <a:gd name="T1" fmla="*/ 50 h 206"/>
                  <a:gd name="T2" fmla="*/ 203 w 542"/>
                  <a:gd name="T3" fmla="*/ 103 h 206"/>
                  <a:gd name="T4" fmla="*/ 271 w 542"/>
                  <a:gd name="T5" fmla="*/ 2 h 206"/>
                  <a:gd name="T6" fmla="*/ 263 w 542"/>
                  <a:gd name="T7" fmla="*/ 0 h 206"/>
                  <a:gd name="T8" fmla="*/ 199 w 542"/>
                  <a:gd name="T9" fmla="*/ 95 h 206"/>
                  <a:gd name="T10" fmla="*/ 4 w 542"/>
                  <a:gd name="T11" fmla="*/ 44 h 206"/>
                  <a:gd name="T12" fmla="*/ 0 w 542"/>
                  <a:gd name="T13" fmla="*/ 50 h 206"/>
                  <a:gd name="T14" fmla="*/ 0 60000 65536"/>
                  <a:gd name="T15" fmla="*/ 0 60000 65536"/>
                  <a:gd name="T16" fmla="*/ 0 60000 65536"/>
                  <a:gd name="T17" fmla="*/ 0 60000 65536"/>
                  <a:gd name="T18" fmla="*/ 0 60000 65536"/>
                  <a:gd name="T19" fmla="*/ 0 60000 65536"/>
                  <a:gd name="T20" fmla="*/ 0 60000 65536"/>
                  <a:gd name="T21" fmla="*/ 0 w 542"/>
                  <a:gd name="T22" fmla="*/ 0 h 206"/>
                  <a:gd name="T23" fmla="*/ 542 w 542"/>
                  <a:gd name="T24" fmla="*/ 206 h 2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2" h="206">
                    <a:moveTo>
                      <a:pt x="0" y="100"/>
                    </a:moveTo>
                    <a:lnTo>
                      <a:pt x="406" y="206"/>
                    </a:lnTo>
                    <a:lnTo>
                      <a:pt x="542" y="4"/>
                    </a:lnTo>
                    <a:lnTo>
                      <a:pt x="525" y="0"/>
                    </a:lnTo>
                    <a:lnTo>
                      <a:pt x="398" y="189"/>
                    </a:lnTo>
                    <a:lnTo>
                      <a:pt x="8" y="87"/>
                    </a:lnTo>
                    <a:lnTo>
                      <a:pt x="0" y="1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33" name="Freeform 121"/>
              <p:cNvSpPr>
                <a:spLocks/>
              </p:cNvSpPr>
              <p:nvPr/>
            </p:nvSpPr>
            <p:spPr bwMode="auto">
              <a:xfrm>
                <a:off x="1069" y="3967"/>
                <a:ext cx="73" cy="25"/>
              </a:xfrm>
              <a:custGeom>
                <a:avLst/>
                <a:gdLst>
                  <a:gd name="T0" fmla="*/ 37 w 147"/>
                  <a:gd name="T1" fmla="*/ 25 h 50"/>
                  <a:gd name="T2" fmla="*/ 44 w 147"/>
                  <a:gd name="T3" fmla="*/ 25 h 50"/>
                  <a:gd name="T4" fmla="*/ 51 w 147"/>
                  <a:gd name="T5" fmla="*/ 24 h 50"/>
                  <a:gd name="T6" fmla="*/ 57 w 147"/>
                  <a:gd name="T7" fmla="*/ 23 h 50"/>
                  <a:gd name="T8" fmla="*/ 63 w 147"/>
                  <a:gd name="T9" fmla="*/ 21 h 50"/>
                  <a:gd name="T10" fmla="*/ 67 w 147"/>
                  <a:gd name="T11" fmla="*/ 19 h 50"/>
                  <a:gd name="T12" fmla="*/ 70 w 147"/>
                  <a:gd name="T13" fmla="*/ 17 h 50"/>
                  <a:gd name="T14" fmla="*/ 72 w 147"/>
                  <a:gd name="T15" fmla="*/ 15 h 50"/>
                  <a:gd name="T16" fmla="*/ 73 w 147"/>
                  <a:gd name="T17" fmla="*/ 12 h 50"/>
                  <a:gd name="T18" fmla="*/ 72 w 147"/>
                  <a:gd name="T19" fmla="*/ 10 h 50"/>
                  <a:gd name="T20" fmla="*/ 70 w 147"/>
                  <a:gd name="T21" fmla="*/ 8 h 50"/>
                  <a:gd name="T22" fmla="*/ 67 w 147"/>
                  <a:gd name="T23" fmla="*/ 5 h 50"/>
                  <a:gd name="T24" fmla="*/ 63 w 147"/>
                  <a:gd name="T25" fmla="*/ 4 h 50"/>
                  <a:gd name="T26" fmla="*/ 57 w 147"/>
                  <a:gd name="T27" fmla="*/ 2 h 50"/>
                  <a:gd name="T28" fmla="*/ 51 w 147"/>
                  <a:gd name="T29" fmla="*/ 1 h 50"/>
                  <a:gd name="T30" fmla="*/ 44 w 147"/>
                  <a:gd name="T31" fmla="*/ 0 h 50"/>
                  <a:gd name="T32" fmla="*/ 37 w 147"/>
                  <a:gd name="T33" fmla="*/ 0 h 50"/>
                  <a:gd name="T34" fmla="*/ 29 w 147"/>
                  <a:gd name="T35" fmla="*/ 0 h 50"/>
                  <a:gd name="T36" fmla="*/ 22 w 147"/>
                  <a:gd name="T37" fmla="*/ 1 h 50"/>
                  <a:gd name="T38" fmla="*/ 16 w 147"/>
                  <a:gd name="T39" fmla="*/ 2 h 50"/>
                  <a:gd name="T40" fmla="*/ 11 w 147"/>
                  <a:gd name="T41" fmla="*/ 4 h 50"/>
                  <a:gd name="T42" fmla="*/ 6 w 147"/>
                  <a:gd name="T43" fmla="*/ 5 h 50"/>
                  <a:gd name="T44" fmla="*/ 3 w 147"/>
                  <a:gd name="T45" fmla="*/ 8 h 50"/>
                  <a:gd name="T46" fmla="*/ 0 w 147"/>
                  <a:gd name="T47" fmla="*/ 10 h 50"/>
                  <a:gd name="T48" fmla="*/ 0 w 147"/>
                  <a:gd name="T49" fmla="*/ 12 h 50"/>
                  <a:gd name="T50" fmla="*/ 0 w 147"/>
                  <a:gd name="T51" fmla="*/ 15 h 50"/>
                  <a:gd name="T52" fmla="*/ 3 w 147"/>
                  <a:gd name="T53" fmla="*/ 17 h 50"/>
                  <a:gd name="T54" fmla="*/ 6 w 147"/>
                  <a:gd name="T55" fmla="*/ 19 h 50"/>
                  <a:gd name="T56" fmla="*/ 11 w 147"/>
                  <a:gd name="T57" fmla="*/ 21 h 50"/>
                  <a:gd name="T58" fmla="*/ 16 w 147"/>
                  <a:gd name="T59" fmla="*/ 23 h 50"/>
                  <a:gd name="T60" fmla="*/ 22 w 147"/>
                  <a:gd name="T61" fmla="*/ 24 h 50"/>
                  <a:gd name="T62" fmla="*/ 29 w 147"/>
                  <a:gd name="T63" fmla="*/ 25 h 50"/>
                  <a:gd name="T64" fmla="*/ 37 w 147"/>
                  <a:gd name="T65" fmla="*/ 25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
                  <a:gd name="T100" fmla="*/ 0 h 50"/>
                  <a:gd name="T101" fmla="*/ 147 w 147"/>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 h="50">
                    <a:moveTo>
                      <a:pt x="74" y="50"/>
                    </a:moveTo>
                    <a:lnTo>
                      <a:pt x="89" y="50"/>
                    </a:lnTo>
                    <a:lnTo>
                      <a:pt x="103" y="47"/>
                    </a:lnTo>
                    <a:lnTo>
                      <a:pt x="114" y="45"/>
                    </a:lnTo>
                    <a:lnTo>
                      <a:pt x="126" y="41"/>
                    </a:lnTo>
                    <a:lnTo>
                      <a:pt x="134" y="38"/>
                    </a:lnTo>
                    <a:lnTo>
                      <a:pt x="141" y="33"/>
                    </a:lnTo>
                    <a:lnTo>
                      <a:pt x="145" y="29"/>
                    </a:lnTo>
                    <a:lnTo>
                      <a:pt x="147" y="24"/>
                    </a:lnTo>
                    <a:lnTo>
                      <a:pt x="145" y="20"/>
                    </a:lnTo>
                    <a:lnTo>
                      <a:pt x="141" y="15"/>
                    </a:lnTo>
                    <a:lnTo>
                      <a:pt x="134" y="10"/>
                    </a:lnTo>
                    <a:lnTo>
                      <a:pt x="126" y="7"/>
                    </a:lnTo>
                    <a:lnTo>
                      <a:pt x="114" y="3"/>
                    </a:lnTo>
                    <a:lnTo>
                      <a:pt x="103" y="2"/>
                    </a:lnTo>
                    <a:lnTo>
                      <a:pt x="89" y="0"/>
                    </a:lnTo>
                    <a:lnTo>
                      <a:pt x="74" y="0"/>
                    </a:lnTo>
                    <a:lnTo>
                      <a:pt x="59" y="0"/>
                    </a:lnTo>
                    <a:lnTo>
                      <a:pt x="45" y="2"/>
                    </a:lnTo>
                    <a:lnTo>
                      <a:pt x="33" y="3"/>
                    </a:lnTo>
                    <a:lnTo>
                      <a:pt x="22" y="7"/>
                    </a:lnTo>
                    <a:lnTo>
                      <a:pt x="13" y="10"/>
                    </a:lnTo>
                    <a:lnTo>
                      <a:pt x="6" y="15"/>
                    </a:lnTo>
                    <a:lnTo>
                      <a:pt x="1" y="20"/>
                    </a:lnTo>
                    <a:lnTo>
                      <a:pt x="0" y="24"/>
                    </a:lnTo>
                    <a:lnTo>
                      <a:pt x="1" y="29"/>
                    </a:lnTo>
                    <a:lnTo>
                      <a:pt x="6" y="33"/>
                    </a:lnTo>
                    <a:lnTo>
                      <a:pt x="13" y="38"/>
                    </a:lnTo>
                    <a:lnTo>
                      <a:pt x="22" y="41"/>
                    </a:lnTo>
                    <a:lnTo>
                      <a:pt x="33" y="45"/>
                    </a:lnTo>
                    <a:lnTo>
                      <a:pt x="45" y="47"/>
                    </a:lnTo>
                    <a:lnTo>
                      <a:pt x="59" y="50"/>
                    </a:lnTo>
                    <a:lnTo>
                      <a:pt x="74" y="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34" name="Freeform 122"/>
              <p:cNvSpPr>
                <a:spLocks/>
              </p:cNvSpPr>
              <p:nvPr/>
            </p:nvSpPr>
            <p:spPr bwMode="auto">
              <a:xfrm>
                <a:off x="1069" y="3979"/>
                <a:ext cx="73" cy="106"/>
              </a:xfrm>
              <a:custGeom>
                <a:avLst/>
                <a:gdLst>
                  <a:gd name="T0" fmla="*/ 73 w 147"/>
                  <a:gd name="T1" fmla="*/ 76 h 212"/>
                  <a:gd name="T2" fmla="*/ 73 w 147"/>
                  <a:gd name="T3" fmla="*/ 65 h 212"/>
                  <a:gd name="T4" fmla="*/ 73 w 147"/>
                  <a:gd name="T5" fmla="*/ 25 h 212"/>
                  <a:gd name="T6" fmla="*/ 73 w 147"/>
                  <a:gd name="T7" fmla="*/ 12 h 212"/>
                  <a:gd name="T8" fmla="*/ 73 w 147"/>
                  <a:gd name="T9" fmla="*/ 0 h 212"/>
                  <a:gd name="T10" fmla="*/ 72 w 147"/>
                  <a:gd name="T11" fmla="*/ 3 h 212"/>
                  <a:gd name="T12" fmla="*/ 70 w 147"/>
                  <a:gd name="T13" fmla="*/ 5 h 212"/>
                  <a:gd name="T14" fmla="*/ 67 w 147"/>
                  <a:gd name="T15" fmla="*/ 7 h 212"/>
                  <a:gd name="T16" fmla="*/ 63 w 147"/>
                  <a:gd name="T17" fmla="*/ 9 h 212"/>
                  <a:gd name="T18" fmla="*/ 57 w 147"/>
                  <a:gd name="T19" fmla="*/ 11 h 212"/>
                  <a:gd name="T20" fmla="*/ 51 w 147"/>
                  <a:gd name="T21" fmla="*/ 12 h 212"/>
                  <a:gd name="T22" fmla="*/ 44 w 147"/>
                  <a:gd name="T23" fmla="*/ 13 h 212"/>
                  <a:gd name="T24" fmla="*/ 37 w 147"/>
                  <a:gd name="T25" fmla="*/ 13 h 212"/>
                  <a:gd name="T26" fmla="*/ 29 w 147"/>
                  <a:gd name="T27" fmla="*/ 13 h 212"/>
                  <a:gd name="T28" fmla="*/ 22 w 147"/>
                  <a:gd name="T29" fmla="*/ 12 h 212"/>
                  <a:gd name="T30" fmla="*/ 16 w 147"/>
                  <a:gd name="T31" fmla="*/ 11 h 212"/>
                  <a:gd name="T32" fmla="*/ 11 w 147"/>
                  <a:gd name="T33" fmla="*/ 9 h 212"/>
                  <a:gd name="T34" fmla="*/ 6 w 147"/>
                  <a:gd name="T35" fmla="*/ 7 h 212"/>
                  <a:gd name="T36" fmla="*/ 3 w 147"/>
                  <a:gd name="T37" fmla="*/ 5 h 212"/>
                  <a:gd name="T38" fmla="*/ 0 w 147"/>
                  <a:gd name="T39" fmla="*/ 3 h 212"/>
                  <a:gd name="T40" fmla="*/ 0 w 147"/>
                  <a:gd name="T41" fmla="*/ 0 h 212"/>
                  <a:gd name="T42" fmla="*/ 0 w 147"/>
                  <a:gd name="T43" fmla="*/ 94 h 212"/>
                  <a:gd name="T44" fmla="*/ 0 w 147"/>
                  <a:gd name="T45" fmla="*/ 96 h 212"/>
                  <a:gd name="T46" fmla="*/ 3 w 147"/>
                  <a:gd name="T47" fmla="*/ 98 h 212"/>
                  <a:gd name="T48" fmla="*/ 6 w 147"/>
                  <a:gd name="T49" fmla="*/ 101 h 212"/>
                  <a:gd name="T50" fmla="*/ 11 w 147"/>
                  <a:gd name="T51" fmla="*/ 102 h 212"/>
                  <a:gd name="T52" fmla="*/ 16 w 147"/>
                  <a:gd name="T53" fmla="*/ 104 h 212"/>
                  <a:gd name="T54" fmla="*/ 22 w 147"/>
                  <a:gd name="T55" fmla="*/ 105 h 212"/>
                  <a:gd name="T56" fmla="*/ 29 w 147"/>
                  <a:gd name="T57" fmla="*/ 106 h 212"/>
                  <a:gd name="T58" fmla="*/ 37 w 147"/>
                  <a:gd name="T59" fmla="*/ 106 h 212"/>
                  <a:gd name="T60" fmla="*/ 44 w 147"/>
                  <a:gd name="T61" fmla="*/ 106 h 212"/>
                  <a:gd name="T62" fmla="*/ 51 w 147"/>
                  <a:gd name="T63" fmla="*/ 105 h 212"/>
                  <a:gd name="T64" fmla="*/ 57 w 147"/>
                  <a:gd name="T65" fmla="*/ 104 h 212"/>
                  <a:gd name="T66" fmla="*/ 63 w 147"/>
                  <a:gd name="T67" fmla="*/ 102 h 212"/>
                  <a:gd name="T68" fmla="*/ 67 w 147"/>
                  <a:gd name="T69" fmla="*/ 101 h 212"/>
                  <a:gd name="T70" fmla="*/ 70 w 147"/>
                  <a:gd name="T71" fmla="*/ 98 h 212"/>
                  <a:gd name="T72" fmla="*/ 72 w 147"/>
                  <a:gd name="T73" fmla="*/ 96 h 212"/>
                  <a:gd name="T74" fmla="*/ 73 w 147"/>
                  <a:gd name="T75" fmla="*/ 94 h 212"/>
                  <a:gd name="T76" fmla="*/ 73 w 147"/>
                  <a:gd name="T77" fmla="*/ 76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
                  <a:gd name="T118" fmla="*/ 0 h 212"/>
                  <a:gd name="T119" fmla="*/ 147 w 147"/>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 h="212">
                    <a:moveTo>
                      <a:pt x="147" y="151"/>
                    </a:moveTo>
                    <a:lnTo>
                      <a:pt x="147" y="129"/>
                    </a:lnTo>
                    <a:lnTo>
                      <a:pt x="147" y="50"/>
                    </a:lnTo>
                    <a:lnTo>
                      <a:pt x="147" y="23"/>
                    </a:lnTo>
                    <a:lnTo>
                      <a:pt x="147" y="0"/>
                    </a:lnTo>
                    <a:lnTo>
                      <a:pt x="145" y="5"/>
                    </a:lnTo>
                    <a:lnTo>
                      <a:pt x="141" y="9"/>
                    </a:lnTo>
                    <a:lnTo>
                      <a:pt x="134" y="14"/>
                    </a:lnTo>
                    <a:lnTo>
                      <a:pt x="126" y="17"/>
                    </a:lnTo>
                    <a:lnTo>
                      <a:pt x="114" y="21"/>
                    </a:lnTo>
                    <a:lnTo>
                      <a:pt x="103" y="23"/>
                    </a:lnTo>
                    <a:lnTo>
                      <a:pt x="89" y="26"/>
                    </a:lnTo>
                    <a:lnTo>
                      <a:pt x="74" y="26"/>
                    </a:lnTo>
                    <a:lnTo>
                      <a:pt x="59" y="26"/>
                    </a:lnTo>
                    <a:lnTo>
                      <a:pt x="45" y="23"/>
                    </a:lnTo>
                    <a:lnTo>
                      <a:pt x="33" y="21"/>
                    </a:lnTo>
                    <a:lnTo>
                      <a:pt x="22" y="17"/>
                    </a:lnTo>
                    <a:lnTo>
                      <a:pt x="13" y="14"/>
                    </a:lnTo>
                    <a:lnTo>
                      <a:pt x="6" y="9"/>
                    </a:lnTo>
                    <a:lnTo>
                      <a:pt x="1" y="5"/>
                    </a:lnTo>
                    <a:lnTo>
                      <a:pt x="0" y="0"/>
                    </a:lnTo>
                    <a:lnTo>
                      <a:pt x="0" y="187"/>
                    </a:lnTo>
                    <a:lnTo>
                      <a:pt x="1" y="191"/>
                    </a:lnTo>
                    <a:lnTo>
                      <a:pt x="6" y="196"/>
                    </a:lnTo>
                    <a:lnTo>
                      <a:pt x="13" y="201"/>
                    </a:lnTo>
                    <a:lnTo>
                      <a:pt x="22" y="204"/>
                    </a:lnTo>
                    <a:lnTo>
                      <a:pt x="33" y="207"/>
                    </a:lnTo>
                    <a:lnTo>
                      <a:pt x="45" y="210"/>
                    </a:lnTo>
                    <a:lnTo>
                      <a:pt x="59" y="212"/>
                    </a:lnTo>
                    <a:lnTo>
                      <a:pt x="74" y="212"/>
                    </a:lnTo>
                    <a:lnTo>
                      <a:pt x="89" y="212"/>
                    </a:lnTo>
                    <a:lnTo>
                      <a:pt x="103" y="210"/>
                    </a:lnTo>
                    <a:lnTo>
                      <a:pt x="114" y="207"/>
                    </a:lnTo>
                    <a:lnTo>
                      <a:pt x="126" y="204"/>
                    </a:lnTo>
                    <a:lnTo>
                      <a:pt x="134" y="201"/>
                    </a:lnTo>
                    <a:lnTo>
                      <a:pt x="141" y="196"/>
                    </a:lnTo>
                    <a:lnTo>
                      <a:pt x="145" y="191"/>
                    </a:lnTo>
                    <a:lnTo>
                      <a:pt x="147" y="187"/>
                    </a:lnTo>
                    <a:lnTo>
                      <a:pt x="147" y="1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35" name="Freeform 123"/>
              <p:cNvSpPr>
                <a:spLocks/>
              </p:cNvSpPr>
              <p:nvPr/>
            </p:nvSpPr>
            <p:spPr bwMode="auto">
              <a:xfrm>
                <a:off x="1142" y="3985"/>
                <a:ext cx="26" cy="70"/>
              </a:xfrm>
              <a:custGeom>
                <a:avLst/>
                <a:gdLst>
                  <a:gd name="T0" fmla="*/ 0 w 51"/>
                  <a:gd name="T1" fmla="*/ 19 h 140"/>
                  <a:gd name="T2" fmla="*/ 0 w 51"/>
                  <a:gd name="T3" fmla="*/ 5 h 140"/>
                  <a:gd name="T4" fmla="*/ 3 w 51"/>
                  <a:gd name="T5" fmla="*/ 2 h 140"/>
                  <a:gd name="T6" fmla="*/ 7 w 51"/>
                  <a:gd name="T7" fmla="*/ 1 h 140"/>
                  <a:gd name="T8" fmla="*/ 10 w 51"/>
                  <a:gd name="T9" fmla="*/ 0 h 140"/>
                  <a:gd name="T10" fmla="*/ 13 w 51"/>
                  <a:gd name="T11" fmla="*/ 0 h 140"/>
                  <a:gd name="T12" fmla="*/ 17 w 51"/>
                  <a:gd name="T13" fmla="*/ 1 h 140"/>
                  <a:gd name="T14" fmla="*/ 21 w 51"/>
                  <a:gd name="T15" fmla="*/ 3 h 140"/>
                  <a:gd name="T16" fmla="*/ 24 w 51"/>
                  <a:gd name="T17" fmla="*/ 8 h 140"/>
                  <a:gd name="T18" fmla="*/ 26 w 51"/>
                  <a:gd name="T19" fmla="*/ 16 h 140"/>
                  <a:gd name="T20" fmla="*/ 26 w 51"/>
                  <a:gd name="T21" fmla="*/ 23 h 140"/>
                  <a:gd name="T22" fmla="*/ 26 w 51"/>
                  <a:gd name="T23" fmla="*/ 32 h 140"/>
                  <a:gd name="T24" fmla="*/ 26 w 51"/>
                  <a:gd name="T25" fmla="*/ 41 h 140"/>
                  <a:gd name="T26" fmla="*/ 26 w 51"/>
                  <a:gd name="T27" fmla="*/ 49 h 140"/>
                  <a:gd name="T28" fmla="*/ 25 w 51"/>
                  <a:gd name="T29" fmla="*/ 56 h 140"/>
                  <a:gd name="T30" fmla="*/ 23 w 51"/>
                  <a:gd name="T31" fmla="*/ 62 h 140"/>
                  <a:gd name="T32" fmla="*/ 20 w 51"/>
                  <a:gd name="T33" fmla="*/ 66 h 140"/>
                  <a:gd name="T34" fmla="*/ 16 w 51"/>
                  <a:gd name="T35" fmla="*/ 69 h 140"/>
                  <a:gd name="T36" fmla="*/ 13 w 51"/>
                  <a:gd name="T37" fmla="*/ 70 h 140"/>
                  <a:gd name="T38" fmla="*/ 8 w 51"/>
                  <a:gd name="T39" fmla="*/ 70 h 140"/>
                  <a:gd name="T40" fmla="*/ 4 w 51"/>
                  <a:gd name="T41" fmla="*/ 70 h 140"/>
                  <a:gd name="T42" fmla="*/ 0 w 51"/>
                  <a:gd name="T43" fmla="*/ 70 h 140"/>
                  <a:gd name="T44" fmla="*/ 0 w 51"/>
                  <a:gd name="T45" fmla="*/ 56 h 140"/>
                  <a:gd name="T46" fmla="*/ 6 w 51"/>
                  <a:gd name="T47" fmla="*/ 58 h 140"/>
                  <a:gd name="T48" fmla="*/ 10 w 51"/>
                  <a:gd name="T49" fmla="*/ 56 h 140"/>
                  <a:gd name="T50" fmla="*/ 13 w 51"/>
                  <a:gd name="T51" fmla="*/ 52 h 140"/>
                  <a:gd name="T52" fmla="*/ 14 w 51"/>
                  <a:gd name="T53" fmla="*/ 46 h 140"/>
                  <a:gd name="T54" fmla="*/ 14 w 51"/>
                  <a:gd name="T55" fmla="*/ 41 h 140"/>
                  <a:gd name="T56" fmla="*/ 14 w 51"/>
                  <a:gd name="T57" fmla="*/ 33 h 140"/>
                  <a:gd name="T58" fmla="*/ 14 w 51"/>
                  <a:gd name="T59" fmla="*/ 25 h 140"/>
                  <a:gd name="T60" fmla="*/ 14 w 51"/>
                  <a:gd name="T61" fmla="*/ 19 h 140"/>
                  <a:gd name="T62" fmla="*/ 12 w 51"/>
                  <a:gd name="T63" fmla="*/ 14 h 140"/>
                  <a:gd name="T64" fmla="*/ 9 w 51"/>
                  <a:gd name="T65" fmla="*/ 13 h 140"/>
                  <a:gd name="T66" fmla="*/ 4 w 51"/>
                  <a:gd name="T67" fmla="*/ 14 h 140"/>
                  <a:gd name="T68" fmla="*/ 0 w 51"/>
                  <a:gd name="T69" fmla="*/ 19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
                  <a:gd name="T106" fmla="*/ 0 h 140"/>
                  <a:gd name="T107" fmla="*/ 51 w 51"/>
                  <a:gd name="T108" fmla="*/ 140 h 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 h="140">
                    <a:moveTo>
                      <a:pt x="0" y="38"/>
                    </a:moveTo>
                    <a:lnTo>
                      <a:pt x="0" y="9"/>
                    </a:lnTo>
                    <a:lnTo>
                      <a:pt x="6" y="3"/>
                    </a:lnTo>
                    <a:lnTo>
                      <a:pt x="13" y="1"/>
                    </a:lnTo>
                    <a:lnTo>
                      <a:pt x="19" y="0"/>
                    </a:lnTo>
                    <a:lnTo>
                      <a:pt x="25" y="0"/>
                    </a:lnTo>
                    <a:lnTo>
                      <a:pt x="33" y="1"/>
                    </a:lnTo>
                    <a:lnTo>
                      <a:pt x="41" y="5"/>
                    </a:lnTo>
                    <a:lnTo>
                      <a:pt x="48" y="15"/>
                    </a:lnTo>
                    <a:lnTo>
                      <a:pt x="51" y="31"/>
                    </a:lnTo>
                    <a:lnTo>
                      <a:pt x="51" y="46"/>
                    </a:lnTo>
                    <a:lnTo>
                      <a:pt x="51" y="63"/>
                    </a:lnTo>
                    <a:lnTo>
                      <a:pt x="51" y="81"/>
                    </a:lnTo>
                    <a:lnTo>
                      <a:pt x="51" y="98"/>
                    </a:lnTo>
                    <a:lnTo>
                      <a:pt x="50" y="111"/>
                    </a:lnTo>
                    <a:lnTo>
                      <a:pt x="46" y="123"/>
                    </a:lnTo>
                    <a:lnTo>
                      <a:pt x="39" y="131"/>
                    </a:lnTo>
                    <a:lnTo>
                      <a:pt x="32" y="137"/>
                    </a:lnTo>
                    <a:lnTo>
                      <a:pt x="25" y="139"/>
                    </a:lnTo>
                    <a:lnTo>
                      <a:pt x="16" y="140"/>
                    </a:lnTo>
                    <a:lnTo>
                      <a:pt x="8" y="140"/>
                    </a:lnTo>
                    <a:lnTo>
                      <a:pt x="0" y="139"/>
                    </a:lnTo>
                    <a:lnTo>
                      <a:pt x="0" y="111"/>
                    </a:lnTo>
                    <a:lnTo>
                      <a:pt x="12" y="115"/>
                    </a:lnTo>
                    <a:lnTo>
                      <a:pt x="20" y="111"/>
                    </a:lnTo>
                    <a:lnTo>
                      <a:pt x="26" y="104"/>
                    </a:lnTo>
                    <a:lnTo>
                      <a:pt x="27" y="92"/>
                    </a:lnTo>
                    <a:lnTo>
                      <a:pt x="27" y="81"/>
                    </a:lnTo>
                    <a:lnTo>
                      <a:pt x="27" y="65"/>
                    </a:lnTo>
                    <a:lnTo>
                      <a:pt x="27" y="49"/>
                    </a:lnTo>
                    <a:lnTo>
                      <a:pt x="27" y="37"/>
                    </a:lnTo>
                    <a:lnTo>
                      <a:pt x="24" y="28"/>
                    </a:lnTo>
                    <a:lnTo>
                      <a:pt x="17" y="26"/>
                    </a:lnTo>
                    <a:lnTo>
                      <a:pt x="8" y="28"/>
                    </a:lnTo>
                    <a:lnTo>
                      <a:pt x="0"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36" name="Freeform 124"/>
              <p:cNvSpPr>
                <a:spLocks/>
              </p:cNvSpPr>
              <p:nvPr/>
            </p:nvSpPr>
            <p:spPr bwMode="auto">
              <a:xfrm>
                <a:off x="1073" y="3972"/>
                <a:ext cx="64" cy="20"/>
              </a:xfrm>
              <a:custGeom>
                <a:avLst/>
                <a:gdLst>
                  <a:gd name="T0" fmla="*/ 64 w 127"/>
                  <a:gd name="T1" fmla="*/ 7 h 41"/>
                  <a:gd name="T2" fmla="*/ 64 w 127"/>
                  <a:gd name="T3" fmla="*/ 10 h 41"/>
                  <a:gd name="T4" fmla="*/ 63 w 127"/>
                  <a:gd name="T5" fmla="*/ 12 h 41"/>
                  <a:gd name="T6" fmla="*/ 60 w 127"/>
                  <a:gd name="T7" fmla="*/ 14 h 41"/>
                  <a:gd name="T8" fmla="*/ 57 w 127"/>
                  <a:gd name="T9" fmla="*/ 16 h 41"/>
                  <a:gd name="T10" fmla="*/ 52 w 127"/>
                  <a:gd name="T11" fmla="*/ 18 h 41"/>
                  <a:gd name="T12" fmla="*/ 47 w 127"/>
                  <a:gd name="T13" fmla="*/ 19 h 41"/>
                  <a:gd name="T14" fmla="*/ 40 w 127"/>
                  <a:gd name="T15" fmla="*/ 19 h 41"/>
                  <a:gd name="T16" fmla="*/ 33 w 127"/>
                  <a:gd name="T17" fmla="*/ 20 h 41"/>
                  <a:gd name="T18" fmla="*/ 26 w 127"/>
                  <a:gd name="T19" fmla="*/ 20 h 41"/>
                  <a:gd name="T20" fmla="*/ 19 w 127"/>
                  <a:gd name="T21" fmla="*/ 19 h 41"/>
                  <a:gd name="T22" fmla="*/ 14 w 127"/>
                  <a:gd name="T23" fmla="*/ 18 h 41"/>
                  <a:gd name="T24" fmla="*/ 10 w 127"/>
                  <a:gd name="T25" fmla="*/ 17 h 41"/>
                  <a:gd name="T26" fmla="*/ 7 w 127"/>
                  <a:gd name="T27" fmla="*/ 15 h 41"/>
                  <a:gd name="T28" fmla="*/ 4 w 127"/>
                  <a:gd name="T29" fmla="*/ 14 h 41"/>
                  <a:gd name="T30" fmla="*/ 2 w 127"/>
                  <a:gd name="T31" fmla="*/ 11 h 41"/>
                  <a:gd name="T32" fmla="*/ 0 w 127"/>
                  <a:gd name="T33" fmla="*/ 9 h 41"/>
                  <a:gd name="T34" fmla="*/ 1 w 127"/>
                  <a:gd name="T35" fmla="*/ 8 h 41"/>
                  <a:gd name="T36" fmla="*/ 2 w 127"/>
                  <a:gd name="T37" fmla="*/ 7 h 41"/>
                  <a:gd name="T38" fmla="*/ 5 w 127"/>
                  <a:gd name="T39" fmla="*/ 7 h 41"/>
                  <a:gd name="T40" fmla="*/ 7 w 127"/>
                  <a:gd name="T41" fmla="*/ 7 h 41"/>
                  <a:gd name="T42" fmla="*/ 10 w 127"/>
                  <a:gd name="T43" fmla="*/ 7 h 41"/>
                  <a:gd name="T44" fmla="*/ 13 w 127"/>
                  <a:gd name="T45" fmla="*/ 7 h 41"/>
                  <a:gd name="T46" fmla="*/ 16 w 127"/>
                  <a:gd name="T47" fmla="*/ 7 h 41"/>
                  <a:gd name="T48" fmla="*/ 18 w 127"/>
                  <a:gd name="T49" fmla="*/ 7 h 41"/>
                  <a:gd name="T50" fmla="*/ 19 w 127"/>
                  <a:gd name="T51" fmla="*/ 6 h 41"/>
                  <a:gd name="T52" fmla="*/ 22 w 127"/>
                  <a:gd name="T53" fmla="*/ 4 h 41"/>
                  <a:gd name="T54" fmla="*/ 25 w 127"/>
                  <a:gd name="T55" fmla="*/ 2 h 41"/>
                  <a:gd name="T56" fmla="*/ 28 w 127"/>
                  <a:gd name="T57" fmla="*/ 1 h 41"/>
                  <a:gd name="T58" fmla="*/ 30 w 127"/>
                  <a:gd name="T59" fmla="*/ 0 h 41"/>
                  <a:gd name="T60" fmla="*/ 33 w 127"/>
                  <a:gd name="T61" fmla="*/ 0 h 41"/>
                  <a:gd name="T62" fmla="*/ 38 w 127"/>
                  <a:gd name="T63" fmla="*/ 0 h 41"/>
                  <a:gd name="T64" fmla="*/ 43 w 127"/>
                  <a:gd name="T65" fmla="*/ 0 h 41"/>
                  <a:gd name="T66" fmla="*/ 48 w 127"/>
                  <a:gd name="T67" fmla="*/ 0 h 41"/>
                  <a:gd name="T68" fmla="*/ 53 w 127"/>
                  <a:gd name="T69" fmla="*/ 2 h 41"/>
                  <a:gd name="T70" fmla="*/ 59 w 127"/>
                  <a:gd name="T71" fmla="*/ 4 h 41"/>
                  <a:gd name="T72" fmla="*/ 64 w 127"/>
                  <a:gd name="T73" fmla="*/ 7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
                  <a:gd name="T112" fmla="*/ 0 h 41"/>
                  <a:gd name="T113" fmla="*/ 127 w 127"/>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 h="41">
                    <a:moveTo>
                      <a:pt x="127" y="15"/>
                    </a:moveTo>
                    <a:lnTo>
                      <a:pt x="127" y="20"/>
                    </a:lnTo>
                    <a:lnTo>
                      <a:pt x="125" y="24"/>
                    </a:lnTo>
                    <a:lnTo>
                      <a:pt x="120" y="28"/>
                    </a:lnTo>
                    <a:lnTo>
                      <a:pt x="113" y="32"/>
                    </a:lnTo>
                    <a:lnTo>
                      <a:pt x="104" y="36"/>
                    </a:lnTo>
                    <a:lnTo>
                      <a:pt x="93" y="38"/>
                    </a:lnTo>
                    <a:lnTo>
                      <a:pt x="80" y="39"/>
                    </a:lnTo>
                    <a:lnTo>
                      <a:pt x="65" y="41"/>
                    </a:lnTo>
                    <a:lnTo>
                      <a:pt x="51" y="41"/>
                    </a:lnTo>
                    <a:lnTo>
                      <a:pt x="38" y="39"/>
                    </a:lnTo>
                    <a:lnTo>
                      <a:pt x="28" y="37"/>
                    </a:lnTo>
                    <a:lnTo>
                      <a:pt x="20" y="35"/>
                    </a:lnTo>
                    <a:lnTo>
                      <a:pt x="13" y="31"/>
                    </a:lnTo>
                    <a:lnTo>
                      <a:pt x="7" y="28"/>
                    </a:lnTo>
                    <a:lnTo>
                      <a:pt x="3" y="23"/>
                    </a:lnTo>
                    <a:lnTo>
                      <a:pt x="0" y="19"/>
                    </a:lnTo>
                    <a:lnTo>
                      <a:pt x="2" y="16"/>
                    </a:lnTo>
                    <a:lnTo>
                      <a:pt x="4" y="15"/>
                    </a:lnTo>
                    <a:lnTo>
                      <a:pt x="9" y="14"/>
                    </a:lnTo>
                    <a:lnTo>
                      <a:pt x="14" y="14"/>
                    </a:lnTo>
                    <a:lnTo>
                      <a:pt x="20" y="14"/>
                    </a:lnTo>
                    <a:lnTo>
                      <a:pt x="26" y="15"/>
                    </a:lnTo>
                    <a:lnTo>
                      <a:pt x="32" y="15"/>
                    </a:lnTo>
                    <a:lnTo>
                      <a:pt x="35" y="15"/>
                    </a:lnTo>
                    <a:lnTo>
                      <a:pt x="37" y="12"/>
                    </a:lnTo>
                    <a:lnTo>
                      <a:pt x="43" y="8"/>
                    </a:lnTo>
                    <a:lnTo>
                      <a:pt x="49" y="5"/>
                    </a:lnTo>
                    <a:lnTo>
                      <a:pt x="55" y="2"/>
                    </a:lnTo>
                    <a:lnTo>
                      <a:pt x="59" y="1"/>
                    </a:lnTo>
                    <a:lnTo>
                      <a:pt x="66" y="0"/>
                    </a:lnTo>
                    <a:lnTo>
                      <a:pt x="75" y="0"/>
                    </a:lnTo>
                    <a:lnTo>
                      <a:pt x="86" y="0"/>
                    </a:lnTo>
                    <a:lnTo>
                      <a:pt x="96" y="1"/>
                    </a:lnTo>
                    <a:lnTo>
                      <a:pt x="106" y="5"/>
                    </a:lnTo>
                    <a:lnTo>
                      <a:pt x="118" y="9"/>
                    </a:lnTo>
                    <a:lnTo>
                      <a:pt x="127"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37" name="Freeform 125"/>
              <p:cNvSpPr>
                <a:spLocks/>
              </p:cNvSpPr>
              <p:nvPr/>
            </p:nvSpPr>
            <p:spPr bwMode="auto">
              <a:xfrm>
                <a:off x="1387" y="3940"/>
                <a:ext cx="73" cy="25"/>
              </a:xfrm>
              <a:custGeom>
                <a:avLst/>
                <a:gdLst>
                  <a:gd name="T0" fmla="*/ 37 w 147"/>
                  <a:gd name="T1" fmla="*/ 25 h 49"/>
                  <a:gd name="T2" fmla="*/ 29 w 147"/>
                  <a:gd name="T3" fmla="*/ 25 h 49"/>
                  <a:gd name="T4" fmla="*/ 22 w 147"/>
                  <a:gd name="T5" fmla="*/ 24 h 49"/>
                  <a:gd name="T6" fmla="*/ 16 w 147"/>
                  <a:gd name="T7" fmla="*/ 23 h 49"/>
                  <a:gd name="T8" fmla="*/ 11 w 147"/>
                  <a:gd name="T9" fmla="*/ 21 h 49"/>
                  <a:gd name="T10" fmla="*/ 6 w 147"/>
                  <a:gd name="T11" fmla="*/ 19 h 49"/>
                  <a:gd name="T12" fmla="*/ 3 w 147"/>
                  <a:gd name="T13" fmla="*/ 17 h 49"/>
                  <a:gd name="T14" fmla="*/ 0 w 147"/>
                  <a:gd name="T15" fmla="*/ 15 h 49"/>
                  <a:gd name="T16" fmla="*/ 0 w 147"/>
                  <a:gd name="T17" fmla="*/ 13 h 49"/>
                  <a:gd name="T18" fmla="*/ 0 w 147"/>
                  <a:gd name="T19" fmla="*/ 11 h 49"/>
                  <a:gd name="T20" fmla="*/ 3 w 147"/>
                  <a:gd name="T21" fmla="*/ 8 h 49"/>
                  <a:gd name="T22" fmla="*/ 6 w 147"/>
                  <a:gd name="T23" fmla="*/ 6 h 49"/>
                  <a:gd name="T24" fmla="*/ 11 w 147"/>
                  <a:gd name="T25" fmla="*/ 4 h 49"/>
                  <a:gd name="T26" fmla="*/ 16 w 147"/>
                  <a:gd name="T27" fmla="*/ 2 h 49"/>
                  <a:gd name="T28" fmla="*/ 22 w 147"/>
                  <a:gd name="T29" fmla="*/ 1 h 49"/>
                  <a:gd name="T30" fmla="*/ 29 w 147"/>
                  <a:gd name="T31" fmla="*/ 0 h 49"/>
                  <a:gd name="T32" fmla="*/ 37 w 147"/>
                  <a:gd name="T33" fmla="*/ 0 h 49"/>
                  <a:gd name="T34" fmla="*/ 44 w 147"/>
                  <a:gd name="T35" fmla="*/ 0 h 49"/>
                  <a:gd name="T36" fmla="*/ 51 w 147"/>
                  <a:gd name="T37" fmla="*/ 1 h 49"/>
                  <a:gd name="T38" fmla="*/ 57 w 147"/>
                  <a:gd name="T39" fmla="*/ 2 h 49"/>
                  <a:gd name="T40" fmla="*/ 63 w 147"/>
                  <a:gd name="T41" fmla="*/ 4 h 49"/>
                  <a:gd name="T42" fmla="*/ 67 w 147"/>
                  <a:gd name="T43" fmla="*/ 6 h 49"/>
                  <a:gd name="T44" fmla="*/ 70 w 147"/>
                  <a:gd name="T45" fmla="*/ 8 h 49"/>
                  <a:gd name="T46" fmla="*/ 72 w 147"/>
                  <a:gd name="T47" fmla="*/ 11 h 49"/>
                  <a:gd name="T48" fmla="*/ 73 w 147"/>
                  <a:gd name="T49" fmla="*/ 13 h 49"/>
                  <a:gd name="T50" fmla="*/ 72 w 147"/>
                  <a:gd name="T51" fmla="*/ 15 h 49"/>
                  <a:gd name="T52" fmla="*/ 70 w 147"/>
                  <a:gd name="T53" fmla="*/ 17 h 49"/>
                  <a:gd name="T54" fmla="*/ 67 w 147"/>
                  <a:gd name="T55" fmla="*/ 19 h 49"/>
                  <a:gd name="T56" fmla="*/ 63 w 147"/>
                  <a:gd name="T57" fmla="*/ 21 h 49"/>
                  <a:gd name="T58" fmla="*/ 57 w 147"/>
                  <a:gd name="T59" fmla="*/ 23 h 49"/>
                  <a:gd name="T60" fmla="*/ 51 w 147"/>
                  <a:gd name="T61" fmla="*/ 24 h 49"/>
                  <a:gd name="T62" fmla="*/ 44 w 147"/>
                  <a:gd name="T63" fmla="*/ 25 h 49"/>
                  <a:gd name="T64" fmla="*/ 37 w 147"/>
                  <a:gd name="T65" fmla="*/ 25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
                  <a:gd name="T100" fmla="*/ 0 h 49"/>
                  <a:gd name="T101" fmla="*/ 147 w 147"/>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 h="49">
                    <a:moveTo>
                      <a:pt x="74" y="49"/>
                    </a:moveTo>
                    <a:lnTo>
                      <a:pt x="59" y="49"/>
                    </a:lnTo>
                    <a:lnTo>
                      <a:pt x="45" y="47"/>
                    </a:lnTo>
                    <a:lnTo>
                      <a:pt x="33" y="45"/>
                    </a:lnTo>
                    <a:lnTo>
                      <a:pt x="22" y="42"/>
                    </a:lnTo>
                    <a:lnTo>
                      <a:pt x="13" y="38"/>
                    </a:lnTo>
                    <a:lnTo>
                      <a:pt x="6" y="34"/>
                    </a:lnTo>
                    <a:lnTo>
                      <a:pt x="1" y="30"/>
                    </a:lnTo>
                    <a:lnTo>
                      <a:pt x="0" y="25"/>
                    </a:lnTo>
                    <a:lnTo>
                      <a:pt x="1" y="21"/>
                    </a:lnTo>
                    <a:lnTo>
                      <a:pt x="6" y="15"/>
                    </a:lnTo>
                    <a:lnTo>
                      <a:pt x="13" y="11"/>
                    </a:lnTo>
                    <a:lnTo>
                      <a:pt x="22" y="7"/>
                    </a:lnTo>
                    <a:lnTo>
                      <a:pt x="33" y="4"/>
                    </a:lnTo>
                    <a:lnTo>
                      <a:pt x="45" y="2"/>
                    </a:lnTo>
                    <a:lnTo>
                      <a:pt x="59" y="0"/>
                    </a:lnTo>
                    <a:lnTo>
                      <a:pt x="74" y="0"/>
                    </a:lnTo>
                    <a:lnTo>
                      <a:pt x="89" y="0"/>
                    </a:lnTo>
                    <a:lnTo>
                      <a:pt x="103" y="2"/>
                    </a:lnTo>
                    <a:lnTo>
                      <a:pt x="114" y="4"/>
                    </a:lnTo>
                    <a:lnTo>
                      <a:pt x="126" y="7"/>
                    </a:lnTo>
                    <a:lnTo>
                      <a:pt x="134" y="11"/>
                    </a:lnTo>
                    <a:lnTo>
                      <a:pt x="141" y="15"/>
                    </a:lnTo>
                    <a:lnTo>
                      <a:pt x="145" y="21"/>
                    </a:lnTo>
                    <a:lnTo>
                      <a:pt x="147" y="25"/>
                    </a:lnTo>
                    <a:lnTo>
                      <a:pt x="145" y="30"/>
                    </a:lnTo>
                    <a:lnTo>
                      <a:pt x="141" y="34"/>
                    </a:lnTo>
                    <a:lnTo>
                      <a:pt x="134" y="38"/>
                    </a:lnTo>
                    <a:lnTo>
                      <a:pt x="126" y="42"/>
                    </a:lnTo>
                    <a:lnTo>
                      <a:pt x="114" y="45"/>
                    </a:lnTo>
                    <a:lnTo>
                      <a:pt x="103" y="47"/>
                    </a:lnTo>
                    <a:lnTo>
                      <a:pt x="89" y="49"/>
                    </a:lnTo>
                    <a:lnTo>
                      <a:pt x="74" y="4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38" name="Freeform 126"/>
              <p:cNvSpPr>
                <a:spLocks/>
              </p:cNvSpPr>
              <p:nvPr/>
            </p:nvSpPr>
            <p:spPr bwMode="auto">
              <a:xfrm>
                <a:off x="1387" y="3953"/>
                <a:ext cx="73" cy="105"/>
              </a:xfrm>
              <a:custGeom>
                <a:avLst/>
                <a:gdLst>
                  <a:gd name="T0" fmla="*/ 0 w 147"/>
                  <a:gd name="T1" fmla="*/ 75 h 211"/>
                  <a:gd name="T2" fmla="*/ 0 w 147"/>
                  <a:gd name="T3" fmla="*/ 64 h 211"/>
                  <a:gd name="T4" fmla="*/ 0 w 147"/>
                  <a:gd name="T5" fmla="*/ 24 h 211"/>
                  <a:gd name="T6" fmla="*/ 0 w 147"/>
                  <a:gd name="T7" fmla="*/ 11 h 211"/>
                  <a:gd name="T8" fmla="*/ 0 w 147"/>
                  <a:gd name="T9" fmla="*/ 0 h 211"/>
                  <a:gd name="T10" fmla="*/ 0 w 147"/>
                  <a:gd name="T11" fmla="*/ 2 h 211"/>
                  <a:gd name="T12" fmla="*/ 3 w 147"/>
                  <a:gd name="T13" fmla="*/ 4 h 211"/>
                  <a:gd name="T14" fmla="*/ 6 w 147"/>
                  <a:gd name="T15" fmla="*/ 6 h 211"/>
                  <a:gd name="T16" fmla="*/ 11 w 147"/>
                  <a:gd name="T17" fmla="*/ 8 h 211"/>
                  <a:gd name="T18" fmla="*/ 16 w 147"/>
                  <a:gd name="T19" fmla="*/ 10 h 211"/>
                  <a:gd name="T20" fmla="*/ 22 w 147"/>
                  <a:gd name="T21" fmla="*/ 11 h 211"/>
                  <a:gd name="T22" fmla="*/ 29 w 147"/>
                  <a:gd name="T23" fmla="*/ 12 h 211"/>
                  <a:gd name="T24" fmla="*/ 37 w 147"/>
                  <a:gd name="T25" fmla="*/ 12 h 211"/>
                  <a:gd name="T26" fmla="*/ 44 w 147"/>
                  <a:gd name="T27" fmla="*/ 12 h 211"/>
                  <a:gd name="T28" fmla="*/ 51 w 147"/>
                  <a:gd name="T29" fmla="*/ 11 h 211"/>
                  <a:gd name="T30" fmla="*/ 57 w 147"/>
                  <a:gd name="T31" fmla="*/ 10 h 211"/>
                  <a:gd name="T32" fmla="*/ 63 w 147"/>
                  <a:gd name="T33" fmla="*/ 8 h 211"/>
                  <a:gd name="T34" fmla="*/ 67 w 147"/>
                  <a:gd name="T35" fmla="*/ 6 h 211"/>
                  <a:gd name="T36" fmla="*/ 70 w 147"/>
                  <a:gd name="T37" fmla="*/ 4 h 211"/>
                  <a:gd name="T38" fmla="*/ 72 w 147"/>
                  <a:gd name="T39" fmla="*/ 2 h 211"/>
                  <a:gd name="T40" fmla="*/ 73 w 147"/>
                  <a:gd name="T41" fmla="*/ 0 h 211"/>
                  <a:gd name="T42" fmla="*/ 73 w 147"/>
                  <a:gd name="T43" fmla="*/ 93 h 211"/>
                  <a:gd name="T44" fmla="*/ 72 w 147"/>
                  <a:gd name="T45" fmla="*/ 95 h 211"/>
                  <a:gd name="T46" fmla="*/ 70 w 147"/>
                  <a:gd name="T47" fmla="*/ 98 h 211"/>
                  <a:gd name="T48" fmla="*/ 67 w 147"/>
                  <a:gd name="T49" fmla="*/ 100 h 211"/>
                  <a:gd name="T50" fmla="*/ 63 w 147"/>
                  <a:gd name="T51" fmla="*/ 102 h 211"/>
                  <a:gd name="T52" fmla="*/ 57 w 147"/>
                  <a:gd name="T53" fmla="*/ 104 h 211"/>
                  <a:gd name="T54" fmla="*/ 51 w 147"/>
                  <a:gd name="T55" fmla="*/ 104 h 211"/>
                  <a:gd name="T56" fmla="*/ 44 w 147"/>
                  <a:gd name="T57" fmla="*/ 105 h 211"/>
                  <a:gd name="T58" fmla="*/ 37 w 147"/>
                  <a:gd name="T59" fmla="*/ 105 h 211"/>
                  <a:gd name="T60" fmla="*/ 29 w 147"/>
                  <a:gd name="T61" fmla="*/ 105 h 211"/>
                  <a:gd name="T62" fmla="*/ 22 w 147"/>
                  <a:gd name="T63" fmla="*/ 104 h 211"/>
                  <a:gd name="T64" fmla="*/ 16 w 147"/>
                  <a:gd name="T65" fmla="*/ 104 h 211"/>
                  <a:gd name="T66" fmla="*/ 11 w 147"/>
                  <a:gd name="T67" fmla="*/ 102 h 211"/>
                  <a:gd name="T68" fmla="*/ 6 w 147"/>
                  <a:gd name="T69" fmla="*/ 100 h 211"/>
                  <a:gd name="T70" fmla="*/ 3 w 147"/>
                  <a:gd name="T71" fmla="*/ 98 h 211"/>
                  <a:gd name="T72" fmla="*/ 0 w 147"/>
                  <a:gd name="T73" fmla="*/ 95 h 211"/>
                  <a:gd name="T74" fmla="*/ 0 w 147"/>
                  <a:gd name="T75" fmla="*/ 93 h 211"/>
                  <a:gd name="T76" fmla="*/ 0 w 147"/>
                  <a:gd name="T77" fmla="*/ 75 h 2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
                  <a:gd name="T118" fmla="*/ 0 h 211"/>
                  <a:gd name="T119" fmla="*/ 147 w 147"/>
                  <a:gd name="T120" fmla="*/ 211 h 2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 h="211">
                    <a:moveTo>
                      <a:pt x="0" y="150"/>
                    </a:moveTo>
                    <a:lnTo>
                      <a:pt x="0" y="128"/>
                    </a:lnTo>
                    <a:lnTo>
                      <a:pt x="0" y="49"/>
                    </a:lnTo>
                    <a:lnTo>
                      <a:pt x="0" y="22"/>
                    </a:lnTo>
                    <a:lnTo>
                      <a:pt x="0" y="0"/>
                    </a:lnTo>
                    <a:lnTo>
                      <a:pt x="1" y="5"/>
                    </a:lnTo>
                    <a:lnTo>
                      <a:pt x="6" y="9"/>
                    </a:lnTo>
                    <a:lnTo>
                      <a:pt x="13" y="13"/>
                    </a:lnTo>
                    <a:lnTo>
                      <a:pt x="22" y="17"/>
                    </a:lnTo>
                    <a:lnTo>
                      <a:pt x="33" y="20"/>
                    </a:lnTo>
                    <a:lnTo>
                      <a:pt x="45" y="22"/>
                    </a:lnTo>
                    <a:lnTo>
                      <a:pt x="59" y="24"/>
                    </a:lnTo>
                    <a:lnTo>
                      <a:pt x="74" y="24"/>
                    </a:lnTo>
                    <a:lnTo>
                      <a:pt x="89" y="24"/>
                    </a:lnTo>
                    <a:lnTo>
                      <a:pt x="103" y="22"/>
                    </a:lnTo>
                    <a:lnTo>
                      <a:pt x="114" y="20"/>
                    </a:lnTo>
                    <a:lnTo>
                      <a:pt x="126" y="17"/>
                    </a:lnTo>
                    <a:lnTo>
                      <a:pt x="134" y="13"/>
                    </a:lnTo>
                    <a:lnTo>
                      <a:pt x="141" y="9"/>
                    </a:lnTo>
                    <a:lnTo>
                      <a:pt x="145" y="5"/>
                    </a:lnTo>
                    <a:lnTo>
                      <a:pt x="147" y="0"/>
                    </a:lnTo>
                    <a:lnTo>
                      <a:pt x="147" y="187"/>
                    </a:lnTo>
                    <a:lnTo>
                      <a:pt x="145" y="191"/>
                    </a:lnTo>
                    <a:lnTo>
                      <a:pt x="141" y="196"/>
                    </a:lnTo>
                    <a:lnTo>
                      <a:pt x="134" y="201"/>
                    </a:lnTo>
                    <a:lnTo>
                      <a:pt x="126" y="204"/>
                    </a:lnTo>
                    <a:lnTo>
                      <a:pt x="114" y="208"/>
                    </a:lnTo>
                    <a:lnTo>
                      <a:pt x="103" y="209"/>
                    </a:lnTo>
                    <a:lnTo>
                      <a:pt x="89" y="211"/>
                    </a:lnTo>
                    <a:lnTo>
                      <a:pt x="74" y="211"/>
                    </a:lnTo>
                    <a:lnTo>
                      <a:pt x="59" y="211"/>
                    </a:lnTo>
                    <a:lnTo>
                      <a:pt x="45" y="209"/>
                    </a:lnTo>
                    <a:lnTo>
                      <a:pt x="33" y="208"/>
                    </a:lnTo>
                    <a:lnTo>
                      <a:pt x="22" y="204"/>
                    </a:lnTo>
                    <a:lnTo>
                      <a:pt x="13" y="201"/>
                    </a:lnTo>
                    <a:lnTo>
                      <a:pt x="6" y="196"/>
                    </a:lnTo>
                    <a:lnTo>
                      <a:pt x="1" y="191"/>
                    </a:lnTo>
                    <a:lnTo>
                      <a:pt x="0" y="187"/>
                    </a:lnTo>
                    <a:lnTo>
                      <a:pt x="0" y="1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39" name="Freeform 127"/>
              <p:cNvSpPr>
                <a:spLocks/>
              </p:cNvSpPr>
              <p:nvPr/>
            </p:nvSpPr>
            <p:spPr bwMode="auto">
              <a:xfrm>
                <a:off x="1361" y="3958"/>
                <a:ext cx="26" cy="71"/>
              </a:xfrm>
              <a:custGeom>
                <a:avLst/>
                <a:gdLst>
                  <a:gd name="T0" fmla="*/ 26 w 52"/>
                  <a:gd name="T1" fmla="*/ 19 h 140"/>
                  <a:gd name="T2" fmla="*/ 26 w 52"/>
                  <a:gd name="T3" fmla="*/ 4 h 140"/>
                  <a:gd name="T4" fmla="*/ 23 w 52"/>
                  <a:gd name="T5" fmla="*/ 1 h 140"/>
                  <a:gd name="T6" fmla="*/ 19 w 52"/>
                  <a:gd name="T7" fmla="*/ 0 h 140"/>
                  <a:gd name="T8" fmla="*/ 17 w 52"/>
                  <a:gd name="T9" fmla="*/ 0 h 140"/>
                  <a:gd name="T10" fmla="*/ 14 w 52"/>
                  <a:gd name="T11" fmla="*/ 0 h 140"/>
                  <a:gd name="T12" fmla="*/ 10 w 52"/>
                  <a:gd name="T13" fmla="*/ 1 h 140"/>
                  <a:gd name="T14" fmla="*/ 6 w 52"/>
                  <a:gd name="T15" fmla="*/ 3 h 140"/>
                  <a:gd name="T16" fmla="*/ 2 w 52"/>
                  <a:gd name="T17" fmla="*/ 8 h 140"/>
                  <a:gd name="T18" fmla="*/ 0 w 52"/>
                  <a:gd name="T19" fmla="*/ 15 h 140"/>
                  <a:gd name="T20" fmla="*/ 0 w 52"/>
                  <a:gd name="T21" fmla="*/ 23 h 140"/>
                  <a:gd name="T22" fmla="*/ 0 w 52"/>
                  <a:gd name="T23" fmla="*/ 32 h 140"/>
                  <a:gd name="T24" fmla="*/ 0 w 52"/>
                  <a:gd name="T25" fmla="*/ 41 h 140"/>
                  <a:gd name="T26" fmla="*/ 0 w 52"/>
                  <a:gd name="T27" fmla="*/ 50 h 140"/>
                  <a:gd name="T28" fmla="*/ 1 w 52"/>
                  <a:gd name="T29" fmla="*/ 56 h 140"/>
                  <a:gd name="T30" fmla="*/ 3 w 52"/>
                  <a:gd name="T31" fmla="*/ 62 h 140"/>
                  <a:gd name="T32" fmla="*/ 7 w 52"/>
                  <a:gd name="T33" fmla="*/ 66 h 140"/>
                  <a:gd name="T34" fmla="*/ 10 w 52"/>
                  <a:gd name="T35" fmla="*/ 69 h 140"/>
                  <a:gd name="T36" fmla="*/ 14 w 52"/>
                  <a:gd name="T37" fmla="*/ 70 h 140"/>
                  <a:gd name="T38" fmla="*/ 18 w 52"/>
                  <a:gd name="T39" fmla="*/ 71 h 140"/>
                  <a:gd name="T40" fmla="*/ 22 w 52"/>
                  <a:gd name="T41" fmla="*/ 71 h 140"/>
                  <a:gd name="T42" fmla="*/ 26 w 52"/>
                  <a:gd name="T43" fmla="*/ 70 h 140"/>
                  <a:gd name="T44" fmla="*/ 26 w 52"/>
                  <a:gd name="T45" fmla="*/ 56 h 140"/>
                  <a:gd name="T46" fmla="*/ 21 w 52"/>
                  <a:gd name="T47" fmla="*/ 58 h 140"/>
                  <a:gd name="T48" fmla="*/ 16 w 52"/>
                  <a:gd name="T49" fmla="*/ 56 h 140"/>
                  <a:gd name="T50" fmla="*/ 14 w 52"/>
                  <a:gd name="T51" fmla="*/ 52 h 140"/>
                  <a:gd name="T52" fmla="*/ 13 w 52"/>
                  <a:gd name="T53" fmla="*/ 46 h 140"/>
                  <a:gd name="T54" fmla="*/ 13 w 52"/>
                  <a:gd name="T55" fmla="*/ 41 h 140"/>
                  <a:gd name="T56" fmla="*/ 13 w 52"/>
                  <a:gd name="T57" fmla="*/ 32 h 140"/>
                  <a:gd name="T58" fmla="*/ 13 w 52"/>
                  <a:gd name="T59" fmla="*/ 24 h 140"/>
                  <a:gd name="T60" fmla="*/ 13 w 52"/>
                  <a:gd name="T61" fmla="*/ 18 h 140"/>
                  <a:gd name="T62" fmla="*/ 14 w 52"/>
                  <a:gd name="T63" fmla="*/ 14 h 140"/>
                  <a:gd name="T64" fmla="*/ 18 w 52"/>
                  <a:gd name="T65" fmla="*/ 13 h 140"/>
                  <a:gd name="T66" fmla="*/ 22 w 52"/>
                  <a:gd name="T67" fmla="*/ 14 h 140"/>
                  <a:gd name="T68" fmla="*/ 26 w 52"/>
                  <a:gd name="T69" fmla="*/ 19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40"/>
                  <a:gd name="T107" fmla="*/ 52 w 52"/>
                  <a:gd name="T108" fmla="*/ 140 h 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40">
                    <a:moveTo>
                      <a:pt x="52" y="37"/>
                    </a:moveTo>
                    <a:lnTo>
                      <a:pt x="52" y="8"/>
                    </a:lnTo>
                    <a:lnTo>
                      <a:pt x="45" y="2"/>
                    </a:lnTo>
                    <a:lnTo>
                      <a:pt x="38" y="0"/>
                    </a:lnTo>
                    <a:lnTo>
                      <a:pt x="33" y="0"/>
                    </a:lnTo>
                    <a:lnTo>
                      <a:pt x="27" y="0"/>
                    </a:lnTo>
                    <a:lnTo>
                      <a:pt x="19" y="1"/>
                    </a:lnTo>
                    <a:lnTo>
                      <a:pt x="11" y="5"/>
                    </a:lnTo>
                    <a:lnTo>
                      <a:pt x="4" y="15"/>
                    </a:lnTo>
                    <a:lnTo>
                      <a:pt x="0" y="30"/>
                    </a:lnTo>
                    <a:lnTo>
                      <a:pt x="0" y="46"/>
                    </a:lnTo>
                    <a:lnTo>
                      <a:pt x="0" y="63"/>
                    </a:lnTo>
                    <a:lnTo>
                      <a:pt x="0" y="81"/>
                    </a:lnTo>
                    <a:lnTo>
                      <a:pt x="0" y="98"/>
                    </a:lnTo>
                    <a:lnTo>
                      <a:pt x="2" y="111"/>
                    </a:lnTo>
                    <a:lnTo>
                      <a:pt x="6" y="123"/>
                    </a:lnTo>
                    <a:lnTo>
                      <a:pt x="13" y="131"/>
                    </a:lnTo>
                    <a:lnTo>
                      <a:pt x="20" y="136"/>
                    </a:lnTo>
                    <a:lnTo>
                      <a:pt x="27" y="138"/>
                    </a:lnTo>
                    <a:lnTo>
                      <a:pt x="36" y="140"/>
                    </a:lnTo>
                    <a:lnTo>
                      <a:pt x="44" y="140"/>
                    </a:lnTo>
                    <a:lnTo>
                      <a:pt x="52" y="138"/>
                    </a:lnTo>
                    <a:lnTo>
                      <a:pt x="52" y="110"/>
                    </a:lnTo>
                    <a:lnTo>
                      <a:pt x="41" y="114"/>
                    </a:lnTo>
                    <a:lnTo>
                      <a:pt x="32" y="110"/>
                    </a:lnTo>
                    <a:lnTo>
                      <a:pt x="27" y="103"/>
                    </a:lnTo>
                    <a:lnTo>
                      <a:pt x="25" y="91"/>
                    </a:lnTo>
                    <a:lnTo>
                      <a:pt x="25" y="80"/>
                    </a:lnTo>
                    <a:lnTo>
                      <a:pt x="25" y="64"/>
                    </a:lnTo>
                    <a:lnTo>
                      <a:pt x="25" y="48"/>
                    </a:lnTo>
                    <a:lnTo>
                      <a:pt x="25" y="35"/>
                    </a:lnTo>
                    <a:lnTo>
                      <a:pt x="28" y="28"/>
                    </a:lnTo>
                    <a:lnTo>
                      <a:pt x="35" y="25"/>
                    </a:lnTo>
                    <a:lnTo>
                      <a:pt x="44" y="28"/>
                    </a:lnTo>
                    <a:lnTo>
                      <a:pt x="52" y="3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40" name="Freeform 128"/>
              <p:cNvSpPr>
                <a:spLocks/>
              </p:cNvSpPr>
              <p:nvPr/>
            </p:nvSpPr>
            <p:spPr bwMode="auto">
              <a:xfrm>
                <a:off x="1393" y="3943"/>
                <a:ext cx="62" cy="19"/>
              </a:xfrm>
              <a:custGeom>
                <a:avLst/>
                <a:gdLst>
                  <a:gd name="T0" fmla="*/ 31 w 123"/>
                  <a:gd name="T1" fmla="*/ 19 h 37"/>
                  <a:gd name="T2" fmla="*/ 25 w 123"/>
                  <a:gd name="T3" fmla="*/ 19 h 37"/>
                  <a:gd name="T4" fmla="*/ 19 w 123"/>
                  <a:gd name="T5" fmla="*/ 18 h 37"/>
                  <a:gd name="T6" fmla="*/ 14 w 123"/>
                  <a:gd name="T7" fmla="*/ 17 h 37"/>
                  <a:gd name="T8" fmla="*/ 9 w 123"/>
                  <a:gd name="T9" fmla="*/ 16 h 37"/>
                  <a:gd name="T10" fmla="*/ 5 w 123"/>
                  <a:gd name="T11" fmla="*/ 15 h 37"/>
                  <a:gd name="T12" fmla="*/ 2 w 123"/>
                  <a:gd name="T13" fmla="*/ 13 h 37"/>
                  <a:gd name="T14" fmla="*/ 1 w 123"/>
                  <a:gd name="T15" fmla="*/ 11 h 37"/>
                  <a:gd name="T16" fmla="*/ 0 w 123"/>
                  <a:gd name="T17" fmla="*/ 9 h 37"/>
                  <a:gd name="T18" fmla="*/ 1 w 123"/>
                  <a:gd name="T19" fmla="*/ 8 h 37"/>
                  <a:gd name="T20" fmla="*/ 2 w 123"/>
                  <a:gd name="T21" fmla="*/ 6 h 37"/>
                  <a:gd name="T22" fmla="*/ 5 w 123"/>
                  <a:gd name="T23" fmla="*/ 4 h 37"/>
                  <a:gd name="T24" fmla="*/ 9 w 123"/>
                  <a:gd name="T25" fmla="*/ 3 h 37"/>
                  <a:gd name="T26" fmla="*/ 14 w 123"/>
                  <a:gd name="T27" fmla="*/ 2 h 37"/>
                  <a:gd name="T28" fmla="*/ 19 w 123"/>
                  <a:gd name="T29" fmla="*/ 1 h 37"/>
                  <a:gd name="T30" fmla="*/ 25 w 123"/>
                  <a:gd name="T31" fmla="*/ 0 h 37"/>
                  <a:gd name="T32" fmla="*/ 31 w 123"/>
                  <a:gd name="T33" fmla="*/ 0 h 37"/>
                  <a:gd name="T34" fmla="*/ 38 w 123"/>
                  <a:gd name="T35" fmla="*/ 0 h 37"/>
                  <a:gd name="T36" fmla="*/ 43 w 123"/>
                  <a:gd name="T37" fmla="*/ 1 h 37"/>
                  <a:gd name="T38" fmla="*/ 49 w 123"/>
                  <a:gd name="T39" fmla="*/ 2 h 37"/>
                  <a:gd name="T40" fmla="*/ 53 w 123"/>
                  <a:gd name="T41" fmla="*/ 3 h 37"/>
                  <a:gd name="T42" fmla="*/ 57 w 123"/>
                  <a:gd name="T43" fmla="*/ 4 h 37"/>
                  <a:gd name="T44" fmla="*/ 59 w 123"/>
                  <a:gd name="T45" fmla="*/ 6 h 37"/>
                  <a:gd name="T46" fmla="*/ 61 w 123"/>
                  <a:gd name="T47" fmla="*/ 8 h 37"/>
                  <a:gd name="T48" fmla="*/ 62 w 123"/>
                  <a:gd name="T49" fmla="*/ 9 h 37"/>
                  <a:gd name="T50" fmla="*/ 61 w 123"/>
                  <a:gd name="T51" fmla="*/ 11 h 37"/>
                  <a:gd name="T52" fmla="*/ 59 w 123"/>
                  <a:gd name="T53" fmla="*/ 13 h 37"/>
                  <a:gd name="T54" fmla="*/ 57 w 123"/>
                  <a:gd name="T55" fmla="*/ 15 h 37"/>
                  <a:gd name="T56" fmla="*/ 53 w 123"/>
                  <a:gd name="T57" fmla="*/ 16 h 37"/>
                  <a:gd name="T58" fmla="*/ 49 w 123"/>
                  <a:gd name="T59" fmla="*/ 17 h 37"/>
                  <a:gd name="T60" fmla="*/ 43 w 123"/>
                  <a:gd name="T61" fmla="*/ 18 h 37"/>
                  <a:gd name="T62" fmla="*/ 38 w 123"/>
                  <a:gd name="T63" fmla="*/ 19 h 37"/>
                  <a:gd name="T64" fmla="*/ 31 w 123"/>
                  <a:gd name="T65" fmla="*/ 19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37"/>
                  <a:gd name="T101" fmla="*/ 123 w 123"/>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37">
                    <a:moveTo>
                      <a:pt x="62" y="37"/>
                    </a:moveTo>
                    <a:lnTo>
                      <a:pt x="49" y="37"/>
                    </a:lnTo>
                    <a:lnTo>
                      <a:pt x="38" y="35"/>
                    </a:lnTo>
                    <a:lnTo>
                      <a:pt x="27" y="33"/>
                    </a:lnTo>
                    <a:lnTo>
                      <a:pt x="18" y="31"/>
                    </a:lnTo>
                    <a:lnTo>
                      <a:pt x="10" y="29"/>
                    </a:lnTo>
                    <a:lnTo>
                      <a:pt x="4" y="25"/>
                    </a:lnTo>
                    <a:lnTo>
                      <a:pt x="1" y="22"/>
                    </a:lnTo>
                    <a:lnTo>
                      <a:pt x="0" y="18"/>
                    </a:lnTo>
                    <a:lnTo>
                      <a:pt x="1" y="15"/>
                    </a:lnTo>
                    <a:lnTo>
                      <a:pt x="4" y="11"/>
                    </a:lnTo>
                    <a:lnTo>
                      <a:pt x="10" y="8"/>
                    </a:lnTo>
                    <a:lnTo>
                      <a:pt x="18" y="6"/>
                    </a:lnTo>
                    <a:lnTo>
                      <a:pt x="27" y="3"/>
                    </a:lnTo>
                    <a:lnTo>
                      <a:pt x="38" y="1"/>
                    </a:lnTo>
                    <a:lnTo>
                      <a:pt x="49" y="0"/>
                    </a:lnTo>
                    <a:lnTo>
                      <a:pt x="62" y="0"/>
                    </a:lnTo>
                    <a:lnTo>
                      <a:pt x="75" y="0"/>
                    </a:lnTo>
                    <a:lnTo>
                      <a:pt x="86" y="1"/>
                    </a:lnTo>
                    <a:lnTo>
                      <a:pt x="97" y="3"/>
                    </a:lnTo>
                    <a:lnTo>
                      <a:pt x="105" y="6"/>
                    </a:lnTo>
                    <a:lnTo>
                      <a:pt x="113" y="8"/>
                    </a:lnTo>
                    <a:lnTo>
                      <a:pt x="118" y="11"/>
                    </a:lnTo>
                    <a:lnTo>
                      <a:pt x="122" y="15"/>
                    </a:lnTo>
                    <a:lnTo>
                      <a:pt x="123" y="18"/>
                    </a:lnTo>
                    <a:lnTo>
                      <a:pt x="122" y="22"/>
                    </a:lnTo>
                    <a:lnTo>
                      <a:pt x="118" y="25"/>
                    </a:lnTo>
                    <a:lnTo>
                      <a:pt x="113" y="29"/>
                    </a:lnTo>
                    <a:lnTo>
                      <a:pt x="105" y="31"/>
                    </a:lnTo>
                    <a:lnTo>
                      <a:pt x="97" y="33"/>
                    </a:lnTo>
                    <a:lnTo>
                      <a:pt x="86" y="35"/>
                    </a:lnTo>
                    <a:lnTo>
                      <a:pt x="75" y="37"/>
                    </a:lnTo>
                    <a:lnTo>
                      <a:pt x="62"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41" name="Freeform 129"/>
              <p:cNvSpPr>
                <a:spLocks/>
              </p:cNvSpPr>
              <p:nvPr/>
            </p:nvSpPr>
            <p:spPr bwMode="auto">
              <a:xfrm>
                <a:off x="1501" y="3791"/>
                <a:ext cx="120" cy="69"/>
              </a:xfrm>
              <a:custGeom>
                <a:avLst/>
                <a:gdLst>
                  <a:gd name="T0" fmla="*/ 120 w 240"/>
                  <a:gd name="T1" fmla="*/ 65 h 138"/>
                  <a:gd name="T2" fmla="*/ 120 w 240"/>
                  <a:gd name="T3" fmla="*/ 52 h 138"/>
                  <a:gd name="T4" fmla="*/ 120 w 240"/>
                  <a:gd name="T5" fmla="*/ 42 h 138"/>
                  <a:gd name="T6" fmla="*/ 120 w 240"/>
                  <a:gd name="T7" fmla="*/ 36 h 138"/>
                  <a:gd name="T8" fmla="*/ 119 w 240"/>
                  <a:gd name="T9" fmla="*/ 34 h 138"/>
                  <a:gd name="T10" fmla="*/ 116 w 240"/>
                  <a:gd name="T11" fmla="*/ 33 h 138"/>
                  <a:gd name="T12" fmla="*/ 113 w 240"/>
                  <a:gd name="T13" fmla="*/ 32 h 138"/>
                  <a:gd name="T14" fmla="*/ 110 w 240"/>
                  <a:gd name="T15" fmla="*/ 31 h 138"/>
                  <a:gd name="T16" fmla="*/ 105 w 240"/>
                  <a:gd name="T17" fmla="*/ 27 h 138"/>
                  <a:gd name="T18" fmla="*/ 95 w 240"/>
                  <a:gd name="T19" fmla="*/ 19 h 138"/>
                  <a:gd name="T20" fmla="*/ 84 w 240"/>
                  <a:gd name="T21" fmla="*/ 12 h 138"/>
                  <a:gd name="T22" fmla="*/ 75 w 240"/>
                  <a:gd name="T23" fmla="*/ 6 h 138"/>
                  <a:gd name="T24" fmla="*/ 71 w 240"/>
                  <a:gd name="T25" fmla="*/ 3 h 138"/>
                  <a:gd name="T26" fmla="*/ 64 w 240"/>
                  <a:gd name="T27" fmla="*/ 0 h 138"/>
                  <a:gd name="T28" fmla="*/ 56 w 240"/>
                  <a:gd name="T29" fmla="*/ 1 h 138"/>
                  <a:gd name="T30" fmla="*/ 48 w 240"/>
                  <a:gd name="T31" fmla="*/ 2 h 138"/>
                  <a:gd name="T32" fmla="*/ 40 w 240"/>
                  <a:gd name="T33" fmla="*/ 4 h 138"/>
                  <a:gd name="T34" fmla="*/ 34 w 240"/>
                  <a:gd name="T35" fmla="*/ 4 h 138"/>
                  <a:gd name="T36" fmla="*/ 28 w 240"/>
                  <a:gd name="T37" fmla="*/ 5 h 138"/>
                  <a:gd name="T38" fmla="*/ 18 w 240"/>
                  <a:gd name="T39" fmla="*/ 7 h 138"/>
                  <a:gd name="T40" fmla="*/ 14 w 240"/>
                  <a:gd name="T41" fmla="*/ 12 h 138"/>
                  <a:gd name="T42" fmla="*/ 9 w 240"/>
                  <a:gd name="T43" fmla="*/ 23 h 138"/>
                  <a:gd name="T44" fmla="*/ 4 w 240"/>
                  <a:gd name="T45" fmla="*/ 31 h 138"/>
                  <a:gd name="T46" fmla="*/ 0 w 240"/>
                  <a:gd name="T47" fmla="*/ 43 h 138"/>
                  <a:gd name="T48" fmla="*/ 4 w 240"/>
                  <a:gd name="T49" fmla="*/ 46 h 138"/>
                  <a:gd name="T50" fmla="*/ 8 w 240"/>
                  <a:gd name="T51" fmla="*/ 46 h 138"/>
                  <a:gd name="T52" fmla="*/ 12 w 240"/>
                  <a:gd name="T53" fmla="*/ 48 h 138"/>
                  <a:gd name="T54" fmla="*/ 18 w 240"/>
                  <a:gd name="T55" fmla="*/ 55 h 138"/>
                  <a:gd name="T56" fmla="*/ 21 w 240"/>
                  <a:gd name="T57" fmla="*/ 56 h 138"/>
                  <a:gd name="T58" fmla="*/ 23 w 240"/>
                  <a:gd name="T59" fmla="*/ 52 h 138"/>
                  <a:gd name="T60" fmla="*/ 22 w 240"/>
                  <a:gd name="T61" fmla="*/ 48 h 138"/>
                  <a:gd name="T62" fmla="*/ 22 w 240"/>
                  <a:gd name="T63" fmla="*/ 46 h 138"/>
                  <a:gd name="T64" fmla="*/ 24 w 240"/>
                  <a:gd name="T65" fmla="*/ 46 h 138"/>
                  <a:gd name="T66" fmla="*/ 30 w 240"/>
                  <a:gd name="T67" fmla="*/ 49 h 138"/>
                  <a:gd name="T68" fmla="*/ 34 w 240"/>
                  <a:gd name="T69" fmla="*/ 48 h 138"/>
                  <a:gd name="T70" fmla="*/ 36 w 240"/>
                  <a:gd name="T71" fmla="*/ 50 h 138"/>
                  <a:gd name="T72" fmla="*/ 38 w 240"/>
                  <a:gd name="T73" fmla="*/ 50 h 138"/>
                  <a:gd name="T74" fmla="*/ 40 w 240"/>
                  <a:gd name="T75" fmla="*/ 47 h 138"/>
                  <a:gd name="T76" fmla="*/ 42 w 240"/>
                  <a:gd name="T77" fmla="*/ 46 h 138"/>
                  <a:gd name="T78" fmla="*/ 47 w 240"/>
                  <a:gd name="T79" fmla="*/ 47 h 138"/>
                  <a:gd name="T80" fmla="*/ 53 w 240"/>
                  <a:gd name="T81" fmla="*/ 47 h 138"/>
                  <a:gd name="T82" fmla="*/ 58 w 240"/>
                  <a:gd name="T83" fmla="*/ 47 h 138"/>
                  <a:gd name="T84" fmla="*/ 63 w 240"/>
                  <a:gd name="T85" fmla="*/ 47 h 138"/>
                  <a:gd name="T86" fmla="*/ 67 w 240"/>
                  <a:gd name="T87" fmla="*/ 47 h 138"/>
                  <a:gd name="T88" fmla="*/ 69 w 240"/>
                  <a:gd name="T89" fmla="*/ 48 h 138"/>
                  <a:gd name="T90" fmla="*/ 74 w 240"/>
                  <a:gd name="T91" fmla="*/ 52 h 138"/>
                  <a:gd name="T92" fmla="*/ 81 w 240"/>
                  <a:gd name="T93" fmla="*/ 58 h 138"/>
                  <a:gd name="T94" fmla="*/ 87 w 240"/>
                  <a:gd name="T95" fmla="*/ 62 h 138"/>
                  <a:gd name="T96" fmla="*/ 91 w 240"/>
                  <a:gd name="T97" fmla="*/ 63 h 138"/>
                  <a:gd name="T98" fmla="*/ 98 w 240"/>
                  <a:gd name="T99" fmla="*/ 65 h 138"/>
                  <a:gd name="T100" fmla="*/ 109 w 240"/>
                  <a:gd name="T101" fmla="*/ 66 h 138"/>
                  <a:gd name="T102" fmla="*/ 117 w 240"/>
                  <a:gd name="T103" fmla="*/ 68 h 1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0"/>
                  <a:gd name="T157" fmla="*/ 0 h 138"/>
                  <a:gd name="T158" fmla="*/ 240 w 240"/>
                  <a:gd name="T159" fmla="*/ 138 h 1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0" h="138">
                    <a:moveTo>
                      <a:pt x="240" y="138"/>
                    </a:moveTo>
                    <a:lnTo>
                      <a:pt x="240" y="129"/>
                    </a:lnTo>
                    <a:lnTo>
                      <a:pt x="240" y="117"/>
                    </a:lnTo>
                    <a:lnTo>
                      <a:pt x="239" y="104"/>
                    </a:lnTo>
                    <a:lnTo>
                      <a:pt x="239" y="91"/>
                    </a:lnTo>
                    <a:lnTo>
                      <a:pt x="239" y="84"/>
                    </a:lnTo>
                    <a:lnTo>
                      <a:pt x="239" y="77"/>
                    </a:lnTo>
                    <a:lnTo>
                      <a:pt x="239" y="72"/>
                    </a:lnTo>
                    <a:lnTo>
                      <a:pt x="240" y="69"/>
                    </a:lnTo>
                    <a:lnTo>
                      <a:pt x="237" y="68"/>
                    </a:lnTo>
                    <a:lnTo>
                      <a:pt x="234" y="66"/>
                    </a:lnTo>
                    <a:lnTo>
                      <a:pt x="231" y="65"/>
                    </a:lnTo>
                    <a:lnTo>
                      <a:pt x="228" y="64"/>
                    </a:lnTo>
                    <a:lnTo>
                      <a:pt x="226" y="63"/>
                    </a:lnTo>
                    <a:lnTo>
                      <a:pt x="223" y="62"/>
                    </a:lnTo>
                    <a:lnTo>
                      <a:pt x="220" y="61"/>
                    </a:lnTo>
                    <a:lnTo>
                      <a:pt x="217" y="60"/>
                    </a:lnTo>
                    <a:lnTo>
                      <a:pt x="210" y="54"/>
                    </a:lnTo>
                    <a:lnTo>
                      <a:pt x="201" y="46"/>
                    </a:lnTo>
                    <a:lnTo>
                      <a:pt x="189" y="38"/>
                    </a:lnTo>
                    <a:lnTo>
                      <a:pt x="178" y="31"/>
                    </a:lnTo>
                    <a:lnTo>
                      <a:pt x="167" y="23"/>
                    </a:lnTo>
                    <a:lnTo>
                      <a:pt x="157" y="17"/>
                    </a:lnTo>
                    <a:lnTo>
                      <a:pt x="150" y="12"/>
                    </a:lnTo>
                    <a:lnTo>
                      <a:pt x="147" y="9"/>
                    </a:lnTo>
                    <a:lnTo>
                      <a:pt x="142" y="5"/>
                    </a:lnTo>
                    <a:lnTo>
                      <a:pt x="135" y="2"/>
                    </a:lnTo>
                    <a:lnTo>
                      <a:pt x="127" y="0"/>
                    </a:lnTo>
                    <a:lnTo>
                      <a:pt x="118" y="0"/>
                    </a:lnTo>
                    <a:lnTo>
                      <a:pt x="111" y="1"/>
                    </a:lnTo>
                    <a:lnTo>
                      <a:pt x="104" y="2"/>
                    </a:lnTo>
                    <a:lnTo>
                      <a:pt x="96" y="3"/>
                    </a:lnTo>
                    <a:lnTo>
                      <a:pt x="88" y="4"/>
                    </a:lnTo>
                    <a:lnTo>
                      <a:pt x="80" y="7"/>
                    </a:lnTo>
                    <a:lnTo>
                      <a:pt x="73" y="8"/>
                    </a:lnTo>
                    <a:lnTo>
                      <a:pt x="67" y="8"/>
                    </a:lnTo>
                    <a:lnTo>
                      <a:pt x="63" y="9"/>
                    </a:lnTo>
                    <a:lnTo>
                      <a:pt x="55" y="10"/>
                    </a:lnTo>
                    <a:lnTo>
                      <a:pt x="45" y="11"/>
                    </a:lnTo>
                    <a:lnTo>
                      <a:pt x="36" y="13"/>
                    </a:lnTo>
                    <a:lnTo>
                      <a:pt x="31" y="16"/>
                    </a:lnTo>
                    <a:lnTo>
                      <a:pt x="28" y="23"/>
                    </a:lnTo>
                    <a:lnTo>
                      <a:pt x="23" y="34"/>
                    </a:lnTo>
                    <a:lnTo>
                      <a:pt x="18" y="46"/>
                    </a:lnTo>
                    <a:lnTo>
                      <a:pt x="13" y="54"/>
                    </a:lnTo>
                    <a:lnTo>
                      <a:pt x="8" y="62"/>
                    </a:lnTo>
                    <a:lnTo>
                      <a:pt x="3" y="73"/>
                    </a:lnTo>
                    <a:lnTo>
                      <a:pt x="0" y="85"/>
                    </a:lnTo>
                    <a:lnTo>
                      <a:pt x="3" y="91"/>
                    </a:lnTo>
                    <a:lnTo>
                      <a:pt x="7" y="91"/>
                    </a:lnTo>
                    <a:lnTo>
                      <a:pt x="12" y="91"/>
                    </a:lnTo>
                    <a:lnTo>
                      <a:pt x="15" y="91"/>
                    </a:lnTo>
                    <a:lnTo>
                      <a:pt x="19" y="89"/>
                    </a:lnTo>
                    <a:lnTo>
                      <a:pt x="23" y="95"/>
                    </a:lnTo>
                    <a:lnTo>
                      <a:pt x="29" y="102"/>
                    </a:lnTo>
                    <a:lnTo>
                      <a:pt x="35" y="109"/>
                    </a:lnTo>
                    <a:lnTo>
                      <a:pt x="38" y="111"/>
                    </a:lnTo>
                    <a:lnTo>
                      <a:pt x="41" y="111"/>
                    </a:lnTo>
                    <a:lnTo>
                      <a:pt x="44" y="109"/>
                    </a:lnTo>
                    <a:lnTo>
                      <a:pt x="45" y="104"/>
                    </a:lnTo>
                    <a:lnTo>
                      <a:pt x="45" y="99"/>
                    </a:lnTo>
                    <a:lnTo>
                      <a:pt x="44" y="95"/>
                    </a:lnTo>
                    <a:lnTo>
                      <a:pt x="44" y="93"/>
                    </a:lnTo>
                    <a:lnTo>
                      <a:pt x="44" y="92"/>
                    </a:lnTo>
                    <a:lnTo>
                      <a:pt x="43" y="89"/>
                    </a:lnTo>
                    <a:lnTo>
                      <a:pt x="48" y="92"/>
                    </a:lnTo>
                    <a:lnTo>
                      <a:pt x="53" y="95"/>
                    </a:lnTo>
                    <a:lnTo>
                      <a:pt x="59" y="98"/>
                    </a:lnTo>
                    <a:lnTo>
                      <a:pt x="65" y="95"/>
                    </a:lnTo>
                    <a:lnTo>
                      <a:pt x="67" y="96"/>
                    </a:lnTo>
                    <a:lnTo>
                      <a:pt x="69" y="99"/>
                    </a:lnTo>
                    <a:lnTo>
                      <a:pt x="71" y="100"/>
                    </a:lnTo>
                    <a:lnTo>
                      <a:pt x="73" y="100"/>
                    </a:lnTo>
                    <a:lnTo>
                      <a:pt x="75" y="99"/>
                    </a:lnTo>
                    <a:lnTo>
                      <a:pt x="78" y="96"/>
                    </a:lnTo>
                    <a:lnTo>
                      <a:pt x="79" y="94"/>
                    </a:lnTo>
                    <a:lnTo>
                      <a:pt x="79" y="91"/>
                    </a:lnTo>
                    <a:lnTo>
                      <a:pt x="83" y="92"/>
                    </a:lnTo>
                    <a:lnTo>
                      <a:pt x="88" y="92"/>
                    </a:lnTo>
                    <a:lnTo>
                      <a:pt x="94" y="93"/>
                    </a:lnTo>
                    <a:lnTo>
                      <a:pt x="99" y="93"/>
                    </a:lnTo>
                    <a:lnTo>
                      <a:pt x="105" y="94"/>
                    </a:lnTo>
                    <a:lnTo>
                      <a:pt x="111" y="94"/>
                    </a:lnTo>
                    <a:lnTo>
                      <a:pt x="116" y="94"/>
                    </a:lnTo>
                    <a:lnTo>
                      <a:pt x="119" y="94"/>
                    </a:lnTo>
                    <a:lnTo>
                      <a:pt x="125" y="93"/>
                    </a:lnTo>
                    <a:lnTo>
                      <a:pt x="129" y="93"/>
                    </a:lnTo>
                    <a:lnTo>
                      <a:pt x="133" y="94"/>
                    </a:lnTo>
                    <a:lnTo>
                      <a:pt x="135" y="95"/>
                    </a:lnTo>
                    <a:lnTo>
                      <a:pt x="137" y="96"/>
                    </a:lnTo>
                    <a:lnTo>
                      <a:pt x="142" y="100"/>
                    </a:lnTo>
                    <a:lnTo>
                      <a:pt x="148" y="104"/>
                    </a:lnTo>
                    <a:lnTo>
                      <a:pt x="155" y="110"/>
                    </a:lnTo>
                    <a:lnTo>
                      <a:pt x="162" y="115"/>
                    </a:lnTo>
                    <a:lnTo>
                      <a:pt x="169" y="119"/>
                    </a:lnTo>
                    <a:lnTo>
                      <a:pt x="174" y="123"/>
                    </a:lnTo>
                    <a:lnTo>
                      <a:pt x="178" y="125"/>
                    </a:lnTo>
                    <a:lnTo>
                      <a:pt x="181" y="126"/>
                    </a:lnTo>
                    <a:lnTo>
                      <a:pt x="188" y="126"/>
                    </a:lnTo>
                    <a:lnTo>
                      <a:pt x="196" y="129"/>
                    </a:lnTo>
                    <a:lnTo>
                      <a:pt x="207" y="130"/>
                    </a:lnTo>
                    <a:lnTo>
                      <a:pt x="217" y="132"/>
                    </a:lnTo>
                    <a:lnTo>
                      <a:pt x="226" y="133"/>
                    </a:lnTo>
                    <a:lnTo>
                      <a:pt x="234" y="136"/>
                    </a:lnTo>
                    <a:lnTo>
                      <a:pt x="240" y="13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42" name="Freeform 130"/>
              <p:cNvSpPr>
                <a:spLocks/>
              </p:cNvSpPr>
              <p:nvPr/>
            </p:nvSpPr>
            <p:spPr bwMode="auto">
              <a:xfrm>
                <a:off x="1374" y="3850"/>
                <a:ext cx="231" cy="81"/>
              </a:xfrm>
              <a:custGeom>
                <a:avLst/>
                <a:gdLst>
                  <a:gd name="T0" fmla="*/ 228 w 462"/>
                  <a:gd name="T1" fmla="*/ 15 h 163"/>
                  <a:gd name="T2" fmla="*/ 231 w 462"/>
                  <a:gd name="T3" fmla="*/ 27 h 163"/>
                  <a:gd name="T4" fmla="*/ 231 w 462"/>
                  <a:gd name="T5" fmla="*/ 53 h 163"/>
                  <a:gd name="T6" fmla="*/ 228 w 462"/>
                  <a:gd name="T7" fmla="*/ 75 h 163"/>
                  <a:gd name="T8" fmla="*/ 217 w 462"/>
                  <a:gd name="T9" fmla="*/ 80 h 163"/>
                  <a:gd name="T10" fmla="*/ 202 w 462"/>
                  <a:gd name="T11" fmla="*/ 78 h 163"/>
                  <a:gd name="T12" fmla="*/ 193 w 462"/>
                  <a:gd name="T13" fmla="*/ 76 h 163"/>
                  <a:gd name="T14" fmla="*/ 184 w 462"/>
                  <a:gd name="T15" fmla="*/ 74 h 163"/>
                  <a:gd name="T16" fmla="*/ 173 w 462"/>
                  <a:gd name="T17" fmla="*/ 72 h 163"/>
                  <a:gd name="T18" fmla="*/ 163 w 462"/>
                  <a:gd name="T19" fmla="*/ 72 h 163"/>
                  <a:gd name="T20" fmla="*/ 149 w 462"/>
                  <a:gd name="T21" fmla="*/ 70 h 163"/>
                  <a:gd name="T22" fmla="*/ 138 w 462"/>
                  <a:gd name="T23" fmla="*/ 68 h 163"/>
                  <a:gd name="T24" fmla="*/ 134 w 462"/>
                  <a:gd name="T25" fmla="*/ 67 h 163"/>
                  <a:gd name="T26" fmla="*/ 127 w 462"/>
                  <a:gd name="T27" fmla="*/ 65 h 163"/>
                  <a:gd name="T28" fmla="*/ 119 w 462"/>
                  <a:gd name="T29" fmla="*/ 65 h 163"/>
                  <a:gd name="T30" fmla="*/ 111 w 462"/>
                  <a:gd name="T31" fmla="*/ 64 h 163"/>
                  <a:gd name="T32" fmla="*/ 104 w 462"/>
                  <a:gd name="T33" fmla="*/ 63 h 163"/>
                  <a:gd name="T34" fmla="*/ 95 w 462"/>
                  <a:gd name="T35" fmla="*/ 63 h 163"/>
                  <a:gd name="T36" fmla="*/ 79 w 462"/>
                  <a:gd name="T37" fmla="*/ 63 h 163"/>
                  <a:gd name="T38" fmla="*/ 65 w 462"/>
                  <a:gd name="T39" fmla="*/ 64 h 163"/>
                  <a:gd name="T40" fmla="*/ 55 w 462"/>
                  <a:gd name="T41" fmla="*/ 65 h 163"/>
                  <a:gd name="T42" fmla="*/ 39 w 462"/>
                  <a:gd name="T43" fmla="*/ 68 h 163"/>
                  <a:gd name="T44" fmla="*/ 27 w 462"/>
                  <a:gd name="T45" fmla="*/ 68 h 163"/>
                  <a:gd name="T46" fmla="*/ 23 w 462"/>
                  <a:gd name="T47" fmla="*/ 60 h 163"/>
                  <a:gd name="T48" fmla="*/ 21 w 462"/>
                  <a:gd name="T49" fmla="*/ 55 h 163"/>
                  <a:gd name="T50" fmla="*/ 15 w 462"/>
                  <a:gd name="T51" fmla="*/ 52 h 163"/>
                  <a:gd name="T52" fmla="*/ 8 w 462"/>
                  <a:gd name="T53" fmla="*/ 45 h 163"/>
                  <a:gd name="T54" fmla="*/ 9 w 462"/>
                  <a:gd name="T55" fmla="*/ 40 h 163"/>
                  <a:gd name="T56" fmla="*/ 11 w 462"/>
                  <a:gd name="T57" fmla="*/ 36 h 163"/>
                  <a:gd name="T58" fmla="*/ 7 w 462"/>
                  <a:gd name="T59" fmla="*/ 31 h 163"/>
                  <a:gd name="T60" fmla="*/ 2 w 462"/>
                  <a:gd name="T61" fmla="*/ 26 h 163"/>
                  <a:gd name="T62" fmla="*/ 0 w 462"/>
                  <a:gd name="T63" fmla="*/ 18 h 163"/>
                  <a:gd name="T64" fmla="*/ 8 w 462"/>
                  <a:gd name="T65" fmla="*/ 13 h 163"/>
                  <a:gd name="T66" fmla="*/ 23 w 462"/>
                  <a:gd name="T67" fmla="*/ 9 h 163"/>
                  <a:gd name="T68" fmla="*/ 35 w 462"/>
                  <a:gd name="T69" fmla="*/ 7 h 163"/>
                  <a:gd name="T70" fmla="*/ 42 w 462"/>
                  <a:gd name="T71" fmla="*/ 7 h 163"/>
                  <a:gd name="T72" fmla="*/ 46 w 462"/>
                  <a:gd name="T73" fmla="*/ 4 h 163"/>
                  <a:gd name="T74" fmla="*/ 50 w 462"/>
                  <a:gd name="T75" fmla="*/ 0 h 163"/>
                  <a:gd name="T76" fmla="*/ 58 w 462"/>
                  <a:gd name="T77" fmla="*/ 4 h 163"/>
                  <a:gd name="T78" fmla="*/ 65 w 462"/>
                  <a:gd name="T79" fmla="*/ 8 h 163"/>
                  <a:gd name="T80" fmla="*/ 70 w 462"/>
                  <a:gd name="T81" fmla="*/ 11 h 163"/>
                  <a:gd name="T82" fmla="*/ 76 w 462"/>
                  <a:gd name="T83" fmla="*/ 16 h 163"/>
                  <a:gd name="T84" fmla="*/ 84 w 462"/>
                  <a:gd name="T85" fmla="*/ 19 h 163"/>
                  <a:gd name="T86" fmla="*/ 92 w 462"/>
                  <a:gd name="T87" fmla="*/ 21 h 163"/>
                  <a:gd name="T88" fmla="*/ 102 w 462"/>
                  <a:gd name="T89" fmla="*/ 21 h 163"/>
                  <a:gd name="T90" fmla="*/ 112 w 462"/>
                  <a:gd name="T91" fmla="*/ 22 h 163"/>
                  <a:gd name="T92" fmla="*/ 122 w 462"/>
                  <a:gd name="T93" fmla="*/ 22 h 163"/>
                  <a:gd name="T94" fmla="*/ 126 w 462"/>
                  <a:gd name="T95" fmla="*/ 22 h 163"/>
                  <a:gd name="T96" fmla="*/ 136 w 462"/>
                  <a:gd name="T97" fmla="*/ 21 h 163"/>
                  <a:gd name="T98" fmla="*/ 156 w 462"/>
                  <a:gd name="T99" fmla="*/ 20 h 163"/>
                  <a:gd name="T100" fmla="*/ 179 w 462"/>
                  <a:gd name="T101" fmla="*/ 17 h 163"/>
                  <a:gd name="T102" fmla="*/ 202 w 462"/>
                  <a:gd name="T103" fmla="*/ 15 h 163"/>
                  <a:gd name="T104" fmla="*/ 220 w 462"/>
                  <a:gd name="T105" fmla="*/ 14 h 1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163"/>
                  <a:gd name="T161" fmla="*/ 462 w 462"/>
                  <a:gd name="T162" fmla="*/ 163 h 1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163">
                    <a:moveTo>
                      <a:pt x="452" y="27"/>
                    </a:moveTo>
                    <a:lnTo>
                      <a:pt x="454" y="29"/>
                    </a:lnTo>
                    <a:lnTo>
                      <a:pt x="456" y="31"/>
                    </a:lnTo>
                    <a:lnTo>
                      <a:pt x="457" y="35"/>
                    </a:lnTo>
                    <a:lnTo>
                      <a:pt x="458" y="37"/>
                    </a:lnTo>
                    <a:lnTo>
                      <a:pt x="462" y="54"/>
                    </a:lnTo>
                    <a:lnTo>
                      <a:pt x="462" y="73"/>
                    </a:lnTo>
                    <a:lnTo>
                      <a:pt x="461" y="90"/>
                    </a:lnTo>
                    <a:lnTo>
                      <a:pt x="461" y="106"/>
                    </a:lnTo>
                    <a:lnTo>
                      <a:pt x="461" y="118"/>
                    </a:lnTo>
                    <a:lnTo>
                      <a:pt x="458" y="134"/>
                    </a:lnTo>
                    <a:lnTo>
                      <a:pt x="456" y="150"/>
                    </a:lnTo>
                    <a:lnTo>
                      <a:pt x="454" y="163"/>
                    </a:lnTo>
                    <a:lnTo>
                      <a:pt x="443" y="161"/>
                    </a:lnTo>
                    <a:lnTo>
                      <a:pt x="433" y="160"/>
                    </a:lnTo>
                    <a:lnTo>
                      <a:pt x="423" y="159"/>
                    </a:lnTo>
                    <a:lnTo>
                      <a:pt x="412" y="157"/>
                    </a:lnTo>
                    <a:lnTo>
                      <a:pt x="403" y="156"/>
                    </a:lnTo>
                    <a:lnTo>
                      <a:pt x="395" y="154"/>
                    </a:lnTo>
                    <a:lnTo>
                      <a:pt x="389" y="153"/>
                    </a:lnTo>
                    <a:lnTo>
                      <a:pt x="385" y="152"/>
                    </a:lnTo>
                    <a:lnTo>
                      <a:pt x="380" y="151"/>
                    </a:lnTo>
                    <a:lnTo>
                      <a:pt x="374" y="150"/>
                    </a:lnTo>
                    <a:lnTo>
                      <a:pt x="367" y="149"/>
                    </a:lnTo>
                    <a:lnTo>
                      <a:pt x="360" y="148"/>
                    </a:lnTo>
                    <a:lnTo>
                      <a:pt x="352" y="146"/>
                    </a:lnTo>
                    <a:lnTo>
                      <a:pt x="345" y="145"/>
                    </a:lnTo>
                    <a:lnTo>
                      <a:pt x="338" y="144"/>
                    </a:lnTo>
                    <a:lnTo>
                      <a:pt x="333" y="144"/>
                    </a:lnTo>
                    <a:lnTo>
                      <a:pt x="325" y="144"/>
                    </a:lnTo>
                    <a:lnTo>
                      <a:pt x="317" y="143"/>
                    </a:lnTo>
                    <a:lnTo>
                      <a:pt x="307" y="142"/>
                    </a:lnTo>
                    <a:lnTo>
                      <a:pt x="298" y="140"/>
                    </a:lnTo>
                    <a:lnTo>
                      <a:pt x="290" y="138"/>
                    </a:lnTo>
                    <a:lnTo>
                      <a:pt x="282" y="137"/>
                    </a:lnTo>
                    <a:lnTo>
                      <a:pt x="276" y="136"/>
                    </a:lnTo>
                    <a:lnTo>
                      <a:pt x="272" y="135"/>
                    </a:lnTo>
                    <a:lnTo>
                      <a:pt x="269" y="135"/>
                    </a:lnTo>
                    <a:lnTo>
                      <a:pt x="267" y="134"/>
                    </a:lnTo>
                    <a:lnTo>
                      <a:pt x="262" y="134"/>
                    </a:lnTo>
                    <a:lnTo>
                      <a:pt x="259" y="133"/>
                    </a:lnTo>
                    <a:lnTo>
                      <a:pt x="254" y="131"/>
                    </a:lnTo>
                    <a:lnTo>
                      <a:pt x="249" y="131"/>
                    </a:lnTo>
                    <a:lnTo>
                      <a:pt x="243" y="130"/>
                    </a:lnTo>
                    <a:lnTo>
                      <a:pt x="237" y="130"/>
                    </a:lnTo>
                    <a:lnTo>
                      <a:pt x="231" y="129"/>
                    </a:lnTo>
                    <a:lnTo>
                      <a:pt x="227" y="129"/>
                    </a:lnTo>
                    <a:lnTo>
                      <a:pt x="221" y="128"/>
                    </a:lnTo>
                    <a:lnTo>
                      <a:pt x="215" y="128"/>
                    </a:lnTo>
                    <a:lnTo>
                      <a:pt x="211" y="127"/>
                    </a:lnTo>
                    <a:lnTo>
                      <a:pt x="207" y="127"/>
                    </a:lnTo>
                    <a:lnTo>
                      <a:pt x="203" y="127"/>
                    </a:lnTo>
                    <a:lnTo>
                      <a:pt x="198" y="126"/>
                    </a:lnTo>
                    <a:lnTo>
                      <a:pt x="189" y="126"/>
                    </a:lnTo>
                    <a:lnTo>
                      <a:pt x="178" y="126"/>
                    </a:lnTo>
                    <a:lnTo>
                      <a:pt x="168" y="126"/>
                    </a:lnTo>
                    <a:lnTo>
                      <a:pt x="158" y="126"/>
                    </a:lnTo>
                    <a:lnTo>
                      <a:pt x="147" y="127"/>
                    </a:lnTo>
                    <a:lnTo>
                      <a:pt x="138" y="128"/>
                    </a:lnTo>
                    <a:lnTo>
                      <a:pt x="130" y="128"/>
                    </a:lnTo>
                    <a:lnTo>
                      <a:pt x="124" y="129"/>
                    </a:lnTo>
                    <a:lnTo>
                      <a:pt x="117" y="130"/>
                    </a:lnTo>
                    <a:lnTo>
                      <a:pt x="109" y="131"/>
                    </a:lnTo>
                    <a:lnTo>
                      <a:pt x="99" y="134"/>
                    </a:lnTo>
                    <a:lnTo>
                      <a:pt x="87" y="135"/>
                    </a:lnTo>
                    <a:lnTo>
                      <a:pt x="77" y="136"/>
                    </a:lnTo>
                    <a:lnTo>
                      <a:pt x="67" y="137"/>
                    </a:lnTo>
                    <a:lnTo>
                      <a:pt x="59" y="137"/>
                    </a:lnTo>
                    <a:lnTo>
                      <a:pt x="53" y="137"/>
                    </a:lnTo>
                    <a:lnTo>
                      <a:pt x="48" y="134"/>
                    </a:lnTo>
                    <a:lnTo>
                      <a:pt x="46" y="128"/>
                    </a:lnTo>
                    <a:lnTo>
                      <a:pt x="46" y="121"/>
                    </a:lnTo>
                    <a:lnTo>
                      <a:pt x="46" y="116"/>
                    </a:lnTo>
                    <a:lnTo>
                      <a:pt x="46" y="113"/>
                    </a:lnTo>
                    <a:lnTo>
                      <a:pt x="42" y="111"/>
                    </a:lnTo>
                    <a:lnTo>
                      <a:pt x="39" y="108"/>
                    </a:lnTo>
                    <a:lnTo>
                      <a:pt x="34" y="106"/>
                    </a:lnTo>
                    <a:lnTo>
                      <a:pt x="30" y="104"/>
                    </a:lnTo>
                    <a:lnTo>
                      <a:pt x="24" y="100"/>
                    </a:lnTo>
                    <a:lnTo>
                      <a:pt x="18" y="96"/>
                    </a:lnTo>
                    <a:lnTo>
                      <a:pt x="16" y="91"/>
                    </a:lnTo>
                    <a:lnTo>
                      <a:pt x="16" y="88"/>
                    </a:lnTo>
                    <a:lnTo>
                      <a:pt x="16" y="83"/>
                    </a:lnTo>
                    <a:lnTo>
                      <a:pt x="17" y="80"/>
                    </a:lnTo>
                    <a:lnTo>
                      <a:pt x="19" y="77"/>
                    </a:lnTo>
                    <a:lnTo>
                      <a:pt x="21" y="75"/>
                    </a:lnTo>
                    <a:lnTo>
                      <a:pt x="22" y="72"/>
                    </a:lnTo>
                    <a:lnTo>
                      <a:pt x="22" y="69"/>
                    </a:lnTo>
                    <a:lnTo>
                      <a:pt x="18" y="66"/>
                    </a:lnTo>
                    <a:lnTo>
                      <a:pt x="14" y="63"/>
                    </a:lnTo>
                    <a:lnTo>
                      <a:pt x="9" y="60"/>
                    </a:lnTo>
                    <a:lnTo>
                      <a:pt x="6" y="57"/>
                    </a:lnTo>
                    <a:lnTo>
                      <a:pt x="3" y="53"/>
                    </a:lnTo>
                    <a:lnTo>
                      <a:pt x="1" y="47"/>
                    </a:lnTo>
                    <a:lnTo>
                      <a:pt x="0" y="42"/>
                    </a:lnTo>
                    <a:lnTo>
                      <a:pt x="0" y="37"/>
                    </a:lnTo>
                    <a:lnTo>
                      <a:pt x="2" y="32"/>
                    </a:lnTo>
                    <a:lnTo>
                      <a:pt x="8" y="29"/>
                    </a:lnTo>
                    <a:lnTo>
                      <a:pt x="15" y="27"/>
                    </a:lnTo>
                    <a:lnTo>
                      <a:pt x="24" y="23"/>
                    </a:lnTo>
                    <a:lnTo>
                      <a:pt x="34" y="21"/>
                    </a:lnTo>
                    <a:lnTo>
                      <a:pt x="45" y="19"/>
                    </a:lnTo>
                    <a:lnTo>
                      <a:pt x="54" y="16"/>
                    </a:lnTo>
                    <a:lnTo>
                      <a:pt x="63" y="15"/>
                    </a:lnTo>
                    <a:lnTo>
                      <a:pt x="70" y="15"/>
                    </a:lnTo>
                    <a:lnTo>
                      <a:pt x="75" y="15"/>
                    </a:lnTo>
                    <a:lnTo>
                      <a:pt x="79" y="15"/>
                    </a:lnTo>
                    <a:lnTo>
                      <a:pt x="84" y="15"/>
                    </a:lnTo>
                    <a:lnTo>
                      <a:pt x="87" y="15"/>
                    </a:lnTo>
                    <a:lnTo>
                      <a:pt x="90" y="12"/>
                    </a:lnTo>
                    <a:lnTo>
                      <a:pt x="92" y="8"/>
                    </a:lnTo>
                    <a:lnTo>
                      <a:pt x="93" y="5"/>
                    </a:lnTo>
                    <a:lnTo>
                      <a:pt x="95" y="0"/>
                    </a:lnTo>
                    <a:lnTo>
                      <a:pt x="100" y="1"/>
                    </a:lnTo>
                    <a:lnTo>
                      <a:pt x="105" y="4"/>
                    </a:lnTo>
                    <a:lnTo>
                      <a:pt x="109" y="6"/>
                    </a:lnTo>
                    <a:lnTo>
                      <a:pt x="115" y="8"/>
                    </a:lnTo>
                    <a:lnTo>
                      <a:pt x="121" y="11"/>
                    </a:lnTo>
                    <a:lnTo>
                      <a:pt x="125" y="14"/>
                    </a:lnTo>
                    <a:lnTo>
                      <a:pt x="129" y="16"/>
                    </a:lnTo>
                    <a:lnTo>
                      <a:pt x="132" y="17"/>
                    </a:lnTo>
                    <a:lnTo>
                      <a:pt x="136" y="20"/>
                    </a:lnTo>
                    <a:lnTo>
                      <a:pt x="139" y="22"/>
                    </a:lnTo>
                    <a:lnTo>
                      <a:pt x="143" y="25"/>
                    </a:lnTo>
                    <a:lnTo>
                      <a:pt x="147" y="29"/>
                    </a:lnTo>
                    <a:lnTo>
                      <a:pt x="151" y="32"/>
                    </a:lnTo>
                    <a:lnTo>
                      <a:pt x="156" y="35"/>
                    </a:lnTo>
                    <a:lnTo>
                      <a:pt x="162" y="37"/>
                    </a:lnTo>
                    <a:lnTo>
                      <a:pt x="168" y="39"/>
                    </a:lnTo>
                    <a:lnTo>
                      <a:pt x="173" y="40"/>
                    </a:lnTo>
                    <a:lnTo>
                      <a:pt x="177" y="40"/>
                    </a:lnTo>
                    <a:lnTo>
                      <a:pt x="183" y="42"/>
                    </a:lnTo>
                    <a:lnTo>
                      <a:pt x="190" y="42"/>
                    </a:lnTo>
                    <a:lnTo>
                      <a:pt x="196" y="43"/>
                    </a:lnTo>
                    <a:lnTo>
                      <a:pt x="203" y="43"/>
                    </a:lnTo>
                    <a:lnTo>
                      <a:pt x="209" y="43"/>
                    </a:lnTo>
                    <a:lnTo>
                      <a:pt x="216" y="43"/>
                    </a:lnTo>
                    <a:lnTo>
                      <a:pt x="224" y="44"/>
                    </a:lnTo>
                    <a:lnTo>
                      <a:pt x="231" y="44"/>
                    </a:lnTo>
                    <a:lnTo>
                      <a:pt x="237" y="44"/>
                    </a:lnTo>
                    <a:lnTo>
                      <a:pt x="243" y="44"/>
                    </a:lnTo>
                    <a:lnTo>
                      <a:pt x="245" y="44"/>
                    </a:lnTo>
                    <a:lnTo>
                      <a:pt x="249" y="44"/>
                    </a:lnTo>
                    <a:lnTo>
                      <a:pt x="251" y="44"/>
                    </a:lnTo>
                    <a:lnTo>
                      <a:pt x="253" y="44"/>
                    </a:lnTo>
                    <a:lnTo>
                      <a:pt x="261" y="44"/>
                    </a:lnTo>
                    <a:lnTo>
                      <a:pt x="272" y="43"/>
                    </a:lnTo>
                    <a:lnTo>
                      <a:pt x="284" y="43"/>
                    </a:lnTo>
                    <a:lnTo>
                      <a:pt x="297" y="42"/>
                    </a:lnTo>
                    <a:lnTo>
                      <a:pt x="312" y="40"/>
                    </a:lnTo>
                    <a:lnTo>
                      <a:pt x="327" y="38"/>
                    </a:lnTo>
                    <a:lnTo>
                      <a:pt x="343" y="37"/>
                    </a:lnTo>
                    <a:lnTo>
                      <a:pt x="358" y="35"/>
                    </a:lnTo>
                    <a:lnTo>
                      <a:pt x="374" y="34"/>
                    </a:lnTo>
                    <a:lnTo>
                      <a:pt x="389" y="32"/>
                    </a:lnTo>
                    <a:lnTo>
                      <a:pt x="404" y="30"/>
                    </a:lnTo>
                    <a:lnTo>
                      <a:pt x="417" y="29"/>
                    </a:lnTo>
                    <a:lnTo>
                      <a:pt x="428" y="28"/>
                    </a:lnTo>
                    <a:lnTo>
                      <a:pt x="439" y="28"/>
                    </a:lnTo>
                    <a:lnTo>
                      <a:pt x="447" y="27"/>
                    </a:lnTo>
                    <a:lnTo>
                      <a:pt x="452"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43" name="Freeform 131"/>
              <p:cNvSpPr>
                <a:spLocks/>
              </p:cNvSpPr>
              <p:nvPr/>
            </p:nvSpPr>
            <p:spPr bwMode="auto">
              <a:xfrm>
                <a:off x="1409" y="3816"/>
                <a:ext cx="33" cy="42"/>
              </a:xfrm>
              <a:custGeom>
                <a:avLst/>
                <a:gdLst>
                  <a:gd name="T0" fmla="*/ 12 w 67"/>
                  <a:gd name="T1" fmla="*/ 35 h 84"/>
                  <a:gd name="T2" fmla="*/ 11 w 67"/>
                  <a:gd name="T3" fmla="*/ 37 h 84"/>
                  <a:gd name="T4" fmla="*/ 11 w 67"/>
                  <a:gd name="T5" fmla="*/ 39 h 84"/>
                  <a:gd name="T6" fmla="*/ 10 w 67"/>
                  <a:gd name="T7" fmla="*/ 41 h 84"/>
                  <a:gd name="T8" fmla="*/ 8 w 67"/>
                  <a:gd name="T9" fmla="*/ 42 h 84"/>
                  <a:gd name="T10" fmla="*/ 7 w 67"/>
                  <a:gd name="T11" fmla="*/ 42 h 84"/>
                  <a:gd name="T12" fmla="*/ 4 w 67"/>
                  <a:gd name="T13" fmla="*/ 42 h 84"/>
                  <a:gd name="T14" fmla="*/ 2 w 67"/>
                  <a:gd name="T15" fmla="*/ 42 h 84"/>
                  <a:gd name="T16" fmla="*/ 0 w 67"/>
                  <a:gd name="T17" fmla="*/ 42 h 84"/>
                  <a:gd name="T18" fmla="*/ 2 w 67"/>
                  <a:gd name="T19" fmla="*/ 39 h 84"/>
                  <a:gd name="T20" fmla="*/ 5 w 67"/>
                  <a:gd name="T21" fmla="*/ 34 h 84"/>
                  <a:gd name="T22" fmla="*/ 9 w 67"/>
                  <a:gd name="T23" fmla="*/ 27 h 84"/>
                  <a:gd name="T24" fmla="*/ 13 w 67"/>
                  <a:gd name="T25" fmla="*/ 20 h 84"/>
                  <a:gd name="T26" fmla="*/ 18 w 67"/>
                  <a:gd name="T27" fmla="*/ 14 h 84"/>
                  <a:gd name="T28" fmla="*/ 22 w 67"/>
                  <a:gd name="T29" fmla="*/ 8 h 84"/>
                  <a:gd name="T30" fmla="*/ 25 w 67"/>
                  <a:gd name="T31" fmla="*/ 3 h 84"/>
                  <a:gd name="T32" fmla="*/ 26 w 67"/>
                  <a:gd name="T33" fmla="*/ 0 h 84"/>
                  <a:gd name="T34" fmla="*/ 28 w 67"/>
                  <a:gd name="T35" fmla="*/ 0 h 84"/>
                  <a:gd name="T36" fmla="*/ 30 w 67"/>
                  <a:gd name="T37" fmla="*/ 0 h 84"/>
                  <a:gd name="T38" fmla="*/ 31 w 67"/>
                  <a:gd name="T39" fmla="*/ 0 h 84"/>
                  <a:gd name="T40" fmla="*/ 33 w 67"/>
                  <a:gd name="T41" fmla="*/ 0 h 84"/>
                  <a:gd name="T42" fmla="*/ 31 w 67"/>
                  <a:gd name="T43" fmla="*/ 3 h 84"/>
                  <a:gd name="T44" fmla="*/ 29 w 67"/>
                  <a:gd name="T45" fmla="*/ 8 h 84"/>
                  <a:gd name="T46" fmla="*/ 26 w 67"/>
                  <a:gd name="T47" fmla="*/ 13 h 84"/>
                  <a:gd name="T48" fmla="*/ 22 w 67"/>
                  <a:gd name="T49" fmla="*/ 19 h 84"/>
                  <a:gd name="T50" fmla="*/ 19 w 67"/>
                  <a:gd name="T51" fmla="*/ 24 h 84"/>
                  <a:gd name="T52" fmla="*/ 16 w 67"/>
                  <a:gd name="T53" fmla="*/ 30 h 84"/>
                  <a:gd name="T54" fmla="*/ 14 w 67"/>
                  <a:gd name="T55" fmla="*/ 33 h 84"/>
                  <a:gd name="T56" fmla="*/ 12 w 67"/>
                  <a:gd name="T57" fmla="*/ 35 h 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84"/>
                  <a:gd name="T89" fmla="*/ 67 w 67"/>
                  <a:gd name="T90" fmla="*/ 84 h 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84">
                    <a:moveTo>
                      <a:pt x="25" y="69"/>
                    </a:moveTo>
                    <a:lnTo>
                      <a:pt x="23" y="74"/>
                    </a:lnTo>
                    <a:lnTo>
                      <a:pt x="22" y="77"/>
                    </a:lnTo>
                    <a:lnTo>
                      <a:pt x="20" y="81"/>
                    </a:lnTo>
                    <a:lnTo>
                      <a:pt x="17" y="84"/>
                    </a:lnTo>
                    <a:lnTo>
                      <a:pt x="14" y="84"/>
                    </a:lnTo>
                    <a:lnTo>
                      <a:pt x="9" y="84"/>
                    </a:lnTo>
                    <a:lnTo>
                      <a:pt x="5" y="84"/>
                    </a:lnTo>
                    <a:lnTo>
                      <a:pt x="0" y="84"/>
                    </a:lnTo>
                    <a:lnTo>
                      <a:pt x="4" y="77"/>
                    </a:lnTo>
                    <a:lnTo>
                      <a:pt x="10" y="67"/>
                    </a:lnTo>
                    <a:lnTo>
                      <a:pt x="18" y="54"/>
                    </a:lnTo>
                    <a:lnTo>
                      <a:pt x="27" y="40"/>
                    </a:lnTo>
                    <a:lnTo>
                      <a:pt x="36" y="27"/>
                    </a:lnTo>
                    <a:lnTo>
                      <a:pt x="44" y="15"/>
                    </a:lnTo>
                    <a:lnTo>
                      <a:pt x="50" y="6"/>
                    </a:lnTo>
                    <a:lnTo>
                      <a:pt x="53" y="0"/>
                    </a:lnTo>
                    <a:lnTo>
                      <a:pt x="56" y="0"/>
                    </a:lnTo>
                    <a:lnTo>
                      <a:pt x="60" y="0"/>
                    </a:lnTo>
                    <a:lnTo>
                      <a:pt x="63" y="0"/>
                    </a:lnTo>
                    <a:lnTo>
                      <a:pt x="67" y="0"/>
                    </a:lnTo>
                    <a:lnTo>
                      <a:pt x="63" y="6"/>
                    </a:lnTo>
                    <a:lnTo>
                      <a:pt x="59" y="15"/>
                    </a:lnTo>
                    <a:lnTo>
                      <a:pt x="52" y="25"/>
                    </a:lnTo>
                    <a:lnTo>
                      <a:pt x="45" y="37"/>
                    </a:lnTo>
                    <a:lnTo>
                      <a:pt x="38" y="48"/>
                    </a:lnTo>
                    <a:lnTo>
                      <a:pt x="32" y="59"/>
                    </a:lnTo>
                    <a:lnTo>
                      <a:pt x="28" y="66"/>
                    </a:lnTo>
                    <a:lnTo>
                      <a:pt x="25" y="6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44" name="Freeform 132"/>
              <p:cNvSpPr>
                <a:spLocks/>
              </p:cNvSpPr>
              <p:nvPr/>
            </p:nvSpPr>
            <p:spPr bwMode="auto">
              <a:xfrm>
                <a:off x="1507" y="3791"/>
                <a:ext cx="114" cy="50"/>
              </a:xfrm>
              <a:custGeom>
                <a:avLst/>
                <a:gdLst>
                  <a:gd name="T0" fmla="*/ 107 w 228"/>
                  <a:gd name="T1" fmla="*/ 43 h 100"/>
                  <a:gd name="T2" fmla="*/ 98 w 228"/>
                  <a:gd name="T3" fmla="*/ 40 h 100"/>
                  <a:gd name="T4" fmla="*/ 89 w 228"/>
                  <a:gd name="T5" fmla="*/ 44 h 100"/>
                  <a:gd name="T6" fmla="*/ 81 w 228"/>
                  <a:gd name="T7" fmla="*/ 44 h 100"/>
                  <a:gd name="T8" fmla="*/ 77 w 228"/>
                  <a:gd name="T9" fmla="*/ 42 h 100"/>
                  <a:gd name="T10" fmla="*/ 70 w 228"/>
                  <a:gd name="T11" fmla="*/ 40 h 100"/>
                  <a:gd name="T12" fmla="*/ 64 w 228"/>
                  <a:gd name="T13" fmla="*/ 35 h 100"/>
                  <a:gd name="T14" fmla="*/ 51 w 228"/>
                  <a:gd name="T15" fmla="*/ 31 h 100"/>
                  <a:gd name="T16" fmla="*/ 45 w 228"/>
                  <a:gd name="T17" fmla="*/ 31 h 100"/>
                  <a:gd name="T18" fmla="*/ 43 w 228"/>
                  <a:gd name="T19" fmla="*/ 34 h 100"/>
                  <a:gd name="T20" fmla="*/ 45 w 228"/>
                  <a:gd name="T21" fmla="*/ 39 h 100"/>
                  <a:gd name="T22" fmla="*/ 37 w 228"/>
                  <a:gd name="T23" fmla="*/ 33 h 100"/>
                  <a:gd name="T24" fmla="*/ 41 w 228"/>
                  <a:gd name="T25" fmla="*/ 27 h 100"/>
                  <a:gd name="T26" fmla="*/ 49 w 228"/>
                  <a:gd name="T27" fmla="*/ 24 h 100"/>
                  <a:gd name="T28" fmla="*/ 57 w 228"/>
                  <a:gd name="T29" fmla="*/ 24 h 100"/>
                  <a:gd name="T30" fmla="*/ 66 w 228"/>
                  <a:gd name="T31" fmla="*/ 24 h 100"/>
                  <a:gd name="T32" fmla="*/ 64 w 228"/>
                  <a:gd name="T33" fmla="*/ 21 h 100"/>
                  <a:gd name="T34" fmla="*/ 55 w 228"/>
                  <a:gd name="T35" fmla="*/ 19 h 100"/>
                  <a:gd name="T36" fmla="*/ 49 w 228"/>
                  <a:gd name="T37" fmla="*/ 16 h 100"/>
                  <a:gd name="T38" fmla="*/ 38 w 228"/>
                  <a:gd name="T39" fmla="*/ 18 h 100"/>
                  <a:gd name="T40" fmla="*/ 32 w 228"/>
                  <a:gd name="T41" fmla="*/ 23 h 100"/>
                  <a:gd name="T42" fmla="*/ 31 w 228"/>
                  <a:gd name="T43" fmla="*/ 32 h 100"/>
                  <a:gd name="T44" fmla="*/ 34 w 228"/>
                  <a:gd name="T45" fmla="*/ 46 h 100"/>
                  <a:gd name="T46" fmla="*/ 32 w 228"/>
                  <a:gd name="T47" fmla="*/ 50 h 100"/>
                  <a:gd name="T48" fmla="*/ 29 w 228"/>
                  <a:gd name="T49" fmla="*/ 50 h 100"/>
                  <a:gd name="T50" fmla="*/ 25 w 228"/>
                  <a:gd name="T51" fmla="*/ 44 h 100"/>
                  <a:gd name="T52" fmla="*/ 17 w 228"/>
                  <a:gd name="T53" fmla="*/ 29 h 100"/>
                  <a:gd name="T54" fmla="*/ 22 w 228"/>
                  <a:gd name="T55" fmla="*/ 14 h 100"/>
                  <a:gd name="T56" fmla="*/ 19 w 228"/>
                  <a:gd name="T57" fmla="*/ 17 h 100"/>
                  <a:gd name="T58" fmla="*/ 13 w 228"/>
                  <a:gd name="T59" fmla="*/ 29 h 100"/>
                  <a:gd name="T60" fmla="*/ 11 w 228"/>
                  <a:gd name="T61" fmla="*/ 38 h 100"/>
                  <a:gd name="T62" fmla="*/ 2 w 228"/>
                  <a:gd name="T63" fmla="*/ 41 h 100"/>
                  <a:gd name="T64" fmla="*/ 0 w 228"/>
                  <a:gd name="T65" fmla="*/ 35 h 100"/>
                  <a:gd name="T66" fmla="*/ 3 w 228"/>
                  <a:gd name="T67" fmla="*/ 23 h 100"/>
                  <a:gd name="T68" fmla="*/ 10 w 228"/>
                  <a:gd name="T69" fmla="*/ 8 h 100"/>
                  <a:gd name="T70" fmla="*/ 22 w 228"/>
                  <a:gd name="T71" fmla="*/ 5 h 100"/>
                  <a:gd name="T72" fmla="*/ 31 w 228"/>
                  <a:gd name="T73" fmla="*/ 4 h 100"/>
                  <a:gd name="T74" fmla="*/ 42 w 228"/>
                  <a:gd name="T75" fmla="*/ 2 h 100"/>
                  <a:gd name="T76" fmla="*/ 53 w 228"/>
                  <a:gd name="T77" fmla="*/ 0 h 100"/>
                  <a:gd name="T78" fmla="*/ 65 w 228"/>
                  <a:gd name="T79" fmla="*/ 3 h 100"/>
                  <a:gd name="T80" fmla="*/ 74 w 228"/>
                  <a:gd name="T81" fmla="*/ 10 h 100"/>
                  <a:gd name="T82" fmla="*/ 90 w 228"/>
                  <a:gd name="T83" fmla="*/ 25 h 100"/>
                  <a:gd name="T84" fmla="*/ 101 w 228"/>
                  <a:gd name="T85" fmla="*/ 33 h 100"/>
                  <a:gd name="T86" fmla="*/ 107 w 228"/>
                  <a:gd name="T87" fmla="*/ 33 h 100"/>
                  <a:gd name="T88" fmla="*/ 111 w 228"/>
                  <a:gd name="T89" fmla="*/ 33 h 100"/>
                  <a:gd name="T90" fmla="*/ 114 w 228"/>
                  <a:gd name="T91" fmla="*/ 36 h 100"/>
                  <a:gd name="T92" fmla="*/ 114 w 228"/>
                  <a:gd name="T93" fmla="*/ 46 h 1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
                  <a:gd name="T142" fmla="*/ 0 h 100"/>
                  <a:gd name="T143" fmla="*/ 228 w 228"/>
                  <a:gd name="T144" fmla="*/ 100 h 1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 h="100">
                    <a:moveTo>
                      <a:pt x="227" y="91"/>
                    </a:moveTo>
                    <a:lnTo>
                      <a:pt x="221" y="88"/>
                    </a:lnTo>
                    <a:lnTo>
                      <a:pt x="214" y="85"/>
                    </a:lnTo>
                    <a:lnTo>
                      <a:pt x="206" y="83"/>
                    </a:lnTo>
                    <a:lnTo>
                      <a:pt x="200" y="80"/>
                    </a:lnTo>
                    <a:lnTo>
                      <a:pt x="195" y="80"/>
                    </a:lnTo>
                    <a:lnTo>
                      <a:pt x="189" y="81"/>
                    </a:lnTo>
                    <a:lnTo>
                      <a:pt x="182" y="85"/>
                    </a:lnTo>
                    <a:lnTo>
                      <a:pt x="177" y="87"/>
                    </a:lnTo>
                    <a:lnTo>
                      <a:pt x="173" y="88"/>
                    </a:lnTo>
                    <a:lnTo>
                      <a:pt x="167" y="88"/>
                    </a:lnTo>
                    <a:lnTo>
                      <a:pt x="161" y="87"/>
                    </a:lnTo>
                    <a:lnTo>
                      <a:pt x="158" y="86"/>
                    </a:lnTo>
                    <a:lnTo>
                      <a:pt x="155" y="85"/>
                    </a:lnTo>
                    <a:lnTo>
                      <a:pt x="153" y="84"/>
                    </a:lnTo>
                    <a:lnTo>
                      <a:pt x="150" y="83"/>
                    </a:lnTo>
                    <a:lnTo>
                      <a:pt x="145" y="83"/>
                    </a:lnTo>
                    <a:lnTo>
                      <a:pt x="140" y="80"/>
                    </a:lnTo>
                    <a:lnTo>
                      <a:pt x="135" y="77"/>
                    </a:lnTo>
                    <a:lnTo>
                      <a:pt x="130" y="73"/>
                    </a:lnTo>
                    <a:lnTo>
                      <a:pt x="127" y="69"/>
                    </a:lnTo>
                    <a:lnTo>
                      <a:pt x="120" y="68"/>
                    </a:lnTo>
                    <a:lnTo>
                      <a:pt x="110" y="64"/>
                    </a:lnTo>
                    <a:lnTo>
                      <a:pt x="101" y="62"/>
                    </a:lnTo>
                    <a:lnTo>
                      <a:pt x="95" y="61"/>
                    </a:lnTo>
                    <a:lnTo>
                      <a:pt x="92" y="61"/>
                    </a:lnTo>
                    <a:lnTo>
                      <a:pt x="90" y="62"/>
                    </a:lnTo>
                    <a:lnTo>
                      <a:pt x="87" y="64"/>
                    </a:lnTo>
                    <a:lnTo>
                      <a:pt x="86" y="66"/>
                    </a:lnTo>
                    <a:lnTo>
                      <a:pt x="86" y="68"/>
                    </a:lnTo>
                    <a:lnTo>
                      <a:pt x="87" y="70"/>
                    </a:lnTo>
                    <a:lnTo>
                      <a:pt x="89" y="73"/>
                    </a:lnTo>
                    <a:lnTo>
                      <a:pt x="89" y="77"/>
                    </a:lnTo>
                    <a:lnTo>
                      <a:pt x="85" y="75"/>
                    </a:lnTo>
                    <a:lnTo>
                      <a:pt x="79" y="70"/>
                    </a:lnTo>
                    <a:lnTo>
                      <a:pt x="74" y="65"/>
                    </a:lnTo>
                    <a:lnTo>
                      <a:pt x="69" y="61"/>
                    </a:lnTo>
                    <a:lnTo>
                      <a:pt x="74" y="57"/>
                    </a:lnTo>
                    <a:lnTo>
                      <a:pt x="81" y="54"/>
                    </a:lnTo>
                    <a:lnTo>
                      <a:pt x="89" y="50"/>
                    </a:lnTo>
                    <a:lnTo>
                      <a:pt x="94" y="48"/>
                    </a:lnTo>
                    <a:lnTo>
                      <a:pt x="97" y="48"/>
                    </a:lnTo>
                    <a:lnTo>
                      <a:pt x="101" y="48"/>
                    </a:lnTo>
                    <a:lnTo>
                      <a:pt x="107" y="48"/>
                    </a:lnTo>
                    <a:lnTo>
                      <a:pt x="114" y="48"/>
                    </a:lnTo>
                    <a:lnTo>
                      <a:pt x="120" y="48"/>
                    </a:lnTo>
                    <a:lnTo>
                      <a:pt x="127" y="48"/>
                    </a:lnTo>
                    <a:lnTo>
                      <a:pt x="132" y="48"/>
                    </a:lnTo>
                    <a:lnTo>
                      <a:pt x="137" y="48"/>
                    </a:lnTo>
                    <a:lnTo>
                      <a:pt x="134" y="46"/>
                    </a:lnTo>
                    <a:lnTo>
                      <a:pt x="128" y="42"/>
                    </a:lnTo>
                    <a:lnTo>
                      <a:pt x="121" y="40"/>
                    </a:lnTo>
                    <a:lnTo>
                      <a:pt x="115" y="39"/>
                    </a:lnTo>
                    <a:lnTo>
                      <a:pt x="110" y="38"/>
                    </a:lnTo>
                    <a:lnTo>
                      <a:pt x="105" y="37"/>
                    </a:lnTo>
                    <a:lnTo>
                      <a:pt x="101" y="34"/>
                    </a:lnTo>
                    <a:lnTo>
                      <a:pt x="98" y="31"/>
                    </a:lnTo>
                    <a:lnTo>
                      <a:pt x="93" y="32"/>
                    </a:lnTo>
                    <a:lnTo>
                      <a:pt x="85" y="34"/>
                    </a:lnTo>
                    <a:lnTo>
                      <a:pt x="76" y="35"/>
                    </a:lnTo>
                    <a:lnTo>
                      <a:pt x="67" y="37"/>
                    </a:lnTo>
                    <a:lnTo>
                      <a:pt x="66" y="41"/>
                    </a:lnTo>
                    <a:lnTo>
                      <a:pt x="64" y="46"/>
                    </a:lnTo>
                    <a:lnTo>
                      <a:pt x="61" y="51"/>
                    </a:lnTo>
                    <a:lnTo>
                      <a:pt x="57" y="56"/>
                    </a:lnTo>
                    <a:lnTo>
                      <a:pt x="61" y="64"/>
                    </a:lnTo>
                    <a:lnTo>
                      <a:pt x="64" y="73"/>
                    </a:lnTo>
                    <a:lnTo>
                      <a:pt x="66" y="84"/>
                    </a:lnTo>
                    <a:lnTo>
                      <a:pt x="67" y="91"/>
                    </a:lnTo>
                    <a:lnTo>
                      <a:pt x="67" y="94"/>
                    </a:lnTo>
                    <a:lnTo>
                      <a:pt x="66" y="96"/>
                    </a:lnTo>
                    <a:lnTo>
                      <a:pt x="63" y="99"/>
                    </a:lnTo>
                    <a:lnTo>
                      <a:pt x="61" y="100"/>
                    </a:lnTo>
                    <a:lnTo>
                      <a:pt x="59" y="100"/>
                    </a:lnTo>
                    <a:lnTo>
                      <a:pt x="57" y="99"/>
                    </a:lnTo>
                    <a:lnTo>
                      <a:pt x="55" y="96"/>
                    </a:lnTo>
                    <a:lnTo>
                      <a:pt x="53" y="95"/>
                    </a:lnTo>
                    <a:lnTo>
                      <a:pt x="49" y="87"/>
                    </a:lnTo>
                    <a:lnTo>
                      <a:pt x="45" y="77"/>
                    </a:lnTo>
                    <a:lnTo>
                      <a:pt x="39" y="66"/>
                    </a:lnTo>
                    <a:lnTo>
                      <a:pt x="33" y="58"/>
                    </a:lnTo>
                    <a:lnTo>
                      <a:pt x="34" y="53"/>
                    </a:lnTo>
                    <a:lnTo>
                      <a:pt x="39" y="41"/>
                    </a:lnTo>
                    <a:lnTo>
                      <a:pt x="44" y="27"/>
                    </a:lnTo>
                    <a:lnTo>
                      <a:pt x="47" y="18"/>
                    </a:lnTo>
                    <a:lnTo>
                      <a:pt x="43" y="24"/>
                    </a:lnTo>
                    <a:lnTo>
                      <a:pt x="37" y="34"/>
                    </a:lnTo>
                    <a:lnTo>
                      <a:pt x="30" y="46"/>
                    </a:lnTo>
                    <a:lnTo>
                      <a:pt x="25" y="54"/>
                    </a:lnTo>
                    <a:lnTo>
                      <a:pt x="25" y="58"/>
                    </a:lnTo>
                    <a:lnTo>
                      <a:pt x="25" y="64"/>
                    </a:lnTo>
                    <a:lnTo>
                      <a:pt x="23" y="71"/>
                    </a:lnTo>
                    <a:lnTo>
                      <a:pt x="21" y="76"/>
                    </a:lnTo>
                    <a:lnTo>
                      <a:pt x="16" y="78"/>
                    </a:lnTo>
                    <a:lnTo>
                      <a:pt x="10" y="80"/>
                    </a:lnTo>
                    <a:lnTo>
                      <a:pt x="4" y="81"/>
                    </a:lnTo>
                    <a:lnTo>
                      <a:pt x="1" y="83"/>
                    </a:lnTo>
                    <a:lnTo>
                      <a:pt x="0" y="79"/>
                    </a:lnTo>
                    <a:lnTo>
                      <a:pt x="0" y="70"/>
                    </a:lnTo>
                    <a:lnTo>
                      <a:pt x="0" y="61"/>
                    </a:lnTo>
                    <a:lnTo>
                      <a:pt x="1" y="54"/>
                    </a:lnTo>
                    <a:lnTo>
                      <a:pt x="6" y="46"/>
                    </a:lnTo>
                    <a:lnTo>
                      <a:pt x="11" y="34"/>
                    </a:lnTo>
                    <a:lnTo>
                      <a:pt x="16" y="23"/>
                    </a:lnTo>
                    <a:lnTo>
                      <a:pt x="19" y="16"/>
                    </a:lnTo>
                    <a:lnTo>
                      <a:pt x="24" y="13"/>
                    </a:lnTo>
                    <a:lnTo>
                      <a:pt x="33" y="11"/>
                    </a:lnTo>
                    <a:lnTo>
                      <a:pt x="43" y="10"/>
                    </a:lnTo>
                    <a:lnTo>
                      <a:pt x="51" y="9"/>
                    </a:lnTo>
                    <a:lnTo>
                      <a:pt x="55" y="8"/>
                    </a:lnTo>
                    <a:lnTo>
                      <a:pt x="61" y="8"/>
                    </a:lnTo>
                    <a:lnTo>
                      <a:pt x="68" y="7"/>
                    </a:lnTo>
                    <a:lnTo>
                      <a:pt x="76" y="4"/>
                    </a:lnTo>
                    <a:lnTo>
                      <a:pt x="84" y="3"/>
                    </a:lnTo>
                    <a:lnTo>
                      <a:pt x="92" y="2"/>
                    </a:lnTo>
                    <a:lnTo>
                      <a:pt x="99" y="1"/>
                    </a:lnTo>
                    <a:lnTo>
                      <a:pt x="106" y="0"/>
                    </a:lnTo>
                    <a:lnTo>
                      <a:pt x="115" y="0"/>
                    </a:lnTo>
                    <a:lnTo>
                      <a:pt x="123" y="2"/>
                    </a:lnTo>
                    <a:lnTo>
                      <a:pt x="130" y="5"/>
                    </a:lnTo>
                    <a:lnTo>
                      <a:pt x="135" y="9"/>
                    </a:lnTo>
                    <a:lnTo>
                      <a:pt x="139" y="13"/>
                    </a:lnTo>
                    <a:lnTo>
                      <a:pt x="147" y="20"/>
                    </a:lnTo>
                    <a:lnTo>
                      <a:pt x="157" y="30"/>
                    </a:lnTo>
                    <a:lnTo>
                      <a:pt x="168" y="39"/>
                    </a:lnTo>
                    <a:lnTo>
                      <a:pt x="180" y="49"/>
                    </a:lnTo>
                    <a:lnTo>
                      <a:pt x="190" y="57"/>
                    </a:lnTo>
                    <a:lnTo>
                      <a:pt x="198" y="64"/>
                    </a:lnTo>
                    <a:lnTo>
                      <a:pt x="201" y="66"/>
                    </a:lnTo>
                    <a:lnTo>
                      <a:pt x="205" y="68"/>
                    </a:lnTo>
                    <a:lnTo>
                      <a:pt x="210" y="66"/>
                    </a:lnTo>
                    <a:lnTo>
                      <a:pt x="213" y="65"/>
                    </a:lnTo>
                    <a:lnTo>
                      <a:pt x="216" y="64"/>
                    </a:lnTo>
                    <a:lnTo>
                      <a:pt x="219" y="65"/>
                    </a:lnTo>
                    <a:lnTo>
                      <a:pt x="222" y="66"/>
                    </a:lnTo>
                    <a:lnTo>
                      <a:pt x="225" y="68"/>
                    </a:lnTo>
                    <a:lnTo>
                      <a:pt x="228" y="69"/>
                    </a:lnTo>
                    <a:lnTo>
                      <a:pt x="227" y="72"/>
                    </a:lnTo>
                    <a:lnTo>
                      <a:pt x="227" y="77"/>
                    </a:lnTo>
                    <a:lnTo>
                      <a:pt x="227" y="84"/>
                    </a:lnTo>
                    <a:lnTo>
                      <a:pt x="227" y="9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45" name="Freeform 133"/>
              <p:cNvSpPr>
                <a:spLocks/>
              </p:cNvSpPr>
              <p:nvPr/>
            </p:nvSpPr>
            <p:spPr bwMode="auto">
              <a:xfrm>
                <a:off x="1418" y="3854"/>
                <a:ext cx="185" cy="34"/>
              </a:xfrm>
              <a:custGeom>
                <a:avLst/>
                <a:gdLst>
                  <a:gd name="T0" fmla="*/ 184 w 371"/>
                  <a:gd name="T1" fmla="*/ 18 h 67"/>
                  <a:gd name="T2" fmla="*/ 180 w 371"/>
                  <a:gd name="T3" fmla="*/ 27 h 67"/>
                  <a:gd name="T4" fmla="*/ 169 w 371"/>
                  <a:gd name="T5" fmla="*/ 31 h 67"/>
                  <a:gd name="T6" fmla="*/ 153 w 371"/>
                  <a:gd name="T7" fmla="*/ 33 h 67"/>
                  <a:gd name="T8" fmla="*/ 137 w 371"/>
                  <a:gd name="T9" fmla="*/ 34 h 67"/>
                  <a:gd name="T10" fmla="*/ 121 w 371"/>
                  <a:gd name="T11" fmla="*/ 33 h 67"/>
                  <a:gd name="T12" fmla="*/ 108 w 371"/>
                  <a:gd name="T13" fmla="*/ 33 h 67"/>
                  <a:gd name="T14" fmla="*/ 95 w 371"/>
                  <a:gd name="T15" fmla="*/ 31 h 67"/>
                  <a:gd name="T16" fmla="*/ 85 w 371"/>
                  <a:gd name="T17" fmla="*/ 30 h 67"/>
                  <a:gd name="T18" fmla="*/ 78 w 371"/>
                  <a:gd name="T19" fmla="*/ 29 h 67"/>
                  <a:gd name="T20" fmla="*/ 72 w 371"/>
                  <a:gd name="T21" fmla="*/ 27 h 67"/>
                  <a:gd name="T22" fmla="*/ 56 w 371"/>
                  <a:gd name="T23" fmla="*/ 26 h 67"/>
                  <a:gd name="T24" fmla="*/ 37 w 371"/>
                  <a:gd name="T25" fmla="*/ 23 h 67"/>
                  <a:gd name="T26" fmla="*/ 22 w 371"/>
                  <a:gd name="T27" fmla="*/ 22 h 67"/>
                  <a:gd name="T28" fmla="*/ 18 w 371"/>
                  <a:gd name="T29" fmla="*/ 21 h 67"/>
                  <a:gd name="T30" fmla="*/ 18 w 371"/>
                  <a:gd name="T31" fmla="*/ 16 h 67"/>
                  <a:gd name="T32" fmla="*/ 18 w 371"/>
                  <a:gd name="T33" fmla="*/ 13 h 67"/>
                  <a:gd name="T34" fmla="*/ 15 w 371"/>
                  <a:gd name="T35" fmla="*/ 11 h 67"/>
                  <a:gd name="T36" fmla="*/ 9 w 371"/>
                  <a:gd name="T37" fmla="*/ 8 h 67"/>
                  <a:gd name="T38" fmla="*/ 3 w 371"/>
                  <a:gd name="T39" fmla="*/ 6 h 67"/>
                  <a:gd name="T40" fmla="*/ 0 w 371"/>
                  <a:gd name="T41" fmla="*/ 3 h 67"/>
                  <a:gd name="T42" fmla="*/ 1 w 371"/>
                  <a:gd name="T43" fmla="*/ 1 h 67"/>
                  <a:gd name="T44" fmla="*/ 4 w 371"/>
                  <a:gd name="T45" fmla="*/ 0 h 67"/>
                  <a:gd name="T46" fmla="*/ 9 w 371"/>
                  <a:gd name="T47" fmla="*/ 1 h 67"/>
                  <a:gd name="T48" fmla="*/ 15 w 371"/>
                  <a:gd name="T49" fmla="*/ 2 h 67"/>
                  <a:gd name="T50" fmla="*/ 20 w 371"/>
                  <a:gd name="T51" fmla="*/ 4 h 67"/>
                  <a:gd name="T52" fmla="*/ 24 w 371"/>
                  <a:gd name="T53" fmla="*/ 6 h 67"/>
                  <a:gd name="T54" fmla="*/ 28 w 371"/>
                  <a:gd name="T55" fmla="*/ 9 h 67"/>
                  <a:gd name="T56" fmla="*/ 32 w 371"/>
                  <a:gd name="T57" fmla="*/ 12 h 67"/>
                  <a:gd name="T58" fmla="*/ 37 w 371"/>
                  <a:gd name="T59" fmla="*/ 15 h 67"/>
                  <a:gd name="T60" fmla="*/ 43 w 371"/>
                  <a:gd name="T61" fmla="*/ 16 h 67"/>
                  <a:gd name="T62" fmla="*/ 49 w 371"/>
                  <a:gd name="T63" fmla="*/ 18 h 67"/>
                  <a:gd name="T64" fmla="*/ 56 w 371"/>
                  <a:gd name="T65" fmla="*/ 21 h 67"/>
                  <a:gd name="T66" fmla="*/ 62 w 371"/>
                  <a:gd name="T67" fmla="*/ 23 h 67"/>
                  <a:gd name="T68" fmla="*/ 64 w 371"/>
                  <a:gd name="T69" fmla="*/ 22 h 67"/>
                  <a:gd name="T70" fmla="*/ 64 w 371"/>
                  <a:gd name="T71" fmla="*/ 19 h 67"/>
                  <a:gd name="T72" fmla="*/ 68 w 371"/>
                  <a:gd name="T73" fmla="*/ 18 h 67"/>
                  <a:gd name="T74" fmla="*/ 75 w 371"/>
                  <a:gd name="T75" fmla="*/ 18 h 67"/>
                  <a:gd name="T76" fmla="*/ 78 w 371"/>
                  <a:gd name="T77" fmla="*/ 19 h 67"/>
                  <a:gd name="T78" fmla="*/ 78 w 371"/>
                  <a:gd name="T79" fmla="*/ 22 h 67"/>
                  <a:gd name="T80" fmla="*/ 80 w 371"/>
                  <a:gd name="T81" fmla="*/ 23 h 67"/>
                  <a:gd name="T82" fmla="*/ 90 w 371"/>
                  <a:gd name="T83" fmla="*/ 21 h 67"/>
                  <a:gd name="T84" fmla="*/ 103 w 371"/>
                  <a:gd name="T85" fmla="*/ 19 h 67"/>
                  <a:gd name="T86" fmla="*/ 115 w 371"/>
                  <a:gd name="T87" fmla="*/ 16 h 67"/>
                  <a:gd name="T88" fmla="*/ 124 w 371"/>
                  <a:gd name="T89" fmla="*/ 15 h 67"/>
                  <a:gd name="T90" fmla="*/ 136 w 371"/>
                  <a:gd name="T91" fmla="*/ 14 h 67"/>
                  <a:gd name="T92" fmla="*/ 147 w 371"/>
                  <a:gd name="T93" fmla="*/ 13 h 67"/>
                  <a:gd name="T94" fmla="*/ 158 w 371"/>
                  <a:gd name="T95" fmla="*/ 12 h 67"/>
                  <a:gd name="T96" fmla="*/ 166 w 371"/>
                  <a:gd name="T97" fmla="*/ 11 h 67"/>
                  <a:gd name="T98" fmla="*/ 172 w 371"/>
                  <a:gd name="T99" fmla="*/ 12 h 67"/>
                  <a:gd name="T100" fmla="*/ 178 w 371"/>
                  <a:gd name="T101" fmla="*/ 13 h 67"/>
                  <a:gd name="T102" fmla="*/ 184 w 371"/>
                  <a:gd name="T103" fmla="*/ 14 h 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1"/>
                  <a:gd name="T157" fmla="*/ 0 h 67"/>
                  <a:gd name="T158" fmla="*/ 371 w 371"/>
                  <a:gd name="T159" fmla="*/ 67 h 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1" h="67">
                    <a:moveTo>
                      <a:pt x="371" y="29"/>
                    </a:moveTo>
                    <a:lnTo>
                      <a:pt x="369" y="36"/>
                    </a:lnTo>
                    <a:lnTo>
                      <a:pt x="364" y="44"/>
                    </a:lnTo>
                    <a:lnTo>
                      <a:pt x="360" y="53"/>
                    </a:lnTo>
                    <a:lnTo>
                      <a:pt x="355" y="59"/>
                    </a:lnTo>
                    <a:lnTo>
                      <a:pt x="339" y="62"/>
                    </a:lnTo>
                    <a:lnTo>
                      <a:pt x="323" y="65"/>
                    </a:lnTo>
                    <a:lnTo>
                      <a:pt x="307" y="66"/>
                    </a:lnTo>
                    <a:lnTo>
                      <a:pt x="291" y="67"/>
                    </a:lnTo>
                    <a:lnTo>
                      <a:pt x="274" y="67"/>
                    </a:lnTo>
                    <a:lnTo>
                      <a:pt x="260" y="67"/>
                    </a:lnTo>
                    <a:lnTo>
                      <a:pt x="243" y="66"/>
                    </a:lnTo>
                    <a:lnTo>
                      <a:pt x="230" y="66"/>
                    </a:lnTo>
                    <a:lnTo>
                      <a:pt x="216" y="65"/>
                    </a:lnTo>
                    <a:lnTo>
                      <a:pt x="203" y="62"/>
                    </a:lnTo>
                    <a:lnTo>
                      <a:pt x="190" y="61"/>
                    </a:lnTo>
                    <a:lnTo>
                      <a:pt x="180" y="60"/>
                    </a:lnTo>
                    <a:lnTo>
                      <a:pt x="171" y="59"/>
                    </a:lnTo>
                    <a:lnTo>
                      <a:pt x="164" y="58"/>
                    </a:lnTo>
                    <a:lnTo>
                      <a:pt x="157" y="57"/>
                    </a:lnTo>
                    <a:lnTo>
                      <a:pt x="154" y="55"/>
                    </a:lnTo>
                    <a:lnTo>
                      <a:pt x="145" y="54"/>
                    </a:lnTo>
                    <a:lnTo>
                      <a:pt x="132" y="52"/>
                    </a:lnTo>
                    <a:lnTo>
                      <a:pt x="113" y="51"/>
                    </a:lnTo>
                    <a:lnTo>
                      <a:pt x="94" y="49"/>
                    </a:lnTo>
                    <a:lnTo>
                      <a:pt x="74" y="46"/>
                    </a:lnTo>
                    <a:lnTo>
                      <a:pt x="57" y="44"/>
                    </a:lnTo>
                    <a:lnTo>
                      <a:pt x="44" y="43"/>
                    </a:lnTo>
                    <a:lnTo>
                      <a:pt x="38" y="43"/>
                    </a:lnTo>
                    <a:lnTo>
                      <a:pt x="36" y="41"/>
                    </a:lnTo>
                    <a:lnTo>
                      <a:pt x="36" y="36"/>
                    </a:lnTo>
                    <a:lnTo>
                      <a:pt x="37" y="31"/>
                    </a:lnTo>
                    <a:lnTo>
                      <a:pt x="38" y="27"/>
                    </a:lnTo>
                    <a:lnTo>
                      <a:pt x="37" y="26"/>
                    </a:lnTo>
                    <a:lnTo>
                      <a:pt x="35" y="23"/>
                    </a:lnTo>
                    <a:lnTo>
                      <a:pt x="30" y="21"/>
                    </a:lnTo>
                    <a:lnTo>
                      <a:pt x="25" y="19"/>
                    </a:lnTo>
                    <a:lnTo>
                      <a:pt x="19" y="16"/>
                    </a:lnTo>
                    <a:lnTo>
                      <a:pt x="12" y="13"/>
                    </a:lnTo>
                    <a:lnTo>
                      <a:pt x="6" y="11"/>
                    </a:lnTo>
                    <a:lnTo>
                      <a:pt x="0" y="7"/>
                    </a:lnTo>
                    <a:lnTo>
                      <a:pt x="1" y="5"/>
                    </a:lnTo>
                    <a:lnTo>
                      <a:pt x="3" y="4"/>
                    </a:lnTo>
                    <a:lnTo>
                      <a:pt x="3" y="1"/>
                    </a:lnTo>
                    <a:lnTo>
                      <a:pt x="4" y="0"/>
                    </a:lnTo>
                    <a:lnTo>
                      <a:pt x="8" y="0"/>
                    </a:lnTo>
                    <a:lnTo>
                      <a:pt x="13" y="1"/>
                    </a:lnTo>
                    <a:lnTo>
                      <a:pt x="19" y="1"/>
                    </a:lnTo>
                    <a:lnTo>
                      <a:pt x="25" y="3"/>
                    </a:lnTo>
                    <a:lnTo>
                      <a:pt x="30" y="4"/>
                    </a:lnTo>
                    <a:lnTo>
                      <a:pt x="36" y="6"/>
                    </a:lnTo>
                    <a:lnTo>
                      <a:pt x="41" y="7"/>
                    </a:lnTo>
                    <a:lnTo>
                      <a:pt x="45" y="9"/>
                    </a:lnTo>
                    <a:lnTo>
                      <a:pt x="49" y="12"/>
                    </a:lnTo>
                    <a:lnTo>
                      <a:pt x="52" y="14"/>
                    </a:lnTo>
                    <a:lnTo>
                      <a:pt x="56" y="17"/>
                    </a:lnTo>
                    <a:lnTo>
                      <a:pt x="60" y="21"/>
                    </a:lnTo>
                    <a:lnTo>
                      <a:pt x="64" y="24"/>
                    </a:lnTo>
                    <a:lnTo>
                      <a:pt x="69" y="27"/>
                    </a:lnTo>
                    <a:lnTo>
                      <a:pt x="75" y="29"/>
                    </a:lnTo>
                    <a:lnTo>
                      <a:pt x="81" y="31"/>
                    </a:lnTo>
                    <a:lnTo>
                      <a:pt x="86" y="32"/>
                    </a:lnTo>
                    <a:lnTo>
                      <a:pt x="92" y="35"/>
                    </a:lnTo>
                    <a:lnTo>
                      <a:pt x="99" y="36"/>
                    </a:lnTo>
                    <a:lnTo>
                      <a:pt x="106" y="38"/>
                    </a:lnTo>
                    <a:lnTo>
                      <a:pt x="113" y="42"/>
                    </a:lnTo>
                    <a:lnTo>
                      <a:pt x="119" y="43"/>
                    </a:lnTo>
                    <a:lnTo>
                      <a:pt x="125" y="45"/>
                    </a:lnTo>
                    <a:lnTo>
                      <a:pt x="128" y="46"/>
                    </a:lnTo>
                    <a:lnTo>
                      <a:pt x="128" y="44"/>
                    </a:lnTo>
                    <a:lnTo>
                      <a:pt x="128" y="41"/>
                    </a:lnTo>
                    <a:lnTo>
                      <a:pt x="128" y="37"/>
                    </a:lnTo>
                    <a:lnTo>
                      <a:pt x="129" y="35"/>
                    </a:lnTo>
                    <a:lnTo>
                      <a:pt x="137" y="36"/>
                    </a:lnTo>
                    <a:lnTo>
                      <a:pt x="144" y="36"/>
                    </a:lnTo>
                    <a:lnTo>
                      <a:pt x="150" y="36"/>
                    </a:lnTo>
                    <a:lnTo>
                      <a:pt x="156" y="36"/>
                    </a:lnTo>
                    <a:lnTo>
                      <a:pt x="156" y="38"/>
                    </a:lnTo>
                    <a:lnTo>
                      <a:pt x="156" y="41"/>
                    </a:lnTo>
                    <a:lnTo>
                      <a:pt x="156" y="44"/>
                    </a:lnTo>
                    <a:lnTo>
                      <a:pt x="156" y="46"/>
                    </a:lnTo>
                    <a:lnTo>
                      <a:pt x="160" y="45"/>
                    </a:lnTo>
                    <a:lnTo>
                      <a:pt x="170" y="44"/>
                    </a:lnTo>
                    <a:lnTo>
                      <a:pt x="180" y="42"/>
                    </a:lnTo>
                    <a:lnTo>
                      <a:pt x="193" y="39"/>
                    </a:lnTo>
                    <a:lnTo>
                      <a:pt x="207" y="37"/>
                    </a:lnTo>
                    <a:lnTo>
                      <a:pt x="218" y="35"/>
                    </a:lnTo>
                    <a:lnTo>
                      <a:pt x="230" y="32"/>
                    </a:lnTo>
                    <a:lnTo>
                      <a:pt x="236" y="31"/>
                    </a:lnTo>
                    <a:lnTo>
                      <a:pt x="248" y="30"/>
                    </a:lnTo>
                    <a:lnTo>
                      <a:pt x="261" y="29"/>
                    </a:lnTo>
                    <a:lnTo>
                      <a:pt x="272" y="28"/>
                    </a:lnTo>
                    <a:lnTo>
                      <a:pt x="284" y="27"/>
                    </a:lnTo>
                    <a:lnTo>
                      <a:pt x="295" y="26"/>
                    </a:lnTo>
                    <a:lnTo>
                      <a:pt x="307" y="24"/>
                    </a:lnTo>
                    <a:lnTo>
                      <a:pt x="317" y="23"/>
                    </a:lnTo>
                    <a:lnTo>
                      <a:pt x="327" y="22"/>
                    </a:lnTo>
                    <a:lnTo>
                      <a:pt x="332" y="22"/>
                    </a:lnTo>
                    <a:lnTo>
                      <a:pt x="337" y="23"/>
                    </a:lnTo>
                    <a:lnTo>
                      <a:pt x="344" y="23"/>
                    </a:lnTo>
                    <a:lnTo>
                      <a:pt x="351" y="24"/>
                    </a:lnTo>
                    <a:lnTo>
                      <a:pt x="356" y="26"/>
                    </a:lnTo>
                    <a:lnTo>
                      <a:pt x="363" y="27"/>
                    </a:lnTo>
                    <a:lnTo>
                      <a:pt x="368" y="28"/>
                    </a:lnTo>
                    <a:lnTo>
                      <a:pt x="371"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46" name="Freeform 134"/>
              <p:cNvSpPr>
                <a:spLocks/>
              </p:cNvSpPr>
              <p:nvPr/>
            </p:nvSpPr>
            <p:spPr bwMode="auto">
              <a:xfrm>
                <a:off x="1474" y="3871"/>
                <a:ext cx="27" cy="44"/>
              </a:xfrm>
              <a:custGeom>
                <a:avLst/>
                <a:gdLst>
                  <a:gd name="T0" fmla="*/ 22 w 54"/>
                  <a:gd name="T1" fmla="*/ 6 h 87"/>
                  <a:gd name="T2" fmla="*/ 22 w 54"/>
                  <a:gd name="T3" fmla="*/ 5 h 87"/>
                  <a:gd name="T4" fmla="*/ 22 w 54"/>
                  <a:gd name="T5" fmla="*/ 3 h 87"/>
                  <a:gd name="T6" fmla="*/ 22 w 54"/>
                  <a:gd name="T7" fmla="*/ 2 h 87"/>
                  <a:gd name="T8" fmla="*/ 22 w 54"/>
                  <a:gd name="T9" fmla="*/ 1 h 87"/>
                  <a:gd name="T10" fmla="*/ 21 w 54"/>
                  <a:gd name="T11" fmla="*/ 1 h 87"/>
                  <a:gd name="T12" fmla="*/ 20 w 54"/>
                  <a:gd name="T13" fmla="*/ 1 h 87"/>
                  <a:gd name="T14" fmla="*/ 19 w 54"/>
                  <a:gd name="T15" fmla="*/ 1 h 87"/>
                  <a:gd name="T16" fmla="*/ 18 w 54"/>
                  <a:gd name="T17" fmla="*/ 1 h 87"/>
                  <a:gd name="T18" fmla="*/ 15 w 54"/>
                  <a:gd name="T19" fmla="*/ 1 h 87"/>
                  <a:gd name="T20" fmla="*/ 13 w 54"/>
                  <a:gd name="T21" fmla="*/ 1 h 87"/>
                  <a:gd name="T22" fmla="*/ 11 w 54"/>
                  <a:gd name="T23" fmla="*/ 1 h 87"/>
                  <a:gd name="T24" fmla="*/ 8 w 54"/>
                  <a:gd name="T25" fmla="*/ 0 h 87"/>
                  <a:gd name="T26" fmla="*/ 8 w 54"/>
                  <a:gd name="T27" fmla="*/ 1 h 87"/>
                  <a:gd name="T28" fmla="*/ 8 w 54"/>
                  <a:gd name="T29" fmla="*/ 3 h 87"/>
                  <a:gd name="T30" fmla="*/ 8 w 54"/>
                  <a:gd name="T31" fmla="*/ 5 h 87"/>
                  <a:gd name="T32" fmla="*/ 8 w 54"/>
                  <a:gd name="T33" fmla="*/ 6 h 87"/>
                  <a:gd name="T34" fmla="*/ 8 w 54"/>
                  <a:gd name="T35" fmla="*/ 8 h 87"/>
                  <a:gd name="T36" fmla="*/ 8 w 54"/>
                  <a:gd name="T37" fmla="*/ 10 h 87"/>
                  <a:gd name="T38" fmla="*/ 8 w 54"/>
                  <a:gd name="T39" fmla="*/ 12 h 87"/>
                  <a:gd name="T40" fmla="*/ 8 w 54"/>
                  <a:gd name="T41" fmla="*/ 14 h 87"/>
                  <a:gd name="T42" fmla="*/ 5 w 54"/>
                  <a:gd name="T43" fmla="*/ 16 h 87"/>
                  <a:gd name="T44" fmla="*/ 2 w 54"/>
                  <a:gd name="T45" fmla="*/ 20 h 87"/>
                  <a:gd name="T46" fmla="*/ 1 w 54"/>
                  <a:gd name="T47" fmla="*/ 24 h 87"/>
                  <a:gd name="T48" fmla="*/ 0 w 54"/>
                  <a:gd name="T49" fmla="*/ 26 h 87"/>
                  <a:gd name="T50" fmla="*/ 1 w 54"/>
                  <a:gd name="T51" fmla="*/ 28 h 87"/>
                  <a:gd name="T52" fmla="*/ 2 w 54"/>
                  <a:gd name="T53" fmla="*/ 32 h 87"/>
                  <a:gd name="T54" fmla="*/ 4 w 54"/>
                  <a:gd name="T55" fmla="*/ 35 h 87"/>
                  <a:gd name="T56" fmla="*/ 7 w 54"/>
                  <a:gd name="T57" fmla="*/ 38 h 87"/>
                  <a:gd name="T58" fmla="*/ 7 w 54"/>
                  <a:gd name="T59" fmla="*/ 39 h 87"/>
                  <a:gd name="T60" fmla="*/ 8 w 54"/>
                  <a:gd name="T61" fmla="*/ 40 h 87"/>
                  <a:gd name="T62" fmla="*/ 8 w 54"/>
                  <a:gd name="T63" fmla="*/ 42 h 87"/>
                  <a:gd name="T64" fmla="*/ 8 w 54"/>
                  <a:gd name="T65" fmla="*/ 43 h 87"/>
                  <a:gd name="T66" fmla="*/ 11 w 54"/>
                  <a:gd name="T67" fmla="*/ 43 h 87"/>
                  <a:gd name="T68" fmla="*/ 14 w 54"/>
                  <a:gd name="T69" fmla="*/ 43 h 87"/>
                  <a:gd name="T70" fmla="*/ 16 w 54"/>
                  <a:gd name="T71" fmla="*/ 43 h 87"/>
                  <a:gd name="T72" fmla="*/ 19 w 54"/>
                  <a:gd name="T73" fmla="*/ 44 h 87"/>
                  <a:gd name="T74" fmla="*/ 19 w 54"/>
                  <a:gd name="T75" fmla="*/ 42 h 87"/>
                  <a:gd name="T76" fmla="*/ 19 w 54"/>
                  <a:gd name="T77" fmla="*/ 40 h 87"/>
                  <a:gd name="T78" fmla="*/ 19 w 54"/>
                  <a:gd name="T79" fmla="*/ 39 h 87"/>
                  <a:gd name="T80" fmla="*/ 19 w 54"/>
                  <a:gd name="T81" fmla="*/ 38 h 87"/>
                  <a:gd name="T82" fmla="*/ 23 w 54"/>
                  <a:gd name="T83" fmla="*/ 36 h 87"/>
                  <a:gd name="T84" fmla="*/ 26 w 54"/>
                  <a:gd name="T85" fmla="*/ 33 h 87"/>
                  <a:gd name="T86" fmla="*/ 27 w 54"/>
                  <a:gd name="T87" fmla="*/ 30 h 87"/>
                  <a:gd name="T88" fmla="*/ 27 w 54"/>
                  <a:gd name="T89" fmla="*/ 25 h 87"/>
                  <a:gd name="T90" fmla="*/ 27 w 54"/>
                  <a:gd name="T91" fmla="*/ 22 h 87"/>
                  <a:gd name="T92" fmla="*/ 26 w 54"/>
                  <a:gd name="T93" fmla="*/ 19 h 87"/>
                  <a:gd name="T94" fmla="*/ 25 w 54"/>
                  <a:gd name="T95" fmla="*/ 16 h 87"/>
                  <a:gd name="T96" fmla="*/ 22 w 54"/>
                  <a:gd name="T97" fmla="*/ 15 h 87"/>
                  <a:gd name="T98" fmla="*/ 22 w 54"/>
                  <a:gd name="T99" fmla="*/ 12 h 87"/>
                  <a:gd name="T100" fmla="*/ 22 w 54"/>
                  <a:gd name="T101" fmla="*/ 10 h 87"/>
                  <a:gd name="T102" fmla="*/ 22 w 54"/>
                  <a:gd name="T103" fmla="*/ 8 h 87"/>
                  <a:gd name="T104" fmla="*/ 22 w 54"/>
                  <a:gd name="T105" fmla="*/ 6 h 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
                  <a:gd name="T160" fmla="*/ 0 h 87"/>
                  <a:gd name="T161" fmla="*/ 54 w 54"/>
                  <a:gd name="T162" fmla="*/ 87 h 8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 h="87">
                    <a:moveTo>
                      <a:pt x="43" y="11"/>
                    </a:moveTo>
                    <a:lnTo>
                      <a:pt x="43" y="9"/>
                    </a:lnTo>
                    <a:lnTo>
                      <a:pt x="43" y="6"/>
                    </a:lnTo>
                    <a:lnTo>
                      <a:pt x="43" y="3"/>
                    </a:lnTo>
                    <a:lnTo>
                      <a:pt x="43" y="1"/>
                    </a:lnTo>
                    <a:lnTo>
                      <a:pt x="41" y="1"/>
                    </a:lnTo>
                    <a:lnTo>
                      <a:pt x="39" y="1"/>
                    </a:lnTo>
                    <a:lnTo>
                      <a:pt x="37" y="1"/>
                    </a:lnTo>
                    <a:lnTo>
                      <a:pt x="35" y="1"/>
                    </a:lnTo>
                    <a:lnTo>
                      <a:pt x="30" y="1"/>
                    </a:lnTo>
                    <a:lnTo>
                      <a:pt x="26" y="1"/>
                    </a:lnTo>
                    <a:lnTo>
                      <a:pt x="21" y="1"/>
                    </a:lnTo>
                    <a:lnTo>
                      <a:pt x="16" y="0"/>
                    </a:lnTo>
                    <a:lnTo>
                      <a:pt x="15" y="2"/>
                    </a:lnTo>
                    <a:lnTo>
                      <a:pt x="15" y="6"/>
                    </a:lnTo>
                    <a:lnTo>
                      <a:pt x="15" y="9"/>
                    </a:lnTo>
                    <a:lnTo>
                      <a:pt x="15" y="11"/>
                    </a:lnTo>
                    <a:lnTo>
                      <a:pt x="15" y="15"/>
                    </a:lnTo>
                    <a:lnTo>
                      <a:pt x="15" y="19"/>
                    </a:lnTo>
                    <a:lnTo>
                      <a:pt x="15" y="24"/>
                    </a:lnTo>
                    <a:lnTo>
                      <a:pt x="16" y="27"/>
                    </a:lnTo>
                    <a:lnTo>
                      <a:pt x="9" y="32"/>
                    </a:lnTo>
                    <a:lnTo>
                      <a:pt x="4" y="39"/>
                    </a:lnTo>
                    <a:lnTo>
                      <a:pt x="1" y="47"/>
                    </a:lnTo>
                    <a:lnTo>
                      <a:pt x="0" y="52"/>
                    </a:lnTo>
                    <a:lnTo>
                      <a:pt x="1" y="56"/>
                    </a:lnTo>
                    <a:lnTo>
                      <a:pt x="3" y="63"/>
                    </a:lnTo>
                    <a:lnTo>
                      <a:pt x="7" y="69"/>
                    </a:lnTo>
                    <a:lnTo>
                      <a:pt x="14" y="75"/>
                    </a:lnTo>
                    <a:lnTo>
                      <a:pt x="14" y="77"/>
                    </a:lnTo>
                    <a:lnTo>
                      <a:pt x="15" y="79"/>
                    </a:lnTo>
                    <a:lnTo>
                      <a:pt x="15" y="83"/>
                    </a:lnTo>
                    <a:lnTo>
                      <a:pt x="15" y="85"/>
                    </a:lnTo>
                    <a:lnTo>
                      <a:pt x="21" y="85"/>
                    </a:lnTo>
                    <a:lnTo>
                      <a:pt x="27" y="86"/>
                    </a:lnTo>
                    <a:lnTo>
                      <a:pt x="31" y="86"/>
                    </a:lnTo>
                    <a:lnTo>
                      <a:pt x="37" y="87"/>
                    </a:lnTo>
                    <a:lnTo>
                      <a:pt x="37" y="83"/>
                    </a:lnTo>
                    <a:lnTo>
                      <a:pt x="38" y="79"/>
                    </a:lnTo>
                    <a:lnTo>
                      <a:pt x="38" y="77"/>
                    </a:lnTo>
                    <a:lnTo>
                      <a:pt x="38" y="75"/>
                    </a:lnTo>
                    <a:lnTo>
                      <a:pt x="46" y="71"/>
                    </a:lnTo>
                    <a:lnTo>
                      <a:pt x="51" y="65"/>
                    </a:lnTo>
                    <a:lnTo>
                      <a:pt x="53" y="59"/>
                    </a:lnTo>
                    <a:lnTo>
                      <a:pt x="54" y="50"/>
                    </a:lnTo>
                    <a:lnTo>
                      <a:pt x="54" y="44"/>
                    </a:lnTo>
                    <a:lnTo>
                      <a:pt x="52" y="37"/>
                    </a:lnTo>
                    <a:lnTo>
                      <a:pt x="49" y="32"/>
                    </a:lnTo>
                    <a:lnTo>
                      <a:pt x="44" y="29"/>
                    </a:lnTo>
                    <a:lnTo>
                      <a:pt x="44" y="24"/>
                    </a:lnTo>
                    <a:lnTo>
                      <a:pt x="44" y="19"/>
                    </a:lnTo>
                    <a:lnTo>
                      <a:pt x="43" y="15"/>
                    </a:lnTo>
                    <a:lnTo>
                      <a:pt x="43"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47" name="Freeform 135"/>
              <p:cNvSpPr>
                <a:spLocks/>
              </p:cNvSpPr>
              <p:nvPr/>
            </p:nvSpPr>
            <p:spPr bwMode="auto">
              <a:xfrm>
                <a:off x="1491" y="3872"/>
                <a:ext cx="5" cy="14"/>
              </a:xfrm>
              <a:custGeom>
                <a:avLst/>
                <a:gdLst>
                  <a:gd name="T0" fmla="*/ 5 w 9"/>
                  <a:gd name="T1" fmla="*/ 14 h 28"/>
                  <a:gd name="T2" fmla="*/ 5 w 9"/>
                  <a:gd name="T3" fmla="*/ 12 h 28"/>
                  <a:gd name="T4" fmla="*/ 5 w 9"/>
                  <a:gd name="T5" fmla="*/ 9 h 28"/>
                  <a:gd name="T6" fmla="*/ 4 w 9"/>
                  <a:gd name="T7" fmla="*/ 7 h 28"/>
                  <a:gd name="T8" fmla="*/ 4 w 9"/>
                  <a:gd name="T9" fmla="*/ 5 h 28"/>
                  <a:gd name="T10" fmla="*/ 4 w 9"/>
                  <a:gd name="T11" fmla="*/ 4 h 28"/>
                  <a:gd name="T12" fmla="*/ 4 w 9"/>
                  <a:gd name="T13" fmla="*/ 3 h 28"/>
                  <a:gd name="T14" fmla="*/ 4 w 9"/>
                  <a:gd name="T15" fmla="*/ 1 h 28"/>
                  <a:gd name="T16" fmla="*/ 4 w 9"/>
                  <a:gd name="T17" fmla="*/ 0 h 28"/>
                  <a:gd name="T18" fmla="*/ 3 w 9"/>
                  <a:gd name="T19" fmla="*/ 0 h 28"/>
                  <a:gd name="T20" fmla="*/ 2 w 9"/>
                  <a:gd name="T21" fmla="*/ 0 h 28"/>
                  <a:gd name="T22" fmla="*/ 1 w 9"/>
                  <a:gd name="T23" fmla="*/ 0 h 28"/>
                  <a:gd name="T24" fmla="*/ 0 w 9"/>
                  <a:gd name="T25" fmla="*/ 0 h 28"/>
                  <a:gd name="T26" fmla="*/ 0 w 9"/>
                  <a:gd name="T27" fmla="*/ 3 h 28"/>
                  <a:gd name="T28" fmla="*/ 1 w 9"/>
                  <a:gd name="T29" fmla="*/ 8 h 28"/>
                  <a:gd name="T30" fmla="*/ 1 w 9"/>
                  <a:gd name="T31" fmla="*/ 11 h 28"/>
                  <a:gd name="T32" fmla="*/ 1 w 9"/>
                  <a:gd name="T33" fmla="*/ 13 h 28"/>
                  <a:gd name="T34" fmla="*/ 2 w 9"/>
                  <a:gd name="T35" fmla="*/ 13 h 28"/>
                  <a:gd name="T36" fmla="*/ 2 w 9"/>
                  <a:gd name="T37" fmla="*/ 13 h 28"/>
                  <a:gd name="T38" fmla="*/ 4 w 9"/>
                  <a:gd name="T39" fmla="*/ 14 h 28"/>
                  <a:gd name="T40" fmla="*/ 4 w 9"/>
                  <a:gd name="T41" fmla="*/ 14 h 28"/>
                  <a:gd name="T42" fmla="*/ 5 w 9"/>
                  <a:gd name="T43" fmla="*/ 14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28"/>
                  <a:gd name="T68" fmla="*/ 9 w 9"/>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28">
                    <a:moveTo>
                      <a:pt x="9" y="28"/>
                    </a:moveTo>
                    <a:lnTo>
                      <a:pt x="9" y="23"/>
                    </a:lnTo>
                    <a:lnTo>
                      <a:pt x="9" y="18"/>
                    </a:lnTo>
                    <a:lnTo>
                      <a:pt x="8" y="14"/>
                    </a:lnTo>
                    <a:lnTo>
                      <a:pt x="8" y="10"/>
                    </a:lnTo>
                    <a:lnTo>
                      <a:pt x="8" y="8"/>
                    </a:lnTo>
                    <a:lnTo>
                      <a:pt x="8" y="5"/>
                    </a:lnTo>
                    <a:lnTo>
                      <a:pt x="8" y="2"/>
                    </a:lnTo>
                    <a:lnTo>
                      <a:pt x="8" y="0"/>
                    </a:lnTo>
                    <a:lnTo>
                      <a:pt x="6" y="0"/>
                    </a:lnTo>
                    <a:lnTo>
                      <a:pt x="4" y="0"/>
                    </a:lnTo>
                    <a:lnTo>
                      <a:pt x="2" y="0"/>
                    </a:lnTo>
                    <a:lnTo>
                      <a:pt x="0" y="0"/>
                    </a:lnTo>
                    <a:lnTo>
                      <a:pt x="0" y="6"/>
                    </a:lnTo>
                    <a:lnTo>
                      <a:pt x="1" y="15"/>
                    </a:lnTo>
                    <a:lnTo>
                      <a:pt x="1" y="22"/>
                    </a:lnTo>
                    <a:lnTo>
                      <a:pt x="1" y="26"/>
                    </a:lnTo>
                    <a:lnTo>
                      <a:pt x="3" y="26"/>
                    </a:lnTo>
                    <a:lnTo>
                      <a:pt x="4" y="26"/>
                    </a:lnTo>
                    <a:lnTo>
                      <a:pt x="7" y="28"/>
                    </a:lnTo>
                    <a:lnTo>
                      <a:pt x="8" y="28"/>
                    </a:lnTo>
                    <a:lnTo>
                      <a:pt x="9"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48" name="Freeform 136"/>
              <p:cNvSpPr>
                <a:spLocks/>
              </p:cNvSpPr>
              <p:nvPr/>
            </p:nvSpPr>
            <p:spPr bwMode="auto">
              <a:xfrm>
                <a:off x="1600" y="3654"/>
                <a:ext cx="185" cy="296"/>
              </a:xfrm>
              <a:custGeom>
                <a:avLst/>
                <a:gdLst>
                  <a:gd name="T0" fmla="*/ 105 w 370"/>
                  <a:gd name="T1" fmla="*/ 26 h 590"/>
                  <a:gd name="T2" fmla="*/ 79 w 370"/>
                  <a:gd name="T3" fmla="*/ 67 h 590"/>
                  <a:gd name="T4" fmla="*/ 62 w 370"/>
                  <a:gd name="T5" fmla="*/ 128 h 590"/>
                  <a:gd name="T6" fmla="*/ 53 w 370"/>
                  <a:gd name="T7" fmla="*/ 178 h 590"/>
                  <a:gd name="T8" fmla="*/ 49 w 370"/>
                  <a:gd name="T9" fmla="*/ 187 h 590"/>
                  <a:gd name="T10" fmla="*/ 51 w 370"/>
                  <a:gd name="T11" fmla="*/ 191 h 590"/>
                  <a:gd name="T12" fmla="*/ 39 w 370"/>
                  <a:gd name="T13" fmla="*/ 204 h 590"/>
                  <a:gd name="T14" fmla="*/ 25 w 370"/>
                  <a:gd name="T15" fmla="*/ 207 h 590"/>
                  <a:gd name="T16" fmla="*/ 13 w 370"/>
                  <a:gd name="T17" fmla="*/ 207 h 590"/>
                  <a:gd name="T18" fmla="*/ 2 w 370"/>
                  <a:gd name="T19" fmla="*/ 209 h 590"/>
                  <a:gd name="T20" fmla="*/ 5 w 370"/>
                  <a:gd name="T21" fmla="*/ 240 h 590"/>
                  <a:gd name="T22" fmla="*/ 2 w 370"/>
                  <a:gd name="T23" fmla="*/ 271 h 590"/>
                  <a:gd name="T24" fmla="*/ 8 w 370"/>
                  <a:gd name="T25" fmla="*/ 291 h 590"/>
                  <a:gd name="T26" fmla="*/ 26 w 370"/>
                  <a:gd name="T27" fmla="*/ 294 h 590"/>
                  <a:gd name="T28" fmla="*/ 44 w 370"/>
                  <a:gd name="T29" fmla="*/ 295 h 590"/>
                  <a:gd name="T30" fmla="*/ 64 w 370"/>
                  <a:gd name="T31" fmla="*/ 295 h 590"/>
                  <a:gd name="T32" fmla="*/ 82 w 370"/>
                  <a:gd name="T33" fmla="*/ 295 h 590"/>
                  <a:gd name="T34" fmla="*/ 92 w 370"/>
                  <a:gd name="T35" fmla="*/ 293 h 590"/>
                  <a:gd name="T36" fmla="*/ 105 w 370"/>
                  <a:gd name="T37" fmla="*/ 288 h 590"/>
                  <a:gd name="T38" fmla="*/ 115 w 370"/>
                  <a:gd name="T39" fmla="*/ 282 h 590"/>
                  <a:gd name="T40" fmla="*/ 125 w 370"/>
                  <a:gd name="T41" fmla="*/ 274 h 590"/>
                  <a:gd name="T42" fmla="*/ 133 w 370"/>
                  <a:gd name="T43" fmla="*/ 263 h 590"/>
                  <a:gd name="T44" fmla="*/ 141 w 370"/>
                  <a:gd name="T45" fmla="*/ 248 h 590"/>
                  <a:gd name="T46" fmla="*/ 152 w 370"/>
                  <a:gd name="T47" fmla="*/ 222 h 590"/>
                  <a:gd name="T48" fmla="*/ 167 w 370"/>
                  <a:gd name="T49" fmla="*/ 178 h 590"/>
                  <a:gd name="T50" fmla="*/ 179 w 370"/>
                  <a:gd name="T51" fmla="*/ 103 h 590"/>
                  <a:gd name="T52" fmla="*/ 177 w 370"/>
                  <a:gd name="T53" fmla="*/ 84 h 590"/>
                  <a:gd name="T54" fmla="*/ 169 w 370"/>
                  <a:gd name="T55" fmla="*/ 93 h 590"/>
                  <a:gd name="T56" fmla="*/ 144 w 370"/>
                  <a:gd name="T57" fmla="*/ 105 h 590"/>
                  <a:gd name="T58" fmla="*/ 131 w 370"/>
                  <a:gd name="T59" fmla="*/ 96 h 590"/>
                  <a:gd name="T60" fmla="*/ 119 w 370"/>
                  <a:gd name="T61" fmla="*/ 89 h 590"/>
                  <a:gd name="T62" fmla="*/ 104 w 370"/>
                  <a:gd name="T63" fmla="*/ 90 h 590"/>
                  <a:gd name="T64" fmla="*/ 94 w 370"/>
                  <a:gd name="T65" fmla="*/ 88 h 590"/>
                  <a:gd name="T66" fmla="*/ 106 w 370"/>
                  <a:gd name="T67" fmla="*/ 66 h 590"/>
                  <a:gd name="T68" fmla="*/ 134 w 370"/>
                  <a:gd name="T69" fmla="*/ 54 h 590"/>
                  <a:gd name="T70" fmla="*/ 180 w 370"/>
                  <a:gd name="T71" fmla="*/ 34 h 590"/>
                  <a:gd name="T72" fmla="*/ 176 w 370"/>
                  <a:gd name="T73" fmla="*/ 25 h 590"/>
                  <a:gd name="T74" fmla="*/ 160 w 370"/>
                  <a:gd name="T75" fmla="*/ 16 h 590"/>
                  <a:gd name="T76" fmla="*/ 153 w 370"/>
                  <a:gd name="T77" fmla="*/ 10 h 590"/>
                  <a:gd name="T78" fmla="*/ 162 w 370"/>
                  <a:gd name="T79" fmla="*/ 9 h 590"/>
                  <a:gd name="T80" fmla="*/ 172 w 370"/>
                  <a:gd name="T81" fmla="*/ 9 h 590"/>
                  <a:gd name="T82" fmla="*/ 169 w 370"/>
                  <a:gd name="T83" fmla="*/ 2 h 590"/>
                  <a:gd name="T84" fmla="*/ 158 w 370"/>
                  <a:gd name="T85" fmla="*/ 1 h 590"/>
                  <a:gd name="T86" fmla="*/ 143 w 370"/>
                  <a:gd name="T87" fmla="*/ 5 h 590"/>
                  <a:gd name="T88" fmla="*/ 133 w 370"/>
                  <a:gd name="T89" fmla="*/ 15 h 590"/>
                  <a:gd name="T90" fmla="*/ 124 w 370"/>
                  <a:gd name="T91" fmla="*/ 25 h 590"/>
                  <a:gd name="T92" fmla="*/ 115 w 370"/>
                  <a:gd name="T93" fmla="*/ 33 h 590"/>
                  <a:gd name="T94" fmla="*/ 105 w 370"/>
                  <a:gd name="T95" fmla="*/ 39 h 590"/>
                  <a:gd name="T96" fmla="*/ 112 w 370"/>
                  <a:gd name="T97" fmla="*/ 29 h 590"/>
                  <a:gd name="T98" fmla="*/ 126 w 370"/>
                  <a:gd name="T99" fmla="*/ 14 h 590"/>
                  <a:gd name="T100" fmla="*/ 132 w 370"/>
                  <a:gd name="T101" fmla="*/ 0 h 5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0"/>
                  <a:gd name="T154" fmla="*/ 0 h 590"/>
                  <a:gd name="T155" fmla="*/ 370 w 370"/>
                  <a:gd name="T156" fmla="*/ 590 h 5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0" h="590">
                    <a:moveTo>
                      <a:pt x="257" y="1"/>
                    </a:moveTo>
                    <a:lnTo>
                      <a:pt x="241" y="14"/>
                    </a:lnTo>
                    <a:lnTo>
                      <a:pt x="225" y="32"/>
                    </a:lnTo>
                    <a:lnTo>
                      <a:pt x="209" y="52"/>
                    </a:lnTo>
                    <a:lnTo>
                      <a:pt x="193" y="73"/>
                    </a:lnTo>
                    <a:lnTo>
                      <a:pt x="179" y="95"/>
                    </a:lnTo>
                    <a:lnTo>
                      <a:pt x="166" y="116"/>
                    </a:lnTo>
                    <a:lnTo>
                      <a:pt x="157" y="133"/>
                    </a:lnTo>
                    <a:lnTo>
                      <a:pt x="149" y="147"/>
                    </a:lnTo>
                    <a:lnTo>
                      <a:pt x="138" y="178"/>
                    </a:lnTo>
                    <a:lnTo>
                      <a:pt x="128" y="218"/>
                    </a:lnTo>
                    <a:lnTo>
                      <a:pt x="123" y="256"/>
                    </a:lnTo>
                    <a:lnTo>
                      <a:pt x="120" y="283"/>
                    </a:lnTo>
                    <a:lnTo>
                      <a:pt x="118" y="304"/>
                    </a:lnTo>
                    <a:lnTo>
                      <a:pt x="112" y="331"/>
                    </a:lnTo>
                    <a:lnTo>
                      <a:pt x="106" y="354"/>
                    </a:lnTo>
                    <a:lnTo>
                      <a:pt x="103" y="366"/>
                    </a:lnTo>
                    <a:lnTo>
                      <a:pt x="101" y="368"/>
                    </a:lnTo>
                    <a:lnTo>
                      <a:pt x="100" y="370"/>
                    </a:lnTo>
                    <a:lnTo>
                      <a:pt x="97" y="373"/>
                    </a:lnTo>
                    <a:lnTo>
                      <a:pt x="95" y="374"/>
                    </a:lnTo>
                    <a:lnTo>
                      <a:pt x="97" y="375"/>
                    </a:lnTo>
                    <a:lnTo>
                      <a:pt x="100" y="378"/>
                    </a:lnTo>
                    <a:lnTo>
                      <a:pt x="102" y="381"/>
                    </a:lnTo>
                    <a:lnTo>
                      <a:pt x="104" y="383"/>
                    </a:lnTo>
                    <a:lnTo>
                      <a:pt x="94" y="389"/>
                    </a:lnTo>
                    <a:lnTo>
                      <a:pt x="86" y="397"/>
                    </a:lnTo>
                    <a:lnTo>
                      <a:pt x="78" y="407"/>
                    </a:lnTo>
                    <a:lnTo>
                      <a:pt x="71" y="416"/>
                    </a:lnTo>
                    <a:lnTo>
                      <a:pt x="65" y="415"/>
                    </a:lnTo>
                    <a:lnTo>
                      <a:pt x="57" y="414"/>
                    </a:lnTo>
                    <a:lnTo>
                      <a:pt x="49" y="413"/>
                    </a:lnTo>
                    <a:lnTo>
                      <a:pt x="42" y="412"/>
                    </a:lnTo>
                    <a:lnTo>
                      <a:pt x="37" y="412"/>
                    </a:lnTo>
                    <a:lnTo>
                      <a:pt x="32" y="412"/>
                    </a:lnTo>
                    <a:lnTo>
                      <a:pt x="26" y="413"/>
                    </a:lnTo>
                    <a:lnTo>
                      <a:pt x="20" y="413"/>
                    </a:lnTo>
                    <a:lnTo>
                      <a:pt x="14" y="414"/>
                    </a:lnTo>
                    <a:lnTo>
                      <a:pt x="10" y="415"/>
                    </a:lnTo>
                    <a:lnTo>
                      <a:pt x="4" y="416"/>
                    </a:lnTo>
                    <a:lnTo>
                      <a:pt x="0" y="418"/>
                    </a:lnTo>
                    <a:lnTo>
                      <a:pt x="9" y="436"/>
                    </a:lnTo>
                    <a:lnTo>
                      <a:pt x="10" y="457"/>
                    </a:lnTo>
                    <a:lnTo>
                      <a:pt x="9" y="479"/>
                    </a:lnTo>
                    <a:lnTo>
                      <a:pt x="9" y="497"/>
                    </a:lnTo>
                    <a:lnTo>
                      <a:pt x="9" y="509"/>
                    </a:lnTo>
                    <a:lnTo>
                      <a:pt x="6" y="525"/>
                    </a:lnTo>
                    <a:lnTo>
                      <a:pt x="4" y="541"/>
                    </a:lnTo>
                    <a:lnTo>
                      <a:pt x="2" y="554"/>
                    </a:lnTo>
                    <a:lnTo>
                      <a:pt x="6" y="560"/>
                    </a:lnTo>
                    <a:lnTo>
                      <a:pt x="12" y="570"/>
                    </a:lnTo>
                    <a:lnTo>
                      <a:pt x="15" y="580"/>
                    </a:lnTo>
                    <a:lnTo>
                      <a:pt x="18" y="590"/>
                    </a:lnTo>
                    <a:lnTo>
                      <a:pt x="28" y="588"/>
                    </a:lnTo>
                    <a:lnTo>
                      <a:pt x="41" y="587"/>
                    </a:lnTo>
                    <a:lnTo>
                      <a:pt x="52" y="586"/>
                    </a:lnTo>
                    <a:lnTo>
                      <a:pt x="64" y="586"/>
                    </a:lnTo>
                    <a:lnTo>
                      <a:pt x="73" y="587"/>
                    </a:lnTo>
                    <a:lnTo>
                      <a:pt x="82" y="588"/>
                    </a:lnTo>
                    <a:lnTo>
                      <a:pt x="88" y="588"/>
                    </a:lnTo>
                    <a:lnTo>
                      <a:pt x="91" y="589"/>
                    </a:lnTo>
                    <a:lnTo>
                      <a:pt x="104" y="589"/>
                    </a:lnTo>
                    <a:lnTo>
                      <a:pt x="117" y="589"/>
                    </a:lnTo>
                    <a:lnTo>
                      <a:pt x="128" y="589"/>
                    </a:lnTo>
                    <a:lnTo>
                      <a:pt x="140" y="589"/>
                    </a:lnTo>
                    <a:lnTo>
                      <a:pt x="149" y="589"/>
                    </a:lnTo>
                    <a:lnTo>
                      <a:pt x="157" y="589"/>
                    </a:lnTo>
                    <a:lnTo>
                      <a:pt x="163" y="588"/>
                    </a:lnTo>
                    <a:lnTo>
                      <a:pt x="166" y="588"/>
                    </a:lnTo>
                    <a:lnTo>
                      <a:pt x="171" y="587"/>
                    </a:lnTo>
                    <a:lnTo>
                      <a:pt x="177" y="586"/>
                    </a:lnTo>
                    <a:lnTo>
                      <a:pt x="184" y="584"/>
                    </a:lnTo>
                    <a:lnTo>
                      <a:pt x="191" y="581"/>
                    </a:lnTo>
                    <a:lnTo>
                      <a:pt x="197" y="579"/>
                    </a:lnTo>
                    <a:lnTo>
                      <a:pt x="204" y="577"/>
                    </a:lnTo>
                    <a:lnTo>
                      <a:pt x="210" y="574"/>
                    </a:lnTo>
                    <a:lnTo>
                      <a:pt x="215" y="572"/>
                    </a:lnTo>
                    <a:lnTo>
                      <a:pt x="219" y="570"/>
                    </a:lnTo>
                    <a:lnTo>
                      <a:pt x="224" y="566"/>
                    </a:lnTo>
                    <a:lnTo>
                      <a:pt x="230" y="563"/>
                    </a:lnTo>
                    <a:lnTo>
                      <a:pt x="235" y="559"/>
                    </a:lnTo>
                    <a:lnTo>
                      <a:pt x="241" y="556"/>
                    </a:lnTo>
                    <a:lnTo>
                      <a:pt x="246" y="551"/>
                    </a:lnTo>
                    <a:lnTo>
                      <a:pt x="250" y="547"/>
                    </a:lnTo>
                    <a:lnTo>
                      <a:pt x="253" y="543"/>
                    </a:lnTo>
                    <a:lnTo>
                      <a:pt x="256" y="539"/>
                    </a:lnTo>
                    <a:lnTo>
                      <a:pt x="261" y="532"/>
                    </a:lnTo>
                    <a:lnTo>
                      <a:pt x="265" y="525"/>
                    </a:lnTo>
                    <a:lnTo>
                      <a:pt x="269" y="519"/>
                    </a:lnTo>
                    <a:lnTo>
                      <a:pt x="272" y="513"/>
                    </a:lnTo>
                    <a:lnTo>
                      <a:pt x="277" y="505"/>
                    </a:lnTo>
                    <a:lnTo>
                      <a:pt x="282" y="495"/>
                    </a:lnTo>
                    <a:lnTo>
                      <a:pt x="286" y="486"/>
                    </a:lnTo>
                    <a:lnTo>
                      <a:pt x="290" y="478"/>
                    </a:lnTo>
                    <a:lnTo>
                      <a:pt x="295" y="463"/>
                    </a:lnTo>
                    <a:lnTo>
                      <a:pt x="303" y="442"/>
                    </a:lnTo>
                    <a:lnTo>
                      <a:pt x="312" y="420"/>
                    </a:lnTo>
                    <a:lnTo>
                      <a:pt x="320" y="396"/>
                    </a:lnTo>
                    <a:lnTo>
                      <a:pt x="328" y="374"/>
                    </a:lnTo>
                    <a:lnTo>
                      <a:pt x="333" y="355"/>
                    </a:lnTo>
                    <a:lnTo>
                      <a:pt x="337" y="342"/>
                    </a:lnTo>
                    <a:lnTo>
                      <a:pt x="343" y="307"/>
                    </a:lnTo>
                    <a:lnTo>
                      <a:pt x="351" y="254"/>
                    </a:lnTo>
                    <a:lnTo>
                      <a:pt x="358" y="205"/>
                    </a:lnTo>
                    <a:lnTo>
                      <a:pt x="360" y="175"/>
                    </a:lnTo>
                    <a:lnTo>
                      <a:pt x="359" y="165"/>
                    </a:lnTo>
                    <a:lnTo>
                      <a:pt x="356" y="165"/>
                    </a:lnTo>
                    <a:lnTo>
                      <a:pt x="353" y="168"/>
                    </a:lnTo>
                    <a:lnTo>
                      <a:pt x="351" y="171"/>
                    </a:lnTo>
                    <a:lnTo>
                      <a:pt x="348" y="173"/>
                    </a:lnTo>
                    <a:lnTo>
                      <a:pt x="344" y="179"/>
                    </a:lnTo>
                    <a:lnTo>
                      <a:pt x="337" y="185"/>
                    </a:lnTo>
                    <a:lnTo>
                      <a:pt x="328" y="193"/>
                    </a:lnTo>
                    <a:lnTo>
                      <a:pt x="316" y="200"/>
                    </a:lnTo>
                    <a:lnTo>
                      <a:pt x="303" y="206"/>
                    </a:lnTo>
                    <a:lnTo>
                      <a:pt x="288" y="210"/>
                    </a:lnTo>
                    <a:lnTo>
                      <a:pt x="272" y="211"/>
                    </a:lnTo>
                    <a:lnTo>
                      <a:pt x="270" y="205"/>
                    </a:lnTo>
                    <a:lnTo>
                      <a:pt x="267" y="198"/>
                    </a:lnTo>
                    <a:lnTo>
                      <a:pt x="262" y="192"/>
                    </a:lnTo>
                    <a:lnTo>
                      <a:pt x="257" y="186"/>
                    </a:lnTo>
                    <a:lnTo>
                      <a:pt x="250" y="183"/>
                    </a:lnTo>
                    <a:lnTo>
                      <a:pt x="245" y="179"/>
                    </a:lnTo>
                    <a:lnTo>
                      <a:pt x="238" y="178"/>
                    </a:lnTo>
                    <a:lnTo>
                      <a:pt x="231" y="178"/>
                    </a:lnTo>
                    <a:lnTo>
                      <a:pt x="224" y="179"/>
                    </a:lnTo>
                    <a:lnTo>
                      <a:pt x="216" y="179"/>
                    </a:lnTo>
                    <a:lnTo>
                      <a:pt x="208" y="180"/>
                    </a:lnTo>
                    <a:lnTo>
                      <a:pt x="201" y="179"/>
                    </a:lnTo>
                    <a:lnTo>
                      <a:pt x="195" y="179"/>
                    </a:lnTo>
                    <a:lnTo>
                      <a:pt x="191" y="177"/>
                    </a:lnTo>
                    <a:lnTo>
                      <a:pt x="188" y="175"/>
                    </a:lnTo>
                    <a:lnTo>
                      <a:pt x="188" y="170"/>
                    </a:lnTo>
                    <a:lnTo>
                      <a:pt x="194" y="158"/>
                    </a:lnTo>
                    <a:lnTo>
                      <a:pt x="203" y="145"/>
                    </a:lnTo>
                    <a:lnTo>
                      <a:pt x="212" y="132"/>
                    </a:lnTo>
                    <a:lnTo>
                      <a:pt x="221" y="126"/>
                    </a:lnTo>
                    <a:lnTo>
                      <a:pt x="229" y="123"/>
                    </a:lnTo>
                    <a:lnTo>
                      <a:pt x="246" y="116"/>
                    </a:lnTo>
                    <a:lnTo>
                      <a:pt x="268" y="107"/>
                    </a:lnTo>
                    <a:lnTo>
                      <a:pt x="293" y="95"/>
                    </a:lnTo>
                    <a:lnTo>
                      <a:pt x="318" y="85"/>
                    </a:lnTo>
                    <a:lnTo>
                      <a:pt x="343" y="76"/>
                    </a:lnTo>
                    <a:lnTo>
                      <a:pt x="360" y="67"/>
                    </a:lnTo>
                    <a:lnTo>
                      <a:pt x="370" y="64"/>
                    </a:lnTo>
                    <a:lnTo>
                      <a:pt x="366" y="61"/>
                    </a:lnTo>
                    <a:lnTo>
                      <a:pt x="360" y="55"/>
                    </a:lnTo>
                    <a:lnTo>
                      <a:pt x="352" y="50"/>
                    </a:lnTo>
                    <a:lnTo>
                      <a:pt x="344" y="44"/>
                    </a:lnTo>
                    <a:lnTo>
                      <a:pt x="335" y="39"/>
                    </a:lnTo>
                    <a:lnTo>
                      <a:pt x="326" y="34"/>
                    </a:lnTo>
                    <a:lnTo>
                      <a:pt x="320" y="31"/>
                    </a:lnTo>
                    <a:lnTo>
                      <a:pt x="314" y="28"/>
                    </a:lnTo>
                    <a:lnTo>
                      <a:pt x="307" y="26"/>
                    </a:lnTo>
                    <a:lnTo>
                      <a:pt x="303" y="23"/>
                    </a:lnTo>
                    <a:lnTo>
                      <a:pt x="305" y="20"/>
                    </a:lnTo>
                    <a:lnTo>
                      <a:pt x="310" y="18"/>
                    </a:lnTo>
                    <a:lnTo>
                      <a:pt x="314" y="17"/>
                    </a:lnTo>
                    <a:lnTo>
                      <a:pt x="320" y="17"/>
                    </a:lnTo>
                    <a:lnTo>
                      <a:pt x="324" y="17"/>
                    </a:lnTo>
                    <a:lnTo>
                      <a:pt x="330" y="16"/>
                    </a:lnTo>
                    <a:lnTo>
                      <a:pt x="335" y="16"/>
                    </a:lnTo>
                    <a:lnTo>
                      <a:pt x="340" y="16"/>
                    </a:lnTo>
                    <a:lnTo>
                      <a:pt x="344" y="17"/>
                    </a:lnTo>
                    <a:lnTo>
                      <a:pt x="347" y="17"/>
                    </a:lnTo>
                    <a:lnTo>
                      <a:pt x="346" y="11"/>
                    </a:lnTo>
                    <a:lnTo>
                      <a:pt x="343" y="6"/>
                    </a:lnTo>
                    <a:lnTo>
                      <a:pt x="338" y="3"/>
                    </a:lnTo>
                    <a:lnTo>
                      <a:pt x="331" y="1"/>
                    </a:lnTo>
                    <a:lnTo>
                      <a:pt x="326" y="1"/>
                    </a:lnTo>
                    <a:lnTo>
                      <a:pt x="322" y="1"/>
                    </a:lnTo>
                    <a:lnTo>
                      <a:pt x="315" y="2"/>
                    </a:lnTo>
                    <a:lnTo>
                      <a:pt x="308" y="2"/>
                    </a:lnTo>
                    <a:lnTo>
                      <a:pt x="301" y="4"/>
                    </a:lnTo>
                    <a:lnTo>
                      <a:pt x="293" y="6"/>
                    </a:lnTo>
                    <a:lnTo>
                      <a:pt x="286" y="9"/>
                    </a:lnTo>
                    <a:lnTo>
                      <a:pt x="280" y="13"/>
                    </a:lnTo>
                    <a:lnTo>
                      <a:pt x="276" y="18"/>
                    </a:lnTo>
                    <a:lnTo>
                      <a:pt x="270" y="24"/>
                    </a:lnTo>
                    <a:lnTo>
                      <a:pt x="265" y="29"/>
                    </a:lnTo>
                    <a:lnTo>
                      <a:pt x="261" y="35"/>
                    </a:lnTo>
                    <a:lnTo>
                      <a:pt x="255" y="41"/>
                    </a:lnTo>
                    <a:lnTo>
                      <a:pt x="252" y="46"/>
                    </a:lnTo>
                    <a:lnTo>
                      <a:pt x="247" y="50"/>
                    </a:lnTo>
                    <a:lnTo>
                      <a:pt x="244" y="54"/>
                    </a:lnTo>
                    <a:lnTo>
                      <a:pt x="239" y="57"/>
                    </a:lnTo>
                    <a:lnTo>
                      <a:pt x="234" y="61"/>
                    </a:lnTo>
                    <a:lnTo>
                      <a:pt x="229" y="65"/>
                    </a:lnTo>
                    <a:lnTo>
                      <a:pt x="223" y="69"/>
                    </a:lnTo>
                    <a:lnTo>
                      <a:pt x="218" y="73"/>
                    </a:lnTo>
                    <a:lnTo>
                      <a:pt x="212" y="76"/>
                    </a:lnTo>
                    <a:lnTo>
                      <a:pt x="209" y="78"/>
                    </a:lnTo>
                    <a:lnTo>
                      <a:pt x="207" y="78"/>
                    </a:lnTo>
                    <a:lnTo>
                      <a:pt x="208" y="74"/>
                    </a:lnTo>
                    <a:lnTo>
                      <a:pt x="215" y="66"/>
                    </a:lnTo>
                    <a:lnTo>
                      <a:pt x="224" y="57"/>
                    </a:lnTo>
                    <a:lnTo>
                      <a:pt x="233" y="49"/>
                    </a:lnTo>
                    <a:lnTo>
                      <a:pt x="238" y="43"/>
                    </a:lnTo>
                    <a:lnTo>
                      <a:pt x="245" y="36"/>
                    </a:lnTo>
                    <a:lnTo>
                      <a:pt x="252" y="27"/>
                    </a:lnTo>
                    <a:lnTo>
                      <a:pt x="259" y="18"/>
                    </a:lnTo>
                    <a:lnTo>
                      <a:pt x="263" y="10"/>
                    </a:lnTo>
                    <a:lnTo>
                      <a:pt x="265" y="3"/>
                    </a:lnTo>
                    <a:lnTo>
                      <a:pt x="263" y="0"/>
                    </a:lnTo>
                    <a:lnTo>
                      <a:pt x="257"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49" name="Freeform 137"/>
              <p:cNvSpPr>
                <a:spLocks/>
              </p:cNvSpPr>
              <p:nvPr/>
            </p:nvSpPr>
            <p:spPr bwMode="auto">
              <a:xfrm>
                <a:off x="1600" y="3654"/>
                <a:ext cx="185" cy="249"/>
              </a:xfrm>
              <a:custGeom>
                <a:avLst/>
                <a:gdLst>
                  <a:gd name="T0" fmla="*/ 111 w 370"/>
                  <a:gd name="T1" fmla="*/ 63 h 497"/>
                  <a:gd name="T2" fmla="*/ 159 w 370"/>
                  <a:gd name="T3" fmla="*/ 43 h 497"/>
                  <a:gd name="T4" fmla="*/ 180 w 370"/>
                  <a:gd name="T5" fmla="*/ 28 h 497"/>
                  <a:gd name="T6" fmla="*/ 160 w 370"/>
                  <a:gd name="T7" fmla="*/ 16 h 497"/>
                  <a:gd name="T8" fmla="*/ 155 w 370"/>
                  <a:gd name="T9" fmla="*/ 9 h 497"/>
                  <a:gd name="T10" fmla="*/ 168 w 370"/>
                  <a:gd name="T11" fmla="*/ 8 h 497"/>
                  <a:gd name="T12" fmla="*/ 172 w 370"/>
                  <a:gd name="T13" fmla="*/ 3 h 497"/>
                  <a:gd name="T14" fmla="*/ 158 w 370"/>
                  <a:gd name="T15" fmla="*/ 1 h 497"/>
                  <a:gd name="T16" fmla="*/ 140 w 370"/>
                  <a:gd name="T17" fmla="*/ 7 h 497"/>
                  <a:gd name="T18" fmla="*/ 128 w 370"/>
                  <a:gd name="T19" fmla="*/ 21 h 497"/>
                  <a:gd name="T20" fmla="*/ 117 w 370"/>
                  <a:gd name="T21" fmla="*/ 31 h 497"/>
                  <a:gd name="T22" fmla="*/ 105 w 370"/>
                  <a:gd name="T23" fmla="*/ 39 h 497"/>
                  <a:gd name="T24" fmla="*/ 117 w 370"/>
                  <a:gd name="T25" fmla="*/ 25 h 497"/>
                  <a:gd name="T26" fmla="*/ 132 w 370"/>
                  <a:gd name="T27" fmla="*/ 5 h 497"/>
                  <a:gd name="T28" fmla="*/ 113 w 370"/>
                  <a:gd name="T29" fmla="*/ 16 h 497"/>
                  <a:gd name="T30" fmla="*/ 79 w 370"/>
                  <a:gd name="T31" fmla="*/ 67 h 497"/>
                  <a:gd name="T32" fmla="*/ 60 w 370"/>
                  <a:gd name="T33" fmla="*/ 142 h 497"/>
                  <a:gd name="T34" fmla="*/ 51 w 370"/>
                  <a:gd name="T35" fmla="*/ 184 h 497"/>
                  <a:gd name="T36" fmla="*/ 50 w 370"/>
                  <a:gd name="T37" fmla="*/ 189 h 497"/>
                  <a:gd name="T38" fmla="*/ 39 w 370"/>
                  <a:gd name="T39" fmla="*/ 204 h 497"/>
                  <a:gd name="T40" fmla="*/ 21 w 370"/>
                  <a:gd name="T41" fmla="*/ 206 h 497"/>
                  <a:gd name="T42" fmla="*/ 7 w 370"/>
                  <a:gd name="T43" fmla="*/ 207 h 497"/>
                  <a:gd name="T44" fmla="*/ 5 w 370"/>
                  <a:gd name="T45" fmla="*/ 229 h 497"/>
                  <a:gd name="T46" fmla="*/ 16 w 370"/>
                  <a:gd name="T47" fmla="*/ 248 h 497"/>
                  <a:gd name="T48" fmla="*/ 34 w 370"/>
                  <a:gd name="T49" fmla="*/ 248 h 497"/>
                  <a:gd name="T50" fmla="*/ 39 w 370"/>
                  <a:gd name="T51" fmla="*/ 235 h 497"/>
                  <a:gd name="T52" fmla="*/ 41 w 370"/>
                  <a:gd name="T53" fmla="*/ 225 h 497"/>
                  <a:gd name="T54" fmla="*/ 46 w 370"/>
                  <a:gd name="T55" fmla="*/ 217 h 497"/>
                  <a:gd name="T56" fmla="*/ 52 w 370"/>
                  <a:gd name="T57" fmla="*/ 213 h 497"/>
                  <a:gd name="T58" fmla="*/ 75 w 370"/>
                  <a:gd name="T59" fmla="*/ 223 h 497"/>
                  <a:gd name="T60" fmla="*/ 94 w 370"/>
                  <a:gd name="T61" fmla="*/ 233 h 497"/>
                  <a:gd name="T62" fmla="*/ 112 w 370"/>
                  <a:gd name="T63" fmla="*/ 227 h 497"/>
                  <a:gd name="T64" fmla="*/ 100 w 370"/>
                  <a:gd name="T65" fmla="*/ 211 h 497"/>
                  <a:gd name="T66" fmla="*/ 86 w 370"/>
                  <a:gd name="T67" fmla="*/ 191 h 497"/>
                  <a:gd name="T68" fmla="*/ 98 w 370"/>
                  <a:gd name="T69" fmla="*/ 180 h 497"/>
                  <a:gd name="T70" fmla="*/ 126 w 370"/>
                  <a:gd name="T71" fmla="*/ 177 h 497"/>
                  <a:gd name="T72" fmla="*/ 144 w 370"/>
                  <a:gd name="T73" fmla="*/ 168 h 497"/>
                  <a:gd name="T74" fmla="*/ 125 w 370"/>
                  <a:gd name="T75" fmla="*/ 147 h 497"/>
                  <a:gd name="T76" fmla="*/ 106 w 370"/>
                  <a:gd name="T77" fmla="*/ 145 h 497"/>
                  <a:gd name="T78" fmla="*/ 97 w 370"/>
                  <a:gd name="T79" fmla="*/ 142 h 497"/>
                  <a:gd name="T80" fmla="*/ 111 w 370"/>
                  <a:gd name="T81" fmla="*/ 132 h 497"/>
                  <a:gd name="T82" fmla="*/ 157 w 370"/>
                  <a:gd name="T83" fmla="*/ 117 h 497"/>
                  <a:gd name="T84" fmla="*/ 178 w 370"/>
                  <a:gd name="T85" fmla="*/ 83 h 497"/>
                  <a:gd name="T86" fmla="*/ 169 w 370"/>
                  <a:gd name="T87" fmla="*/ 93 h 497"/>
                  <a:gd name="T88" fmla="*/ 136 w 370"/>
                  <a:gd name="T89" fmla="*/ 106 h 497"/>
                  <a:gd name="T90" fmla="*/ 125 w 370"/>
                  <a:gd name="T91" fmla="*/ 92 h 497"/>
                  <a:gd name="T92" fmla="*/ 108 w 370"/>
                  <a:gd name="T93" fmla="*/ 90 h 497"/>
                  <a:gd name="T94" fmla="*/ 94 w 370"/>
                  <a:gd name="T95" fmla="*/ 88 h 497"/>
                  <a:gd name="T96" fmla="*/ 87 w 370"/>
                  <a:gd name="T97" fmla="*/ 107 h 497"/>
                  <a:gd name="T98" fmla="*/ 108 w 370"/>
                  <a:gd name="T99" fmla="*/ 101 h 497"/>
                  <a:gd name="T100" fmla="*/ 124 w 370"/>
                  <a:gd name="T101" fmla="*/ 107 h 497"/>
                  <a:gd name="T102" fmla="*/ 112 w 370"/>
                  <a:gd name="T103" fmla="*/ 106 h 497"/>
                  <a:gd name="T104" fmla="*/ 101 w 370"/>
                  <a:gd name="T105" fmla="*/ 114 h 497"/>
                  <a:gd name="T106" fmla="*/ 87 w 370"/>
                  <a:gd name="T107" fmla="*/ 123 h 497"/>
                  <a:gd name="T108" fmla="*/ 76 w 370"/>
                  <a:gd name="T109" fmla="*/ 157 h 497"/>
                  <a:gd name="T110" fmla="*/ 67 w 370"/>
                  <a:gd name="T111" fmla="*/ 187 h 497"/>
                  <a:gd name="T112" fmla="*/ 75 w 370"/>
                  <a:gd name="T113" fmla="*/ 146 h 497"/>
                  <a:gd name="T114" fmla="*/ 79 w 370"/>
                  <a:gd name="T115" fmla="*/ 114 h 497"/>
                  <a:gd name="T116" fmla="*/ 87 w 370"/>
                  <a:gd name="T117" fmla="*/ 92 h 4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0"/>
                  <a:gd name="T178" fmla="*/ 0 h 497"/>
                  <a:gd name="T179" fmla="*/ 370 w 370"/>
                  <a:gd name="T180" fmla="*/ 497 h 4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0" h="497">
                    <a:moveTo>
                      <a:pt x="188" y="170"/>
                    </a:moveTo>
                    <a:lnTo>
                      <a:pt x="194" y="158"/>
                    </a:lnTo>
                    <a:lnTo>
                      <a:pt x="203" y="145"/>
                    </a:lnTo>
                    <a:lnTo>
                      <a:pt x="212" y="132"/>
                    </a:lnTo>
                    <a:lnTo>
                      <a:pt x="221" y="126"/>
                    </a:lnTo>
                    <a:lnTo>
                      <a:pt x="229" y="123"/>
                    </a:lnTo>
                    <a:lnTo>
                      <a:pt x="246" y="116"/>
                    </a:lnTo>
                    <a:lnTo>
                      <a:pt x="268" y="107"/>
                    </a:lnTo>
                    <a:lnTo>
                      <a:pt x="293" y="95"/>
                    </a:lnTo>
                    <a:lnTo>
                      <a:pt x="318" y="85"/>
                    </a:lnTo>
                    <a:lnTo>
                      <a:pt x="343" y="76"/>
                    </a:lnTo>
                    <a:lnTo>
                      <a:pt x="360" y="67"/>
                    </a:lnTo>
                    <a:lnTo>
                      <a:pt x="370" y="64"/>
                    </a:lnTo>
                    <a:lnTo>
                      <a:pt x="366" y="61"/>
                    </a:lnTo>
                    <a:lnTo>
                      <a:pt x="360" y="55"/>
                    </a:lnTo>
                    <a:lnTo>
                      <a:pt x="352" y="50"/>
                    </a:lnTo>
                    <a:lnTo>
                      <a:pt x="344" y="44"/>
                    </a:lnTo>
                    <a:lnTo>
                      <a:pt x="335" y="39"/>
                    </a:lnTo>
                    <a:lnTo>
                      <a:pt x="326" y="34"/>
                    </a:lnTo>
                    <a:lnTo>
                      <a:pt x="320" y="31"/>
                    </a:lnTo>
                    <a:lnTo>
                      <a:pt x="314" y="28"/>
                    </a:lnTo>
                    <a:lnTo>
                      <a:pt x="307" y="26"/>
                    </a:lnTo>
                    <a:lnTo>
                      <a:pt x="303" y="23"/>
                    </a:lnTo>
                    <a:lnTo>
                      <a:pt x="305" y="20"/>
                    </a:lnTo>
                    <a:lnTo>
                      <a:pt x="310" y="18"/>
                    </a:lnTo>
                    <a:lnTo>
                      <a:pt x="314" y="17"/>
                    </a:lnTo>
                    <a:lnTo>
                      <a:pt x="320" y="17"/>
                    </a:lnTo>
                    <a:lnTo>
                      <a:pt x="324" y="17"/>
                    </a:lnTo>
                    <a:lnTo>
                      <a:pt x="330" y="16"/>
                    </a:lnTo>
                    <a:lnTo>
                      <a:pt x="335" y="16"/>
                    </a:lnTo>
                    <a:lnTo>
                      <a:pt x="340" y="16"/>
                    </a:lnTo>
                    <a:lnTo>
                      <a:pt x="344" y="17"/>
                    </a:lnTo>
                    <a:lnTo>
                      <a:pt x="347" y="17"/>
                    </a:lnTo>
                    <a:lnTo>
                      <a:pt x="346" y="11"/>
                    </a:lnTo>
                    <a:lnTo>
                      <a:pt x="343" y="6"/>
                    </a:lnTo>
                    <a:lnTo>
                      <a:pt x="338" y="3"/>
                    </a:lnTo>
                    <a:lnTo>
                      <a:pt x="331" y="1"/>
                    </a:lnTo>
                    <a:lnTo>
                      <a:pt x="326" y="1"/>
                    </a:lnTo>
                    <a:lnTo>
                      <a:pt x="322" y="1"/>
                    </a:lnTo>
                    <a:lnTo>
                      <a:pt x="315" y="2"/>
                    </a:lnTo>
                    <a:lnTo>
                      <a:pt x="308" y="2"/>
                    </a:lnTo>
                    <a:lnTo>
                      <a:pt x="301" y="4"/>
                    </a:lnTo>
                    <a:lnTo>
                      <a:pt x="293" y="6"/>
                    </a:lnTo>
                    <a:lnTo>
                      <a:pt x="286" y="9"/>
                    </a:lnTo>
                    <a:lnTo>
                      <a:pt x="280" y="13"/>
                    </a:lnTo>
                    <a:lnTo>
                      <a:pt x="276" y="18"/>
                    </a:lnTo>
                    <a:lnTo>
                      <a:pt x="270" y="24"/>
                    </a:lnTo>
                    <a:lnTo>
                      <a:pt x="265" y="29"/>
                    </a:lnTo>
                    <a:lnTo>
                      <a:pt x="261" y="35"/>
                    </a:lnTo>
                    <a:lnTo>
                      <a:pt x="255" y="41"/>
                    </a:lnTo>
                    <a:lnTo>
                      <a:pt x="252" y="46"/>
                    </a:lnTo>
                    <a:lnTo>
                      <a:pt x="247" y="50"/>
                    </a:lnTo>
                    <a:lnTo>
                      <a:pt x="244" y="54"/>
                    </a:lnTo>
                    <a:lnTo>
                      <a:pt x="239" y="57"/>
                    </a:lnTo>
                    <a:lnTo>
                      <a:pt x="234" y="61"/>
                    </a:lnTo>
                    <a:lnTo>
                      <a:pt x="229" y="65"/>
                    </a:lnTo>
                    <a:lnTo>
                      <a:pt x="223" y="69"/>
                    </a:lnTo>
                    <a:lnTo>
                      <a:pt x="218" y="73"/>
                    </a:lnTo>
                    <a:lnTo>
                      <a:pt x="212" y="76"/>
                    </a:lnTo>
                    <a:lnTo>
                      <a:pt x="209" y="78"/>
                    </a:lnTo>
                    <a:lnTo>
                      <a:pt x="207" y="78"/>
                    </a:lnTo>
                    <a:lnTo>
                      <a:pt x="208" y="74"/>
                    </a:lnTo>
                    <a:lnTo>
                      <a:pt x="215" y="66"/>
                    </a:lnTo>
                    <a:lnTo>
                      <a:pt x="224" y="57"/>
                    </a:lnTo>
                    <a:lnTo>
                      <a:pt x="233" y="49"/>
                    </a:lnTo>
                    <a:lnTo>
                      <a:pt x="238" y="43"/>
                    </a:lnTo>
                    <a:lnTo>
                      <a:pt x="245" y="36"/>
                    </a:lnTo>
                    <a:lnTo>
                      <a:pt x="252" y="27"/>
                    </a:lnTo>
                    <a:lnTo>
                      <a:pt x="259" y="18"/>
                    </a:lnTo>
                    <a:lnTo>
                      <a:pt x="263" y="10"/>
                    </a:lnTo>
                    <a:lnTo>
                      <a:pt x="265" y="3"/>
                    </a:lnTo>
                    <a:lnTo>
                      <a:pt x="263" y="0"/>
                    </a:lnTo>
                    <a:lnTo>
                      <a:pt x="257" y="1"/>
                    </a:lnTo>
                    <a:lnTo>
                      <a:pt x="241" y="14"/>
                    </a:lnTo>
                    <a:lnTo>
                      <a:pt x="225" y="32"/>
                    </a:lnTo>
                    <a:lnTo>
                      <a:pt x="209" y="52"/>
                    </a:lnTo>
                    <a:lnTo>
                      <a:pt x="193" y="73"/>
                    </a:lnTo>
                    <a:lnTo>
                      <a:pt x="179" y="95"/>
                    </a:lnTo>
                    <a:lnTo>
                      <a:pt x="166" y="116"/>
                    </a:lnTo>
                    <a:lnTo>
                      <a:pt x="157" y="133"/>
                    </a:lnTo>
                    <a:lnTo>
                      <a:pt x="149" y="147"/>
                    </a:lnTo>
                    <a:lnTo>
                      <a:pt x="138" y="178"/>
                    </a:lnTo>
                    <a:lnTo>
                      <a:pt x="128" y="218"/>
                    </a:lnTo>
                    <a:lnTo>
                      <a:pt x="123" y="256"/>
                    </a:lnTo>
                    <a:lnTo>
                      <a:pt x="120" y="283"/>
                    </a:lnTo>
                    <a:lnTo>
                      <a:pt x="118" y="304"/>
                    </a:lnTo>
                    <a:lnTo>
                      <a:pt x="112" y="331"/>
                    </a:lnTo>
                    <a:lnTo>
                      <a:pt x="106" y="354"/>
                    </a:lnTo>
                    <a:lnTo>
                      <a:pt x="103" y="366"/>
                    </a:lnTo>
                    <a:lnTo>
                      <a:pt x="101" y="368"/>
                    </a:lnTo>
                    <a:lnTo>
                      <a:pt x="100" y="370"/>
                    </a:lnTo>
                    <a:lnTo>
                      <a:pt x="97" y="373"/>
                    </a:lnTo>
                    <a:lnTo>
                      <a:pt x="95" y="374"/>
                    </a:lnTo>
                    <a:lnTo>
                      <a:pt x="97" y="375"/>
                    </a:lnTo>
                    <a:lnTo>
                      <a:pt x="100" y="378"/>
                    </a:lnTo>
                    <a:lnTo>
                      <a:pt x="102" y="381"/>
                    </a:lnTo>
                    <a:lnTo>
                      <a:pt x="104" y="383"/>
                    </a:lnTo>
                    <a:lnTo>
                      <a:pt x="94" y="389"/>
                    </a:lnTo>
                    <a:lnTo>
                      <a:pt x="86" y="397"/>
                    </a:lnTo>
                    <a:lnTo>
                      <a:pt x="78" y="407"/>
                    </a:lnTo>
                    <a:lnTo>
                      <a:pt x="71" y="416"/>
                    </a:lnTo>
                    <a:lnTo>
                      <a:pt x="65" y="415"/>
                    </a:lnTo>
                    <a:lnTo>
                      <a:pt x="57" y="414"/>
                    </a:lnTo>
                    <a:lnTo>
                      <a:pt x="49" y="413"/>
                    </a:lnTo>
                    <a:lnTo>
                      <a:pt x="42" y="412"/>
                    </a:lnTo>
                    <a:lnTo>
                      <a:pt x="37" y="412"/>
                    </a:lnTo>
                    <a:lnTo>
                      <a:pt x="32" y="412"/>
                    </a:lnTo>
                    <a:lnTo>
                      <a:pt x="26" y="413"/>
                    </a:lnTo>
                    <a:lnTo>
                      <a:pt x="20" y="413"/>
                    </a:lnTo>
                    <a:lnTo>
                      <a:pt x="14" y="414"/>
                    </a:lnTo>
                    <a:lnTo>
                      <a:pt x="10" y="415"/>
                    </a:lnTo>
                    <a:lnTo>
                      <a:pt x="4" y="416"/>
                    </a:lnTo>
                    <a:lnTo>
                      <a:pt x="0" y="418"/>
                    </a:lnTo>
                    <a:lnTo>
                      <a:pt x="9" y="436"/>
                    </a:lnTo>
                    <a:lnTo>
                      <a:pt x="10" y="457"/>
                    </a:lnTo>
                    <a:lnTo>
                      <a:pt x="9" y="479"/>
                    </a:lnTo>
                    <a:lnTo>
                      <a:pt x="9" y="497"/>
                    </a:lnTo>
                    <a:lnTo>
                      <a:pt x="15" y="497"/>
                    </a:lnTo>
                    <a:lnTo>
                      <a:pt x="24" y="496"/>
                    </a:lnTo>
                    <a:lnTo>
                      <a:pt x="32" y="495"/>
                    </a:lnTo>
                    <a:lnTo>
                      <a:pt x="41" y="494"/>
                    </a:lnTo>
                    <a:lnTo>
                      <a:pt x="49" y="494"/>
                    </a:lnTo>
                    <a:lnTo>
                      <a:pt x="57" y="494"/>
                    </a:lnTo>
                    <a:lnTo>
                      <a:pt x="63" y="494"/>
                    </a:lnTo>
                    <a:lnTo>
                      <a:pt x="68" y="495"/>
                    </a:lnTo>
                    <a:lnTo>
                      <a:pt x="73" y="488"/>
                    </a:lnTo>
                    <a:lnTo>
                      <a:pt x="77" y="482"/>
                    </a:lnTo>
                    <a:lnTo>
                      <a:pt x="79" y="478"/>
                    </a:lnTo>
                    <a:lnTo>
                      <a:pt x="79" y="474"/>
                    </a:lnTo>
                    <a:lnTo>
                      <a:pt x="78" y="469"/>
                    </a:lnTo>
                    <a:lnTo>
                      <a:pt x="77" y="463"/>
                    </a:lnTo>
                    <a:lnTo>
                      <a:pt x="75" y="456"/>
                    </a:lnTo>
                    <a:lnTo>
                      <a:pt x="74" y="451"/>
                    </a:lnTo>
                    <a:lnTo>
                      <a:pt x="78" y="451"/>
                    </a:lnTo>
                    <a:lnTo>
                      <a:pt x="82" y="449"/>
                    </a:lnTo>
                    <a:lnTo>
                      <a:pt x="86" y="446"/>
                    </a:lnTo>
                    <a:lnTo>
                      <a:pt x="88" y="445"/>
                    </a:lnTo>
                    <a:lnTo>
                      <a:pt x="90" y="443"/>
                    </a:lnTo>
                    <a:lnTo>
                      <a:pt x="91" y="438"/>
                    </a:lnTo>
                    <a:lnTo>
                      <a:pt x="91" y="434"/>
                    </a:lnTo>
                    <a:lnTo>
                      <a:pt x="90" y="430"/>
                    </a:lnTo>
                    <a:lnTo>
                      <a:pt x="94" y="428"/>
                    </a:lnTo>
                    <a:lnTo>
                      <a:pt x="97" y="427"/>
                    </a:lnTo>
                    <a:lnTo>
                      <a:pt x="101" y="425"/>
                    </a:lnTo>
                    <a:lnTo>
                      <a:pt x="103" y="425"/>
                    </a:lnTo>
                    <a:lnTo>
                      <a:pt x="110" y="427"/>
                    </a:lnTo>
                    <a:lnTo>
                      <a:pt x="119" y="431"/>
                    </a:lnTo>
                    <a:lnTo>
                      <a:pt x="130" y="436"/>
                    </a:lnTo>
                    <a:lnTo>
                      <a:pt x="140" y="441"/>
                    </a:lnTo>
                    <a:lnTo>
                      <a:pt x="150" y="445"/>
                    </a:lnTo>
                    <a:lnTo>
                      <a:pt x="161" y="450"/>
                    </a:lnTo>
                    <a:lnTo>
                      <a:pt x="169" y="454"/>
                    </a:lnTo>
                    <a:lnTo>
                      <a:pt x="174" y="458"/>
                    </a:lnTo>
                    <a:lnTo>
                      <a:pt x="182" y="463"/>
                    </a:lnTo>
                    <a:lnTo>
                      <a:pt x="188" y="465"/>
                    </a:lnTo>
                    <a:lnTo>
                      <a:pt x="194" y="466"/>
                    </a:lnTo>
                    <a:lnTo>
                      <a:pt x="200" y="465"/>
                    </a:lnTo>
                    <a:lnTo>
                      <a:pt x="208" y="461"/>
                    </a:lnTo>
                    <a:lnTo>
                      <a:pt x="217" y="458"/>
                    </a:lnTo>
                    <a:lnTo>
                      <a:pt x="223" y="454"/>
                    </a:lnTo>
                    <a:lnTo>
                      <a:pt x="224" y="450"/>
                    </a:lnTo>
                    <a:lnTo>
                      <a:pt x="221" y="446"/>
                    </a:lnTo>
                    <a:lnTo>
                      <a:pt x="215" y="440"/>
                    </a:lnTo>
                    <a:lnTo>
                      <a:pt x="207" y="430"/>
                    </a:lnTo>
                    <a:lnTo>
                      <a:pt x="199" y="421"/>
                    </a:lnTo>
                    <a:lnTo>
                      <a:pt x="191" y="411"/>
                    </a:lnTo>
                    <a:lnTo>
                      <a:pt x="182" y="402"/>
                    </a:lnTo>
                    <a:lnTo>
                      <a:pt x="177" y="393"/>
                    </a:lnTo>
                    <a:lnTo>
                      <a:pt x="173" y="389"/>
                    </a:lnTo>
                    <a:lnTo>
                      <a:pt x="171" y="381"/>
                    </a:lnTo>
                    <a:lnTo>
                      <a:pt x="170" y="373"/>
                    </a:lnTo>
                    <a:lnTo>
                      <a:pt x="173" y="366"/>
                    </a:lnTo>
                    <a:lnTo>
                      <a:pt x="180" y="362"/>
                    </a:lnTo>
                    <a:lnTo>
                      <a:pt x="187" y="361"/>
                    </a:lnTo>
                    <a:lnTo>
                      <a:pt x="196" y="360"/>
                    </a:lnTo>
                    <a:lnTo>
                      <a:pt x="207" y="358"/>
                    </a:lnTo>
                    <a:lnTo>
                      <a:pt x="219" y="357"/>
                    </a:lnTo>
                    <a:lnTo>
                      <a:pt x="232" y="355"/>
                    </a:lnTo>
                    <a:lnTo>
                      <a:pt x="242" y="354"/>
                    </a:lnTo>
                    <a:lnTo>
                      <a:pt x="252" y="353"/>
                    </a:lnTo>
                    <a:lnTo>
                      <a:pt x="259" y="353"/>
                    </a:lnTo>
                    <a:lnTo>
                      <a:pt x="269" y="353"/>
                    </a:lnTo>
                    <a:lnTo>
                      <a:pt x="278" y="350"/>
                    </a:lnTo>
                    <a:lnTo>
                      <a:pt x="285" y="343"/>
                    </a:lnTo>
                    <a:lnTo>
                      <a:pt x="288" y="336"/>
                    </a:lnTo>
                    <a:lnTo>
                      <a:pt x="285" y="325"/>
                    </a:lnTo>
                    <a:lnTo>
                      <a:pt x="277" y="312"/>
                    </a:lnTo>
                    <a:lnTo>
                      <a:pt x="267" y="301"/>
                    </a:lnTo>
                    <a:lnTo>
                      <a:pt x="256" y="296"/>
                    </a:lnTo>
                    <a:lnTo>
                      <a:pt x="250" y="294"/>
                    </a:lnTo>
                    <a:lnTo>
                      <a:pt x="244" y="294"/>
                    </a:lnTo>
                    <a:lnTo>
                      <a:pt x="235" y="293"/>
                    </a:lnTo>
                    <a:lnTo>
                      <a:pt x="227" y="292"/>
                    </a:lnTo>
                    <a:lnTo>
                      <a:pt x="219" y="291"/>
                    </a:lnTo>
                    <a:lnTo>
                      <a:pt x="212" y="290"/>
                    </a:lnTo>
                    <a:lnTo>
                      <a:pt x="207" y="289"/>
                    </a:lnTo>
                    <a:lnTo>
                      <a:pt x="203" y="289"/>
                    </a:lnTo>
                    <a:lnTo>
                      <a:pt x="199" y="287"/>
                    </a:lnTo>
                    <a:lnTo>
                      <a:pt x="194" y="286"/>
                    </a:lnTo>
                    <a:lnTo>
                      <a:pt x="193" y="283"/>
                    </a:lnTo>
                    <a:lnTo>
                      <a:pt x="195" y="278"/>
                    </a:lnTo>
                    <a:lnTo>
                      <a:pt x="201" y="274"/>
                    </a:lnTo>
                    <a:lnTo>
                      <a:pt x="208" y="269"/>
                    </a:lnTo>
                    <a:lnTo>
                      <a:pt x="214" y="266"/>
                    </a:lnTo>
                    <a:lnTo>
                      <a:pt x="221" y="264"/>
                    </a:lnTo>
                    <a:lnTo>
                      <a:pt x="229" y="263"/>
                    </a:lnTo>
                    <a:lnTo>
                      <a:pt x="244" y="260"/>
                    </a:lnTo>
                    <a:lnTo>
                      <a:pt x="264" y="254"/>
                    </a:lnTo>
                    <a:lnTo>
                      <a:pt x="288" y="245"/>
                    </a:lnTo>
                    <a:lnTo>
                      <a:pt x="313" y="233"/>
                    </a:lnTo>
                    <a:lnTo>
                      <a:pt x="333" y="217"/>
                    </a:lnTo>
                    <a:lnTo>
                      <a:pt x="351" y="199"/>
                    </a:lnTo>
                    <a:lnTo>
                      <a:pt x="360" y="175"/>
                    </a:lnTo>
                    <a:lnTo>
                      <a:pt x="359" y="165"/>
                    </a:lnTo>
                    <a:lnTo>
                      <a:pt x="356" y="165"/>
                    </a:lnTo>
                    <a:lnTo>
                      <a:pt x="353" y="168"/>
                    </a:lnTo>
                    <a:lnTo>
                      <a:pt x="351" y="171"/>
                    </a:lnTo>
                    <a:lnTo>
                      <a:pt x="348" y="173"/>
                    </a:lnTo>
                    <a:lnTo>
                      <a:pt x="344" y="179"/>
                    </a:lnTo>
                    <a:lnTo>
                      <a:pt x="337" y="185"/>
                    </a:lnTo>
                    <a:lnTo>
                      <a:pt x="328" y="193"/>
                    </a:lnTo>
                    <a:lnTo>
                      <a:pt x="316" y="200"/>
                    </a:lnTo>
                    <a:lnTo>
                      <a:pt x="303" y="206"/>
                    </a:lnTo>
                    <a:lnTo>
                      <a:pt x="288" y="210"/>
                    </a:lnTo>
                    <a:lnTo>
                      <a:pt x="272" y="211"/>
                    </a:lnTo>
                    <a:lnTo>
                      <a:pt x="270" y="205"/>
                    </a:lnTo>
                    <a:lnTo>
                      <a:pt x="267" y="198"/>
                    </a:lnTo>
                    <a:lnTo>
                      <a:pt x="262" y="192"/>
                    </a:lnTo>
                    <a:lnTo>
                      <a:pt x="257" y="186"/>
                    </a:lnTo>
                    <a:lnTo>
                      <a:pt x="250" y="183"/>
                    </a:lnTo>
                    <a:lnTo>
                      <a:pt x="245" y="179"/>
                    </a:lnTo>
                    <a:lnTo>
                      <a:pt x="238" y="178"/>
                    </a:lnTo>
                    <a:lnTo>
                      <a:pt x="231" y="178"/>
                    </a:lnTo>
                    <a:lnTo>
                      <a:pt x="224" y="179"/>
                    </a:lnTo>
                    <a:lnTo>
                      <a:pt x="216" y="179"/>
                    </a:lnTo>
                    <a:lnTo>
                      <a:pt x="208" y="180"/>
                    </a:lnTo>
                    <a:lnTo>
                      <a:pt x="201" y="179"/>
                    </a:lnTo>
                    <a:lnTo>
                      <a:pt x="195" y="179"/>
                    </a:lnTo>
                    <a:lnTo>
                      <a:pt x="191" y="177"/>
                    </a:lnTo>
                    <a:lnTo>
                      <a:pt x="188" y="175"/>
                    </a:lnTo>
                    <a:lnTo>
                      <a:pt x="188" y="170"/>
                    </a:lnTo>
                    <a:lnTo>
                      <a:pt x="181" y="184"/>
                    </a:lnTo>
                    <a:lnTo>
                      <a:pt x="179" y="192"/>
                    </a:lnTo>
                    <a:lnTo>
                      <a:pt x="176" y="203"/>
                    </a:lnTo>
                    <a:lnTo>
                      <a:pt x="174" y="214"/>
                    </a:lnTo>
                    <a:lnTo>
                      <a:pt x="178" y="216"/>
                    </a:lnTo>
                    <a:lnTo>
                      <a:pt x="184" y="214"/>
                    </a:lnTo>
                    <a:lnTo>
                      <a:pt x="193" y="209"/>
                    </a:lnTo>
                    <a:lnTo>
                      <a:pt x="204" y="206"/>
                    </a:lnTo>
                    <a:lnTo>
                      <a:pt x="216" y="201"/>
                    </a:lnTo>
                    <a:lnTo>
                      <a:pt x="229" y="200"/>
                    </a:lnTo>
                    <a:lnTo>
                      <a:pt x="239" y="200"/>
                    </a:lnTo>
                    <a:lnTo>
                      <a:pt x="248" y="206"/>
                    </a:lnTo>
                    <a:lnTo>
                      <a:pt x="253" y="215"/>
                    </a:lnTo>
                    <a:lnTo>
                      <a:pt x="248" y="214"/>
                    </a:lnTo>
                    <a:lnTo>
                      <a:pt x="242" y="213"/>
                    </a:lnTo>
                    <a:lnTo>
                      <a:pt x="238" y="211"/>
                    </a:lnTo>
                    <a:lnTo>
                      <a:pt x="232" y="211"/>
                    </a:lnTo>
                    <a:lnTo>
                      <a:pt x="227" y="211"/>
                    </a:lnTo>
                    <a:lnTo>
                      <a:pt x="223" y="211"/>
                    </a:lnTo>
                    <a:lnTo>
                      <a:pt x="219" y="211"/>
                    </a:lnTo>
                    <a:lnTo>
                      <a:pt x="215" y="213"/>
                    </a:lnTo>
                    <a:lnTo>
                      <a:pt x="211" y="217"/>
                    </a:lnTo>
                    <a:lnTo>
                      <a:pt x="207" y="222"/>
                    </a:lnTo>
                    <a:lnTo>
                      <a:pt x="201" y="228"/>
                    </a:lnTo>
                    <a:lnTo>
                      <a:pt x="195" y="233"/>
                    </a:lnTo>
                    <a:lnTo>
                      <a:pt x="188" y="238"/>
                    </a:lnTo>
                    <a:lnTo>
                      <a:pt x="182" y="243"/>
                    </a:lnTo>
                    <a:lnTo>
                      <a:pt x="178" y="245"/>
                    </a:lnTo>
                    <a:lnTo>
                      <a:pt x="174" y="246"/>
                    </a:lnTo>
                    <a:lnTo>
                      <a:pt x="168" y="261"/>
                    </a:lnTo>
                    <a:lnTo>
                      <a:pt x="162" y="275"/>
                    </a:lnTo>
                    <a:lnTo>
                      <a:pt x="157" y="287"/>
                    </a:lnTo>
                    <a:lnTo>
                      <a:pt x="155" y="297"/>
                    </a:lnTo>
                    <a:lnTo>
                      <a:pt x="151" y="313"/>
                    </a:lnTo>
                    <a:lnTo>
                      <a:pt x="147" y="337"/>
                    </a:lnTo>
                    <a:lnTo>
                      <a:pt x="141" y="359"/>
                    </a:lnTo>
                    <a:lnTo>
                      <a:pt x="139" y="370"/>
                    </a:lnTo>
                    <a:lnTo>
                      <a:pt x="136" y="373"/>
                    </a:lnTo>
                    <a:lnTo>
                      <a:pt x="134" y="374"/>
                    </a:lnTo>
                    <a:lnTo>
                      <a:pt x="131" y="376"/>
                    </a:lnTo>
                    <a:lnTo>
                      <a:pt x="128" y="377"/>
                    </a:lnTo>
                    <a:lnTo>
                      <a:pt x="135" y="353"/>
                    </a:lnTo>
                    <a:lnTo>
                      <a:pt x="143" y="321"/>
                    </a:lnTo>
                    <a:lnTo>
                      <a:pt x="149" y="292"/>
                    </a:lnTo>
                    <a:lnTo>
                      <a:pt x="151" y="274"/>
                    </a:lnTo>
                    <a:lnTo>
                      <a:pt x="151" y="262"/>
                    </a:lnTo>
                    <a:lnTo>
                      <a:pt x="153" y="249"/>
                    </a:lnTo>
                    <a:lnTo>
                      <a:pt x="154" y="237"/>
                    </a:lnTo>
                    <a:lnTo>
                      <a:pt x="157" y="228"/>
                    </a:lnTo>
                    <a:lnTo>
                      <a:pt x="162" y="218"/>
                    </a:lnTo>
                    <a:lnTo>
                      <a:pt x="166" y="207"/>
                    </a:lnTo>
                    <a:lnTo>
                      <a:pt x="171" y="196"/>
                    </a:lnTo>
                    <a:lnTo>
                      <a:pt x="172" y="188"/>
                    </a:lnTo>
                    <a:lnTo>
                      <a:pt x="174" y="183"/>
                    </a:lnTo>
                    <a:lnTo>
                      <a:pt x="177" y="180"/>
                    </a:lnTo>
                    <a:lnTo>
                      <a:pt x="179" y="180"/>
                    </a:lnTo>
                    <a:lnTo>
                      <a:pt x="181" y="184"/>
                    </a:lnTo>
                    <a:lnTo>
                      <a:pt x="188" y="17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50" name="Freeform 138"/>
              <p:cNvSpPr>
                <a:spLocks/>
              </p:cNvSpPr>
              <p:nvPr/>
            </p:nvSpPr>
            <p:spPr bwMode="auto">
              <a:xfrm>
                <a:off x="1032" y="3627"/>
                <a:ext cx="87" cy="100"/>
              </a:xfrm>
              <a:custGeom>
                <a:avLst/>
                <a:gdLst>
                  <a:gd name="T0" fmla="*/ 33 w 173"/>
                  <a:gd name="T1" fmla="*/ 98 h 200"/>
                  <a:gd name="T2" fmla="*/ 23 w 173"/>
                  <a:gd name="T3" fmla="*/ 96 h 200"/>
                  <a:gd name="T4" fmla="*/ 13 w 173"/>
                  <a:gd name="T5" fmla="*/ 93 h 200"/>
                  <a:gd name="T6" fmla="*/ 4 w 173"/>
                  <a:gd name="T7" fmla="*/ 90 h 200"/>
                  <a:gd name="T8" fmla="*/ 1 w 173"/>
                  <a:gd name="T9" fmla="*/ 82 h 200"/>
                  <a:gd name="T10" fmla="*/ 6 w 173"/>
                  <a:gd name="T11" fmla="*/ 71 h 200"/>
                  <a:gd name="T12" fmla="*/ 9 w 173"/>
                  <a:gd name="T13" fmla="*/ 67 h 200"/>
                  <a:gd name="T14" fmla="*/ 12 w 173"/>
                  <a:gd name="T15" fmla="*/ 62 h 200"/>
                  <a:gd name="T16" fmla="*/ 13 w 173"/>
                  <a:gd name="T17" fmla="*/ 55 h 200"/>
                  <a:gd name="T18" fmla="*/ 16 w 173"/>
                  <a:gd name="T19" fmla="*/ 40 h 200"/>
                  <a:gd name="T20" fmla="*/ 19 w 173"/>
                  <a:gd name="T21" fmla="*/ 31 h 200"/>
                  <a:gd name="T22" fmla="*/ 27 w 173"/>
                  <a:gd name="T23" fmla="*/ 20 h 200"/>
                  <a:gd name="T24" fmla="*/ 32 w 173"/>
                  <a:gd name="T25" fmla="*/ 13 h 200"/>
                  <a:gd name="T26" fmla="*/ 35 w 173"/>
                  <a:gd name="T27" fmla="*/ 11 h 200"/>
                  <a:gd name="T28" fmla="*/ 39 w 173"/>
                  <a:gd name="T29" fmla="*/ 8 h 200"/>
                  <a:gd name="T30" fmla="*/ 43 w 173"/>
                  <a:gd name="T31" fmla="*/ 5 h 200"/>
                  <a:gd name="T32" fmla="*/ 48 w 173"/>
                  <a:gd name="T33" fmla="*/ 4 h 200"/>
                  <a:gd name="T34" fmla="*/ 52 w 173"/>
                  <a:gd name="T35" fmla="*/ 2 h 200"/>
                  <a:gd name="T36" fmla="*/ 57 w 173"/>
                  <a:gd name="T37" fmla="*/ 0 h 200"/>
                  <a:gd name="T38" fmla="*/ 61 w 173"/>
                  <a:gd name="T39" fmla="*/ 1 h 200"/>
                  <a:gd name="T40" fmla="*/ 65 w 173"/>
                  <a:gd name="T41" fmla="*/ 3 h 200"/>
                  <a:gd name="T42" fmla="*/ 66 w 173"/>
                  <a:gd name="T43" fmla="*/ 4 h 200"/>
                  <a:gd name="T44" fmla="*/ 67 w 173"/>
                  <a:gd name="T45" fmla="*/ 7 h 200"/>
                  <a:gd name="T46" fmla="*/ 67 w 173"/>
                  <a:gd name="T47" fmla="*/ 10 h 200"/>
                  <a:gd name="T48" fmla="*/ 69 w 173"/>
                  <a:gd name="T49" fmla="*/ 11 h 200"/>
                  <a:gd name="T50" fmla="*/ 70 w 173"/>
                  <a:gd name="T51" fmla="*/ 14 h 200"/>
                  <a:gd name="T52" fmla="*/ 73 w 173"/>
                  <a:gd name="T53" fmla="*/ 16 h 200"/>
                  <a:gd name="T54" fmla="*/ 77 w 173"/>
                  <a:gd name="T55" fmla="*/ 18 h 200"/>
                  <a:gd name="T56" fmla="*/ 78 w 173"/>
                  <a:gd name="T57" fmla="*/ 21 h 200"/>
                  <a:gd name="T58" fmla="*/ 79 w 173"/>
                  <a:gd name="T59" fmla="*/ 26 h 200"/>
                  <a:gd name="T60" fmla="*/ 82 w 173"/>
                  <a:gd name="T61" fmla="*/ 30 h 200"/>
                  <a:gd name="T62" fmla="*/ 86 w 173"/>
                  <a:gd name="T63" fmla="*/ 35 h 200"/>
                  <a:gd name="T64" fmla="*/ 86 w 173"/>
                  <a:gd name="T65" fmla="*/ 41 h 200"/>
                  <a:gd name="T66" fmla="*/ 82 w 173"/>
                  <a:gd name="T67" fmla="*/ 49 h 200"/>
                  <a:gd name="T68" fmla="*/ 74 w 173"/>
                  <a:gd name="T69" fmla="*/ 57 h 200"/>
                  <a:gd name="T70" fmla="*/ 66 w 173"/>
                  <a:gd name="T71" fmla="*/ 69 h 200"/>
                  <a:gd name="T72" fmla="*/ 62 w 173"/>
                  <a:gd name="T73" fmla="*/ 75 h 200"/>
                  <a:gd name="T74" fmla="*/ 56 w 173"/>
                  <a:gd name="T75" fmla="*/ 82 h 200"/>
                  <a:gd name="T76" fmla="*/ 49 w 173"/>
                  <a:gd name="T77" fmla="*/ 87 h 200"/>
                  <a:gd name="T78" fmla="*/ 43 w 173"/>
                  <a:gd name="T79" fmla="*/ 95 h 200"/>
                  <a:gd name="T80" fmla="*/ 37 w 173"/>
                  <a:gd name="T81" fmla="*/ 99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200"/>
                  <a:gd name="T125" fmla="*/ 173 w 173"/>
                  <a:gd name="T126" fmla="*/ 200 h 2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200">
                    <a:moveTo>
                      <a:pt x="73" y="197"/>
                    </a:moveTo>
                    <a:lnTo>
                      <a:pt x="65" y="196"/>
                    </a:lnTo>
                    <a:lnTo>
                      <a:pt x="56" y="194"/>
                    </a:lnTo>
                    <a:lnTo>
                      <a:pt x="46" y="192"/>
                    </a:lnTo>
                    <a:lnTo>
                      <a:pt x="36" y="189"/>
                    </a:lnTo>
                    <a:lnTo>
                      <a:pt x="26" y="186"/>
                    </a:lnTo>
                    <a:lnTo>
                      <a:pt x="17" y="182"/>
                    </a:lnTo>
                    <a:lnTo>
                      <a:pt x="8" y="179"/>
                    </a:lnTo>
                    <a:lnTo>
                      <a:pt x="0" y="174"/>
                    </a:lnTo>
                    <a:lnTo>
                      <a:pt x="2" y="164"/>
                    </a:lnTo>
                    <a:lnTo>
                      <a:pt x="6" y="152"/>
                    </a:lnTo>
                    <a:lnTo>
                      <a:pt x="11" y="142"/>
                    </a:lnTo>
                    <a:lnTo>
                      <a:pt x="15" y="136"/>
                    </a:lnTo>
                    <a:lnTo>
                      <a:pt x="18" y="133"/>
                    </a:lnTo>
                    <a:lnTo>
                      <a:pt x="21" y="128"/>
                    </a:lnTo>
                    <a:lnTo>
                      <a:pt x="24" y="124"/>
                    </a:lnTo>
                    <a:lnTo>
                      <a:pt x="25" y="118"/>
                    </a:lnTo>
                    <a:lnTo>
                      <a:pt x="25" y="109"/>
                    </a:lnTo>
                    <a:lnTo>
                      <a:pt x="27" y="95"/>
                    </a:lnTo>
                    <a:lnTo>
                      <a:pt x="31" y="80"/>
                    </a:lnTo>
                    <a:lnTo>
                      <a:pt x="34" y="68"/>
                    </a:lnTo>
                    <a:lnTo>
                      <a:pt x="38" y="61"/>
                    </a:lnTo>
                    <a:lnTo>
                      <a:pt x="44" y="51"/>
                    </a:lnTo>
                    <a:lnTo>
                      <a:pt x="53" y="40"/>
                    </a:lnTo>
                    <a:lnTo>
                      <a:pt x="62" y="28"/>
                    </a:lnTo>
                    <a:lnTo>
                      <a:pt x="64" y="26"/>
                    </a:lnTo>
                    <a:lnTo>
                      <a:pt x="68" y="23"/>
                    </a:lnTo>
                    <a:lnTo>
                      <a:pt x="70" y="21"/>
                    </a:lnTo>
                    <a:lnTo>
                      <a:pt x="72" y="19"/>
                    </a:lnTo>
                    <a:lnTo>
                      <a:pt x="77" y="15"/>
                    </a:lnTo>
                    <a:lnTo>
                      <a:pt x="81" y="12"/>
                    </a:lnTo>
                    <a:lnTo>
                      <a:pt x="86" y="10"/>
                    </a:lnTo>
                    <a:lnTo>
                      <a:pt x="91" y="8"/>
                    </a:lnTo>
                    <a:lnTo>
                      <a:pt x="95" y="7"/>
                    </a:lnTo>
                    <a:lnTo>
                      <a:pt x="100" y="5"/>
                    </a:lnTo>
                    <a:lnTo>
                      <a:pt x="103" y="4"/>
                    </a:lnTo>
                    <a:lnTo>
                      <a:pt x="107" y="3"/>
                    </a:lnTo>
                    <a:lnTo>
                      <a:pt x="114" y="0"/>
                    </a:lnTo>
                    <a:lnTo>
                      <a:pt x="118" y="0"/>
                    </a:lnTo>
                    <a:lnTo>
                      <a:pt x="122" y="2"/>
                    </a:lnTo>
                    <a:lnTo>
                      <a:pt x="126" y="4"/>
                    </a:lnTo>
                    <a:lnTo>
                      <a:pt x="129" y="5"/>
                    </a:lnTo>
                    <a:lnTo>
                      <a:pt x="130" y="7"/>
                    </a:lnTo>
                    <a:lnTo>
                      <a:pt x="131" y="8"/>
                    </a:lnTo>
                    <a:lnTo>
                      <a:pt x="132" y="11"/>
                    </a:lnTo>
                    <a:lnTo>
                      <a:pt x="133" y="13"/>
                    </a:lnTo>
                    <a:lnTo>
                      <a:pt x="133" y="16"/>
                    </a:lnTo>
                    <a:lnTo>
                      <a:pt x="133" y="19"/>
                    </a:lnTo>
                    <a:lnTo>
                      <a:pt x="133" y="20"/>
                    </a:lnTo>
                    <a:lnTo>
                      <a:pt x="137" y="21"/>
                    </a:lnTo>
                    <a:lnTo>
                      <a:pt x="139" y="25"/>
                    </a:lnTo>
                    <a:lnTo>
                      <a:pt x="140" y="28"/>
                    </a:lnTo>
                    <a:lnTo>
                      <a:pt x="141" y="31"/>
                    </a:lnTo>
                    <a:lnTo>
                      <a:pt x="145" y="31"/>
                    </a:lnTo>
                    <a:lnTo>
                      <a:pt x="148" y="33"/>
                    </a:lnTo>
                    <a:lnTo>
                      <a:pt x="153" y="35"/>
                    </a:lnTo>
                    <a:lnTo>
                      <a:pt x="155" y="37"/>
                    </a:lnTo>
                    <a:lnTo>
                      <a:pt x="156" y="42"/>
                    </a:lnTo>
                    <a:lnTo>
                      <a:pt x="157" y="46"/>
                    </a:lnTo>
                    <a:lnTo>
                      <a:pt x="157" y="52"/>
                    </a:lnTo>
                    <a:lnTo>
                      <a:pt x="156" y="57"/>
                    </a:lnTo>
                    <a:lnTo>
                      <a:pt x="163" y="59"/>
                    </a:lnTo>
                    <a:lnTo>
                      <a:pt x="169" y="63"/>
                    </a:lnTo>
                    <a:lnTo>
                      <a:pt x="172" y="69"/>
                    </a:lnTo>
                    <a:lnTo>
                      <a:pt x="173" y="75"/>
                    </a:lnTo>
                    <a:lnTo>
                      <a:pt x="172" y="81"/>
                    </a:lnTo>
                    <a:lnTo>
                      <a:pt x="169" y="89"/>
                    </a:lnTo>
                    <a:lnTo>
                      <a:pt x="163" y="97"/>
                    </a:lnTo>
                    <a:lnTo>
                      <a:pt x="155" y="106"/>
                    </a:lnTo>
                    <a:lnTo>
                      <a:pt x="147" y="114"/>
                    </a:lnTo>
                    <a:lnTo>
                      <a:pt x="139" y="126"/>
                    </a:lnTo>
                    <a:lnTo>
                      <a:pt x="132" y="137"/>
                    </a:lnTo>
                    <a:lnTo>
                      <a:pt x="127" y="144"/>
                    </a:lnTo>
                    <a:lnTo>
                      <a:pt x="123" y="150"/>
                    </a:lnTo>
                    <a:lnTo>
                      <a:pt x="118" y="156"/>
                    </a:lnTo>
                    <a:lnTo>
                      <a:pt x="111" y="163"/>
                    </a:lnTo>
                    <a:lnTo>
                      <a:pt x="102" y="169"/>
                    </a:lnTo>
                    <a:lnTo>
                      <a:pt x="97" y="173"/>
                    </a:lnTo>
                    <a:lnTo>
                      <a:pt x="92" y="181"/>
                    </a:lnTo>
                    <a:lnTo>
                      <a:pt x="86" y="190"/>
                    </a:lnTo>
                    <a:lnTo>
                      <a:pt x="81" y="200"/>
                    </a:lnTo>
                    <a:lnTo>
                      <a:pt x="73" y="19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51" name="Freeform 139"/>
              <p:cNvSpPr>
                <a:spLocks/>
              </p:cNvSpPr>
              <p:nvPr/>
            </p:nvSpPr>
            <p:spPr bwMode="auto">
              <a:xfrm>
                <a:off x="1058" y="3585"/>
                <a:ext cx="28" cy="51"/>
              </a:xfrm>
              <a:custGeom>
                <a:avLst/>
                <a:gdLst>
                  <a:gd name="T0" fmla="*/ 19 w 56"/>
                  <a:gd name="T1" fmla="*/ 46 h 103"/>
                  <a:gd name="T2" fmla="*/ 20 w 56"/>
                  <a:gd name="T3" fmla="*/ 48 h 103"/>
                  <a:gd name="T4" fmla="*/ 20 w 56"/>
                  <a:gd name="T5" fmla="*/ 49 h 103"/>
                  <a:gd name="T6" fmla="*/ 21 w 56"/>
                  <a:gd name="T7" fmla="*/ 50 h 103"/>
                  <a:gd name="T8" fmla="*/ 21 w 56"/>
                  <a:gd name="T9" fmla="*/ 51 h 103"/>
                  <a:gd name="T10" fmla="*/ 23 w 56"/>
                  <a:gd name="T11" fmla="*/ 50 h 103"/>
                  <a:gd name="T12" fmla="*/ 25 w 56"/>
                  <a:gd name="T13" fmla="*/ 49 h 103"/>
                  <a:gd name="T14" fmla="*/ 27 w 56"/>
                  <a:gd name="T15" fmla="*/ 48 h 103"/>
                  <a:gd name="T16" fmla="*/ 28 w 56"/>
                  <a:gd name="T17" fmla="*/ 47 h 103"/>
                  <a:gd name="T18" fmla="*/ 27 w 56"/>
                  <a:gd name="T19" fmla="*/ 44 h 103"/>
                  <a:gd name="T20" fmla="*/ 24 w 56"/>
                  <a:gd name="T21" fmla="*/ 39 h 103"/>
                  <a:gd name="T22" fmla="*/ 21 w 56"/>
                  <a:gd name="T23" fmla="*/ 32 h 103"/>
                  <a:gd name="T24" fmla="*/ 17 w 56"/>
                  <a:gd name="T25" fmla="*/ 25 h 103"/>
                  <a:gd name="T26" fmla="*/ 13 w 56"/>
                  <a:gd name="T27" fmla="*/ 17 h 103"/>
                  <a:gd name="T28" fmla="*/ 9 w 56"/>
                  <a:gd name="T29" fmla="*/ 10 h 103"/>
                  <a:gd name="T30" fmla="*/ 6 w 56"/>
                  <a:gd name="T31" fmla="*/ 4 h 103"/>
                  <a:gd name="T32" fmla="*/ 5 w 56"/>
                  <a:gd name="T33" fmla="*/ 2 h 103"/>
                  <a:gd name="T34" fmla="*/ 3 w 56"/>
                  <a:gd name="T35" fmla="*/ 0 h 103"/>
                  <a:gd name="T36" fmla="*/ 1 w 56"/>
                  <a:gd name="T37" fmla="*/ 0 h 103"/>
                  <a:gd name="T38" fmla="*/ 0 w 56"/>
                  <a:gd name="T39" fmla="*/ 1 h 103"/>
                  <a:gd name="T40" fmla="*/ 1 w 56"/>
                  <a:gd name="T41" fmla="*/ 4 h 103"/>
                  <a:gd name="T42" fmla="*/ 2 w 56"/>
                  <a:gd name="T43" fmla="*/ 7 h 103"/>
                  <a:gd name="T44" fmla="*/ 4 w 56"/>
                  <a:gd name="T45" fmla="*/ 12 h 103"/>
                  <a:gd name="T46" fmla="*/ 7 w 56"/>
                  <a:gd name="T47" fmla="*/ 19 h 103"/>
                  <a:gd name="T48" fmla="*/ 10 w 56"/>
                  <a:gd name="T49" fmla="*/ 26 h 103"/>
                  <a:gd name="T50" fmla="*/ 13 w 56"/>
                  <a:gd name="T51" fmla="*/ 33 h 103"/>
                  <a:gd name="T52" fmla="*/ 16 w 56"/>
                  <a:gd name="T53" fmla="*/ 40 h 103"/>
                  <a:gd name="T54" fmla="*/ 18 w 56"/>
                  <a:gd name="T55" fmla="*/ 44 h 103"/>
                  <a:gd name="T56" fmla="*/ 19 w 56"/>
                  <a:gd name="T57" fmla="*/ 46 h 1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103"/>
                  <a:gd name="T89" fmla="*/ 56 w 56"/>
                  <a:gd name="T90" fmla="*/ 103 h 1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103">
                    <a:moveTo>
                      <a:pt x="38" y="93"/>
                    </a:moveTo>
                    <a:lnTo>
                      <a:pt x="39" y="96"/>
                    </a:lnTo>
                    <a:lnTo>
                      <a:pt x="40" y="98"/>
                    </a:lnTo>
                    <a:lnTo>
                      <a:pt x="41" y="101"/>
                    </a:lnTo>
                    <a:lnTo>
                      <a:pt x="42" y="103"/>
                    </a:lnTo>
                    <a:lnTo>
                      <a:pt x="46" y="100"/>
                    </a:lnTo>
                    <a:lnTo>
                      <a:pt x="49" y="98"/>
                    </a:lnTo>
                    <a:lnTo>
                      <a:pt x="53" y="97"/>
                    </a:lnTo>
                    <a:lnTo>
                      <a:pt x="56" y="95"/>
                    </a:lnTo>
                    <a:lnTo>
                      <a:pt x="54" y="89"/>
                    </a:lnTo>
                    <a:lnTo>
                      <a:pt x="48" y="78"/>
                    </a:lnTo>
                    <a:lnTo>
                      <a:pt x="41" y="65"/>
                    </a:lnTo>
                    <a:lnTo>
                      <a:pt x="33" y="50"/>
                    </a:lnTo>
                    <a:lnTo>
                      <a:pt x="25" y="34"/>
                    </a:lnTo>
                    <a:lnTo>
                      <a:pt x="18" y="20"/>
                    </a:lnTo>
                    <a:lnTo>
                      <a:pt x="12" y="9"/>
                    </a:lnTo>
                    <a:lnTo>
                      <a:pt x="10" y="4"/>
                    </a:lnTo>
                    <a:lnTo>
                      <a:pt x="6" y="0"/>
                    </a:lnTo>
                    <a:lnTo>
                      <a:pt x="2" y="0"/>
                    </a:lnTo>
                    <a:lnTo>
                      <a:pt x="0" y="2"/>
                    </a:lnTo>
                    <a:lnTo>
                      <a:pt x="1" y="8"/>
                    </a:lnTo>
                    <a:lnTo>
                      <a:pt x="3" y="14"/>
                    </a:lnTo>
                    <a:lnTo>
                      <a:pt x="8" y="25"/>
                    </a:lnTo>
                    <a:lnTo>
                      <a:pt x="13" y="38"/>
                    </a:lnTo>
                    <a:lnTo>
                      <a:pt x="19" y="53"/>
                    </a:lnTo>
                    <a:lnTo>
                      <a:pt x="26" y="67"/>
                    </a:lnTo>
                    <a:lnTo>
                      <a:pt x="31" y="80"/>
                    </a:lnTo>
                    <a:lnTo>
                      <a:pt x="35" y="89"/>
                    </a:lnTo>
                    <a:lnTo>
                      <a:pt x="38"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52" name="Freeform 140"/>
              <p:cNvSpPr>
                <a:spLocks/>
              </p:cNvSpPr>
              <p:nvPr/>
            </p:nvSpPr>
            <p:spPr bwMode="auto">
              <a:xfrm>
                <a:off x="1069" y="3695"/>
                <a:ext cx="18" cy="32"/>
              </a:xfrm>
              <a:custGeom>
                <a:avLst/>
                <a:gdLst>
                  <a:gd name="T0" fmla="*/ 14 w 37"/>
                  <a:gd name="T1" fmla="*/ 17 h 65"/>
                  <a:gd name="T2" fmla="*/ 12 w 37"/>
                  <a:gd name="T3" fmla="*/ 19 h 65"/>
                  <a:gd name="T4" fmla="*/ 9 w 37"/>
                  <a:gd name="T5" fmla="*/ 23 h 65"/>
                  <a:gd name="T6" fmla="*/ 6 w 37"/>
                  <a:gd name="T7" fmla="*/ 27 h 65"/>
                  <a:gd name="T8" fmla="*/ 4 w 37"/>
                  <a:gd name="T9" fmla="*/ 32 h 65"/>
                  <a:gd name="T10" fmla="*/ 3 w 37"/>
                  <a:gd name="T11" fmla="*/ 32 h 65"/>
                  <a:gd name="T12" fmla="*/ 2 w 37"/>
                  <a:gd name="T13" fmla="*/ 31 h 65"/>
                  <a:gd name="T14" fmla="*/ 1 w 37"/>
                  <a:gd name="T15" fmla="*/ 31 h 65"/>
                  <a:gd name="T16" fmla="*/ 0 w 37"/>
                  <a:gd name="T17" fmla="*/ 31 h 65"/>
                  <a:gd name="T18" fmla="*/ 0 w 37"/>
                  <a:gd name="T19" fmla="*/ 27 h 65"/>
                  <a:gd name="T20" fmla="*/ 0 w 37"/>
                  <a:gd name="T21" fmla="*/ 23 h 65"/>
                  <a:gd name="T22" fmla="*/ 2 w 37"/>
                  <a:gd name="T23" fmla="*/ 19 h 65"/>
                  <a:gd name="T24" fmla="*/ 3 w 37"/>
                  <a:gd name="T25" fmla="*/ 16 h 65"/>
                  <a:gd name="T26" fmla="*/ 5 w 37"/>
                  <a:gd name="T27" fmla="*/ 12 h 65"/>
                  <a:gd name="T28" fmla="*/ 9 w 37"/>
                  <a:gd name="T29" fmla="*/ 6 h 65"/>
                  <a:gd name="T30" fmla="*/ 13 w 37"/>
                  <a:gd name="T31" fmla="*/ 1 h 65"/>
                  <a:gd name="T32" fmla="*/ 17 w 37"/>
                  <a:gd name="T33" fmla="*/ 0 h 65"/>
                  <a:gd name="T34" fmla="*/ 18 w 37"/>
                  <a:gd name="T35" fmla="*/ 2 h 65"/>
                  <a:gd name="T36" fmla="*/ 18 w 37"/>
                  <a:gd name="T37" fmla="*/ 6 h 65"/>
                  <a:gd name="T38" fmla="*/ 17 w 37"/>
                  <a:gd name="T39" fmla="*/ 11 h 65"/>
                  <a:gd name="T40" fmla="*/ 14 w 37"/>
                  <a:gd name="T41" fmla="*/ 17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65"/>
                  <a:gd name="T65" fmla="*/ 37 w 37"/>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65">
                    <a:moveTo>
                      <a:pt x="29" y="34"/>
                    </a:moveTo>
                    <a:lnTo>
                      <a:pt x="24" y="38"/>
                    </a:lnTo>
                    <a:lnTo>
                      <a:pt x="19" y="46"/>
                    </a:lnTo>
                    <a:lnTo>
                      <a:pt x="13" y="55"/>
                    </a:lnTo>
                    <a:lnTo>
                      <a:pt x="8" y="65"/>
                    </a:lnTo>
                    <a:lnTo>
                      <a:pt x="6" y="65"/>
                    </a:lnTo>
                    <a:lnTo>
                      <a:pt x="5" y="63"/>
                    </a:lnTo>
                    <a:lnTo>
                      <a:pt x="3" y="63"/>
                    </a:lnTo>
                    <a:lnTo>
                      <a:pt x="0" y="62"/>
                    </a:lnTo>
                    <a:lnTo>
                      <a:pt x="0" y="55"/>
                    </a:lnTo>
                    <a:lnTo>
                      <a:pt x="1" y="46"/>
                    </a:lnTo>
                    <a:lnTo>
                      <a:pt x="4" y="38"/>
                    </a:lnTo>
                    <a:lnTo>
                      <a:pt x="6" y="32"/>
                    </a:lnTo>
                    <a:lnTo>
                      <a:pt x="11" y="24"/>
                    </a:lnTo>
                    <a:lnTo>
                      <a:pt x="18" y="13"/>
                    </a:lnTo>
                    <a:lnTo>
                      <a:pt x="26" y="2"/>
                    </a:lnTo>
                    <a:lnTo>
                      <a:pt x="34" y="0"/>
                    </a:lnTo>
                    <a:lnTo>
                      <a:pt x="37" y="5"/>
                    </a:lnTo>
                    <a:lnTo>
                      <a:pt x="37" y="12"/>
                    </a:lnTo>
                    <a:lnTo>
                      <a:pt x="34" y="22"/>
                    </a:lnTo>
                    <a:lnTo>
                      <a:pt x="29" y="3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53" name="Freeform 141"/>
              <p:cNvSpPr>
                <a:spLocks/>
              </p:cNvSpPr>
              <p:nvPr/>
            </p:nvSpPr>
            <p:spPr bwMode="auto">
              <a:xfrm>
                <a:off x="1063" y="3627"/>
                <a:ext cx="56" cy="51"/>
              </a:xfrm>
              <a:custGeom>
                <a:avLst/>
                <a:gdLst>
                  <a:gd name="T0" fmla="*/ 16 w 111"/>
                  <a:gd name="T1" fmla="*/ 10 h 103"/>
                  <a:gd name="T2" fmla="*/ 13 w 111"/>
                  <a:gd name="T3" fmla="*/ 12 h 103"/>
                  <a:gd name="T4" fmla="*/ 10 w 111"/>
                  <a:gd name="T5" fmla="*/ 13 h 103"/>
                  <a:gd name="T6" fmla="*/ 7 w 111"/>
                  <a:gd name="T7" fmla="*/ 10 h 103"/>
                  <a:gd name="T8" fmla="*/ 4 w 111"/>
                  <a:gd name="T9" fmla="*/ 10 h 103"/>
                  <a:gd name="T10" fmla="*/ 1 w 111"/>
                  <a:gd name="T11" fmla="*/ 13 h 103"/>
                  <a:gd name="T12" fmla="*/ 2 w 111"/>
                  <a:gd name="T13" fmla="*/ 15 h 103"/>
                  <a:gd name="T14" fmla="*/ 8 w 111"/>
                  <a:gd name="T15" fmla="*/ 20 h 103"/>
                  <a:gd name="T16" fmla="*/ 13 w 111"/>
                  <a:gd name="T17" fmla="*/ 18 h 103"/>
                  <a:gd name="T18" fmla="*/ 20 w 111"/>
                  <a:gd name="T19" fmla="*/ 15 h 103"/>
                  <a:gd name="T20" fmla="*/ 23 w 111"/>
                  <a:gd name="T21" fmla="*/ 18 h 103"/>
                  <a:gd name="T22" fmla="*/ 23 w 111"/>
                  <a:gd name="T23" fmla="*/ 27 h 103"/>
                  <a:gd name="T24" fmla="*/ 27 w 111"/>
                  <a:gd name="T25" fmla="*/ 31 h 103"/>
                  <a:gd name="T26" fmla="*/ 31 w 111"/>
                  <a:gd name="T27" fmla="*/ 36 h 103"/>
                  <a:gd name="T28" fmla="*/ 31 w 111"/>
                  <a:gd name="T29" fmla="*/ 40 h 103"/>
                  <a:gd name="T30" fmla="*/ 32 w 111"/>
                  <a:gd name="T31" fmla="*/ 43 h 103"/>
                  <a:gd name="T32" fmla="*/ 36 w 111"/>
                  <a:gd name="T33" fmla="*/ 45 h 103"/>
                  <a:gd name="T34" fmla="*/ 40 w 111"/>
                  <a:gd name="T35" fmla="*/ 48 h 103"/>
                  <a:gd name="T36" fmla="*/ 44 w 111"/>
                  <a:gd name="T37" fmla="*/ 48 h 103"/>
                  <a:gd name="T38" fmla="*/ 53 w 111"/>
                  <a:gd name="T39" fmla="*/ 41 h 103"/>
                  <a:gd name="T40" fmla="*/ 55 w 111"/>
                  <a:gd name="T41" fmla="*/ 34 h 103"/>
                  <a:gd name="T42" fmla="*/ 51 w 111"/>
                  <a:gd name="T43" fmla="*/ 29 h 103"/>
                  <a:gd name="T44" fmla="*/ 46 w 111"/>
                  <a:gd name="T45" fmla="*/ 30 h 103"/>
                  <a:gd name="T46" fmla="*/ 40 w 111"/>
                  <a:gd name="T47" fmla="*/ 33 h 103"/>
                  <a:gd name="T48" fmla="*/ 40 w 111"/>
                  <a:gd name="T49" fmla="*/ 31 h 103"/>
                  <a:gd name="T50" fmla="*/ 46 w 111"/>
                  <a:gd name="T51" fmla="*/ 22 h 103"/>
                  <a:gd name="T52" fmla="*/ 46 w 111"/>
                  <a:gd name="T53" fmla="*/ 17 h 103"/>
                  <a:gd name="T54" fmla="*/ 42 w 111"/>
                  <a:gd name="T55" fmla="*/ 15 h 103"/>
                  <a:gd name="T56" fmla="*/ 39 w 111"/>
                  <a:gd name="T57" fmla="*/ 14 h 103"/>
                  <a:gd name="T58" fmla="*/ 38 w 111"/>
                  <a:gd name="T59" fmla="*/ 10 h 103"/>
                  <a:gd name="T60" fmla="*/ 35 w 111"/>
                  <a:gd name="T61" fmla="*/ 12 h 103"/>
                  <a:gd name="T62" fmla="*/ 31 w 111"/>
                  <a:gd name="T63" fmla="*/ 17 h 103"/>
                  <a:gd name="T64" fmla="*/ 29 w 111"/>
                  <a:gd name="T65" fmla="*/ 16 h 103"/>
                  <a:gd name="T66" fmla="*/ 34 w 111"/>
                  <a:gd name="T67" fmla="*/ 8 h 103"/>
                  <a:gd name="T68" fmla="*/ 35 w 111"/>
                  <a:gd name="T69" fmla="*/ 4 h 103"/>
                  <a:gd name="T70" fmla="*/ 34 w 111"/>
                  <a:gd name="T71" fmla="*/ 2 h 103"/>
                  <a:gd name="T72" fmla="*/ 30 w 111"/>
                  <a:gd name="T73" fmla="*/ 1 h 103"/>
                  <a:gd name="T74" fmla="*/ 26 w 111"/>
                  <a:gd name="T75" fmla="*/ 0 h 103"/>
                  <a:gd name="T76" fmla="*/ 21 w 111"/>
                  <a:gd name="T77" fmla="*/ 2 h 103"/>
                  <a:gd name="T78" fmla="*/ 17 w 111"/>
                  <a:gd name="T79" fmla="*/ 3 h 103"/>
                  <a:gd name="T80" fmla="*/ 15 w 111"/>
                  <a:gd name="T81" fmla="*/ 5 h 103"/>
                  <a:gd name="T82" fmla="*/ 16 w 111"/>
                  <a:gd name="T83" fmla="*/ 8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1"/>
                  <a:gd name="T127" fmla="*/ 0 h 103"/>
                  <a:gd name="T128" fmla="*/ 111 w 111"/>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1" h="103">
                    <a:moveTo>
                      <a:pt x="33" y="18"/>
                    </a:moveTo>
                    <a:lnTo>
                      <a:pt x="31" y="20"/>
                    </a:lnTo>
                    <a:lnTo>
                      <a:pt x="29" y="22"/>
                    </a:lnTo>
                    <a:lnTo>
                      <a:pt x="25" y="25"/>
                    </a:lnTo>
                    <a:lnTo>
                      <a:pt x="20" y="27"/>
                    </a:lnTo>
                    <a:lnTo>
                      <a:pt x="19" y="26"/>
                    </a:lnTo>
                    <a:lnTo>
                      <a:pt x="16" y="23"/>
                    </a:lnTo>
                    <a:lnTo>
                      <a:pt x="14" y="21"/>
                    </a:lnTo>
                    <a:lnTo>
                      <a:pt x="10" y="19"/>
                    </a:lnTo>
                    <a:lnTo>
                      <a:pt x="8" y="21"/>
                    </a:lnTo>
                    <a:lnTo>
                      <a:pt x="6" y="23"/>
                    </a:lnTo>
                    <a:lnTo>
                      <a:pt x="2" y="26"/>
                    </a:lnTo>
                    <a:lnTo>
                      <a:pt x="0" y="28"/>
                    </a:lnTo>
                    <a:lnTo>
                      <a:pt x="4" y="31"/>
                    </a:lnTo>
                    <a:lnTo>
                      <a:pt x="10" y="36"/>
                    </a:lnTo>
                    <a:lnTo>
                      <a:pt x="15" y="40"/>
                    </a:lnTo>
                    <a:lnTo>
                      <a:pt x="19" y="41"/>
                    </a:lnTo>
                    <a:lnTo>
                      <a:pt x="25" y="37"/>
                    </a:lnTo>
                    <a:lnTo>
                      <a:pt x="32" y="33"/>
                    </a:lnTo>
                    <a:lnTo>
                      <a:pt x="39" y="30"/>
                    </a:lnTo>
                    <a:lnTo>
                      <a:pt x="45" y="31"/>
                    </a:lnTo>
                    <a:lnTo>
                      <a:pt x="46" y="37"/>
                    </a:lnTo>
                    <a:lnTo>
                      <a:pt x="45" y="46"/>
                    </a:lnTo>
                    <a:lnTo>
                      <a:pt x="45" y="55"/>
                    </a:lnTo>
                    <a:lnTo>
                      <a:pt x="48" y="59"/>
                    </a:lnTo>
                    <a:lnTo>
                      <a:pt x="53" y="63"/>
                    </a:lnTo>
                    <a:lnTo>
                      <a:pt x="57" y="67"/>
                    </a:lnTo>
                    <a:lnTo>
                      <a:pt x="61" y="72"/>
                    </a:lnTo>
                    <a:lnTo>
                      <a:pt x="62" y="76"/>
                    </a:lnTo>
                    <a:lnTo>
                      <a:pt x="62" y="80"/>
                    </a:lnTo>
                    <a:lnTo>
                      <a:pt x="62" y="83"/>
                    </a:lnTo>
                    <a:lnTo>
                      <a:pt x="64" y="87"/>
                    </a:lnTo>
                    <a:lnTo>
                      <a:pt x="67" y="89"/>
                    </a:lnTo>
                    <a:lnTo>
                      <a:pt x="71" y="91"/>
                    </a:lnTo>
                    <a:lnTo>
                      <a:pt x="76" y="94"/>
                    </a:lnTo>
                    <a:lnTo>
                      <a:pt x="80" y="97"/>
                    </a:lnTo>
                    <a:lnTo>
                      <a:pt x="82" y="103"/>
                    </a:lnTo>
                    <a:lnTo>
                      <a:pt x="88" y="97"/>
                    </a:lnTo>
                    <a:lnTo>
                      <a:pt x="98" y="90"/>
                    </a:lnTo>
                    <a:lnTo>
                      <a:pt x="106" y="82"/>
                    </a:lnTo>
                    <a:lnTo>
                      <a:pt x="111" y="75"/>
                    </a:lnTo>
                    <a:lnTo>
                      <a:pt x="110" y="69"/>
                    </a:lnTo>
                    <a:lnTo>
                      <a:pt x="107" y="63"/>
                    </a:lnTo>
                    <a:lnTo>
                      <a:pt x="101" y="59"/>
                    </a:lnTo>
                    <a:lnTo>
                      <a:pt x="94" y="57"/>
                    </a:lnTo>
                    <a:lnTo>
                      <a:pt x="91" y="60"/>
                    </a:lnTo>
                    <a:lnTo>
                      <a:pt x="86" y="64"/>
                    </a:lnTo>
                    <a:lnTo>
                      <a:pt x="80" y="67"/>
                    </a:lnTo>
                    <a:lnTo>
                      <a:pt x="76" y="68"/>
                    </a:lnTo>
                    <a:lnTo>
                      <a:pt x="79" y="63"/>
                    </a:lnTo>
                    <a:lnTo>
                      <a:pt x="85" y="53"/>
                    </a:lnTo>
                    <a:lnTo>
                      <a:pt x="91" y="44"/>
                    </a:lnTo>
                    <a:lnTo>
                      <a:pt x="93" y="37"/>
                    </a:lnTo>
                    <a:lnTo>
                      <a:pt x="91" y="35"/>
                    </a:lnTo>
                    <a:lnTo>
                      <a:pt x="86" y="33"/>
                    </a:lnTo>
                    <a:lnTo>
                      <a:pt x="83" y="31"/>
                    </a:lnTo>
                    <a:lnTo>
                      <a:pt x="79" y="31"/>
                    </a:lnTo>
                    <a:lnTo>
                      <a:pt x="78" y="28"/>
                    </a:lnTo>
                    <a:lnTo>
                      <a:pt x="77" y="25"/>
                    </a:lnTo>
                    <a:lnTo>
                      <a:pt x="75" y="21"/>
                    </a:lnTo>
                    <a:lnTo>
                      <a:pt x="71" y="20"/>
                    </a:lnTo>
                    <a:lnTo>
                      <a:pt x="69" y="25"/>
                    </a:lnTo>
                    <a:lnTo>
                      <a:pt x="65" y="30"/>
                    </a:lnTo>
                    <a:lnTo>
                      <a:pt x="62" y="35"/>
                    </a:lnTo>
                    <a:lnTo>
                      <a:pt x="58" y="36"/>
                    </a:lnTo>
                    <a:lnTo>
                      <a:pt x="58" y="33"/>
                    </a:lnTo>
                    <a:lnTo>
                      <a:pt x="62" y="25"/>
                    </a:lnTo>
                    <a:lnTo>
                      <a:pt x="67" y="16"/>
                    </a:lnTo>
                    <a:lnTo>
                      <a:pt x="70" y="11"/>
                    </a:lnTo>
                    <a:lnTo>
                      <a:pt x="69" y="8"/>
                    </a:lnTo>
                    <a:lnTo>
                      <a:pt x="68" y="7"/>
                    </a:lnTo>
                    <a:lnTo>
                      <a:pt x="67" y="5"/>
                    </a:lnTo>
                    <a:lnTo>
                      <a:pt x="64" y="4"/>
                    </a:lnTo>
                    <a:lnTo>
                      <a:pt x="60" y="2"/>
                    </a:lnTo>
                    <a:lnTo>
                      <a:pt x="56" y="0"/>
                    </a:lnTo>
                    <a:lnTo>
                      <a:pt x="52" y="0"/>
                    </a:lnTo>
                    <a:lnTo>
                      <a:pt x="45" y="3"/>
                    </a:lnTo>
                    <a:lnTo>
                      <a:pt x="41" y="4"/>
                    </a:lnTo>
                    <a:lnTo>
                      <a:pt x="38" y="5"/>
                    </a:lnTo>
                    <a:lnTo>
                      <a:pt x="33" y="7"/>
                    </a:lnTo>
                    <a:lnTo>
                      <a:pt x="29" y="8"/>
                    </a:lnTo>
                    <a:lnTo>
                      <a:pt x="30" y="11"/>
                    </a:lnTo>
                    <a:lnTo>
                      <a:pt x="31" y="13"/>
                    </a:lnTo>
                    <a:lnTo>
                      <a:pt x="32" y="16"/>
                    </a:lnTo>
                    <a:lnTo>
                      <a:pt x="33"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54" name="Freeform 142"/>
              <p:cNvSpPr>
                <a:spLocks/>
              </p:cNvSpPr>
              <p:nvPr/>
            </p:nvSpPr>
            <p:spPr bwMode="auto">
              <a:xfrm>
                <a:off x="914" y="3609"/>
                <a:ext cx="163" cy="283"/>
              </a:xfrm>
              <a:custGeom>
                <a:avLst/>
                <a:gdLst>
                  <a:gd name="T0" fmla="*/ 36 w 324"/>
                  <a:gd name="T1" fmla="*/ 252 h 564"/>
                  <a:gd name="T2" fmla="*/ 51 w 324"/>
                  <a:gd name="T3" fmla="*/ 261 h 564"/>
                  <a:gd name="T4" fmla="*/ 61 w 324"/>
                  <a:gd name="T5" fmla="*/ 270 h 564"/>
                  <a:gd name="T6" fmla="*/ 67 w 324"/>
                  <a:gd name="T7" fmla="*/ 280 h 564"/>
                  <a:gd name="T8" fmla="*/ 73 w 324"/>
                  <a:gd name="T9" fmla="*/ 278 h 564"/>
                  <a:gd name="T10" fmla="*/ 78 w 324"/>
                  <a:gd name="T11" fmla="*/ 275 h 564"/>
                  <a:gd name="T12" fmla="*/ 82 w 324"/>
                  <a:gd name="T13" fmla="*/ 278 h 564"/>
                  <a:gd name="T14" fmla="*/ 101 w 324"/>
                  <a:gd name="T15" fmla="*/ 282 h 564"/>
                  <a:gd name="T16" fmla="*/ 120 w 324"/>
                  <a:gd name="T17" fmla="*/ 283 h 564"/>
                  <a:gd name="T18" fmla="*/ 130 w 324"/>
                  <a:gd name="T19" fmla="*/ 280 h 564"/>
                  <a:gd name="T20" fmla="*/ 140 w 324"/>
                  <a:gd name="T21" fmla="*/ 270 h 564"/>
                  <a:gd name="T22" fmla="*/ 147 w 324"/>
                  <a:gd name="T23" fmla="*/ 260 h 564"/>
                  <a:gd name="T24" fmla="*/ 148 w 324"/>
                  <a:gd name="T25" fmla="*/ 237 h 564"/>
                  <a:gd name="T26" fmla="*/ 153 w 324"/>
                  <a:gd name="T27" fmla="*/ 202 h 564"/>
                  <a:gd name="T28" fmla="*/ 158 w 324"/>
                  <a:gd name="T29" fmla="*/ 170 h 564"/>
                  <a:gd name="T30" fmla="*/ 163 w 324"/>
                  <a:gd name="T31" fmla="*/ 131 h 564"/>
                  <a:gd name="T32" fmla="*/ 161 w 324"/>
                  <a:gd name="T33" fmla="*/ 118 h 564"/>
                  <a:gd name="T34" fmla="*/ 158 w 324"/>
                  <a:gd name="T35" fmla="*/ 118 h 564"/>
                  <a:gd name="T36" fmla="*/ 155 w 324"/>
                  <a:gd name="T37" fmla="*/ 116 h 564"/>
                  <a:gd name="T38" fmla="*/ 141 w 324"/>
                  <a:gd name="T39" fmla="*/ 114 h 564"/>
                  <a:gd name="T40" fmla="*/ 127 w 324"/>
                  <a:gd name="T41" fmla="*/ 109 h 564"/>
                  <a:gd name="T42" fmla="*/ 116 w 324"/>
                  <a:gd name="T43" fmla="*/ 104 h 564"/>
                  <a:gd name="T44" fmla="*/ 112 w 324"/>
                  <a:gd name="T45" fmla="*/ 100 h 564"/>
                  <a:gd name="T46" fmla="*/ 108 w 324"/>
                  <a:gd name="T47" fmla="*/ 124 h 564"/>
                  <a:gd name="T48" fmla="*/ 105 w 324"/>
                  <a:gd name="T49" fmla="*/ 145 h 564"/>
                  <a:gd name="T50" fmla="*/ 96 w 324"/>
                  <a:gd name="T51" fmla="*/ 156 h 564"/>
                  <a:gd name="T52" fmla="*/ 90 w 324"/>
                  <a:gd name="T53" fmla="*/ 165 h 564"/>
                  <a:gd name="T54" fmla="*/ 80 w 324"/>
                  <a:gd name="T55" fmla="*/ 136 h 564"/>
                  <a:gd name="T56" fmla="*/ 74 w 324"/>
                  <a:gd name="T57" fmla="*/ 122 h 564"/>
                  <a:gd name="T58" fmla="*/ 66 w 324"/>
                  <a:gd name="T59" fmla="*/ 111 h 564"/>
                  <a:gd name="T60" fmla="*/ 65 w 324"/>
                  <a:gd name="T61" fmla="*/ 91 h 564"/>
                  <a:gd name="T62" fmla="*/ 58 w 324"/>
                  <a:gd name="T63" fmla="*/ 66 h 564"/>
                  <a:gd name="T64" fmla="*/ 60 w 324"/>
                  <a:gd name="T65" fmla="*/ 42 h 564"/>
                  <a:gd name="T66" fmla="*/ 56 w 324"/>
                  <a:gd name="T67" fmla="*/ 19 h 564"/>
                  <a:gd name="T68" fmla="*/ 48 w 324"/>
                  <a:gd name="T69" fmla="*/ 5 h 564"/>
                  <a:gd name="T70" fmla="*/ 46 w 324"/>
                  <a:gd name="T71" fmla="*/ 1 h 564"/>
                  <a:gd name="T72" fmla="*/ 40 w 324"/>
                  <a:gd name="T73" fmla="*/ 5 h 564"/>
                  <a:gd name="T74" fmla="*/ 31 w 324"/>
                  <a:gd name="T75" fmla="*/ 12 h 564"/>
                  <a:gd name="T76" fmla="*/ 25 w 324"/>
                  <a:gd name="T77" fmla="*/ 25 h 564"/>
                  <a:gd name="T78" fmla="*/ 12 w 324"/>
                  <a:gd name="T79" fmla="*/ 37 h 564"/>
                  <a:gd name="T80" fmla="*/ 3 w 324"/>
                  <a:gd name="T81" fmla="*/ 55 h 564"/>
                  <a:gd name="T82" fmla="*/ 1 w 324"/>
                  <a:gd name="T83" fmla="*/ 84 h 564"/>
                  <a:gd name="T84" fmla="*/ 8 w 324"/>
                  <a:gd name="T85" fmla="*/ 100 h 564"/>
                  <a:gd name="T86" fmla="*/ 10 w 324"/>
                  <a:gd name="T87" fmla="*/ 112 h 564"/>
                  <a:gd name="T88" fmla="*/ 12 w 324"/>
                  <a:gd name="T89" fmla="*/ 133 h 564"/>
                  <a:gd name="T90" fmla="*/ 13 w 324"/>
                  <a:gd name="T91" fmla="*/ 172 h 564"/>
                  <a:gd name="T92" fmla="*/ 18 w 324"/>
                  <a:gd name="T93" fmla="*/ 208 h 564"/>
                  <a:gd name="T94" fmla="*/ 27 w 324"/>
                  <a:gd name="T95" fmla="*/ 242 h 5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4"/>
                  <a:gd name="T145" fmla="*/ 0 h 564"/>
                  <a:gd name="T146" fmla="*/ 324 w 324"/>
                  <a:gd name="T147" fmla="*/ 564 h 5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4" h="564">
                    <a:moveTo>
                      <a:pt x="57" y="495"/>
                    </a:moveTo>
                    <a:lnTo>
                      <a:pt x="64" y="498"/>
                    </a:lnTo>
                    <a:lnTo>
                      <a:pt x="72" y="503"/>
                    </a:lnTo>
                    <a:lnTo>
                      <a:pt x="82" y="509"/>
                    </a:lnTo>
                    <a:lnTo>
                      <a:pt x="93" y="516"/>
                    </a:lnTo>
                    <a:lnTo>
                      <a:pt x="102" y="521"/>
                    </a:lnTo>
                    <a:lnTo>
                      <a:pt x="110" y="528"/>
                    </a:lnTo>
                    <a:lnTo>
                      <a:pt x="117" y="533"/>
                    </a:lnTo>
                    <a:lnTo>
                      <a:pt x="121" y="538"/>
                    </a:lnTo>
                    <a:lnTo>
                      <a:pt x="124" y="544"/>
                    </a:lnTo>
                    <a:lnTo>
                      <a:pt x="129" y="551"/>
                    </a:lnTo>
                    <a:lnTo>
                      <a:pt x="133" y="558"/>
                    </a:lnTo>
                    <a:lnTo>
                      <a:pt x="137" y="563"/>
                    </a:lnTo>
                    <a:lnTo>
                      <a:pt x="141" y="559"/>
                    </a:lnTo>
                    <a:lnTo>
                      <a:pt x="146" y="555"/>
                    </a:lnTo>
                    <a:lnTo>
                      <a:pt x="150" y="550"/>
                    </a:lnTo>
                    <a:lnTo>
                      <a:pt x="154" y="548"/>
                    </a:lnTo>
                    <a:lnTo>
                      <a:pt x="156" y="549"/>
                    </a:lnTo>
                    <a:lnTo>
                      <a:pt x="159" y="551"/>
                    </a:lnTo>
                    <a:lnTo>
                      <a:pt x="160" y="553"/>
                    </a:lnTo>
                    <a:lnTo>
                      <a:pt x="162" y="555"/>
                    </a:lnTo>
                    <a:lnTo>
                      <a:pt x="173" y="557"/>
                    </a:lnTo>
                    <a:lnTo>
                      <a:pt x="186" y="559"/>
                    </a:lnTo>
                    <a:lnTo>
                      <a:pt x="200" y="562"/>
                    </a:lnTo>
                    <a:lnTo>
                      <a:pt x="214" y="563"/>
                    </a:lnTo>
                    <a:lnTo>
                      <a:pt x="226" y="563"/>
                    </a:lnTo>
                    <a:lnTo>
                      <a:pt x="239" y="564"/>
                    </a:lnTo>
                    <a:lnTo>
                      <a:pt x="248" y="563"/>
                    </a:lnTo>
                    <a:lnTo>
                      <a:pt x="254" y="562"/>
                    </a:lnTo>
                    <a:lnTo>
                      <a:pt x="259" y="558"/>
                    </a:lnTo>
                    <a:lnTo>
                      <a:pt x="264" y="553"/>
                    </a:lnTo>
                    <a:lnTo>
                      <a:pt x="271" y="547"/>
                    </a:lnTo>
                    <a:lnTo>
                      <a:pt x="278" y="539"/>
                    </a:lnTo>
                    <a:lnTo>
                      <a:pt x="284" y="531"/>
                    </a:lnTo>
                    <a:lnTo>
                      <a:pt x="290" y="524"/>
                    </a:lnTo>
                    <a:lnTo>
                      <a:pt x="293" y="518"/>
                    </a:lnTo>
                    <a:lnTo>
                      <a:pt x="294" y="513"/>
                    </a:lnTo>
                    <a:lnTo>
                      <a:pt x="294" y="498"/>
                    </a:lnTo>
                    <a:lnTo>
                      <a:pt x="294" y="473"/>
                    </a:lnTo>
                    <a:lnTo>
                      <a:pt x="296" y="445"/>
                    </a:lnTo>
                    <a:lnTo>
                      <a:pt x="298" y="422"/>
                    </a:lnTo>
                    <a:lnTo>
                      <a:pt x="305" y="402"/>
                    </a:lnTo>
                    <a:lnTo>
                      <a:pt x="312" y="377"/>
                    </a:lnTo>
                    <a:lnTo>
                      <a:pt x="316" y="356"/>
                    </a:lnTo>
                    <a:lnTo>
                      <a:pt x="314" y="339"/>
                    </a:lnTo>
                    <a:lnTo>
                      <a:pt x="319" y="321"/>
                    </a:lnTo>
                    <a:lnTo>
                      <a:pt x="322" y="293"/>
                    </a:lnTo>
                    <a:lnTo>
                      <a:pt x="324" y="262"/>
                    </a:lnTo>
                    <a:lnTo>
                      <a:pt x="323" y="237"/>
                    </a:lnTo>
                    <a:lnTo>
                      <a:pt x="322" y="237"/>
                    </a:lnTo>
                    <a:lnTo>
                      <a:pt x="321" y="236"/>
                    </a:lnTo>
                    <a:lnTo>
                      <a:pt x="319" y="236"/>
                    </a:lnTo>
                    <a:lnTo>
                      <a:pt x="316" y="235"/>
                    </a:lnTo>
                    <a:lnTo>
                      <a:pt x="314" y="235"/>
                    </a:lnTo>
                    <a:lnTo>
                      <a:pt x="313" y="233"/>
                    </a:lnTo>
                    <a:lnTo>
                      <a:pt x="311" y="233"/>
                    </a:lnTo>
                    <a:lnTo>
                      <a:pt x="308" y="232"/>
                    </a:lnTo>
                    <a:lnTo>
                      <a:pt x="300" y="231"/>
                    </a:lnTo>
                    <a:lnTo>
                      <a:pt x="291" y="229"/>
                    </a:lnTo>
                    <a:lnTo>
                      <a:pt x="281" y="227"/>
                    </a:lnTo>
                    <a:lnTo>
                      <a:pt x="271" y="224"/>
                    </a:lnTo>
                    <a:lnTo>
                      <a:pt x="261" y="221"/>
                    </a:lnTo>
                    <a:lnTo>
                      <a:pt x="252" y="217"/>
                    </a:lnTo>
                    <a:lnTo>
                      <a:pt x="243" y="214"/>
                    </a:lnTo>
                    <a:lnTo>
                      <a:pt x="235" y="209"/>
                    </a:lnTo>
                    <a:lnTo>
                      <a:pt x="231" y="207"/>
                    </a:lnTo>
                    <a:lnTo>
                      <a:pt x="228" y="205"/>
                    </a:lnTo>
                    <a:lnTo>
                      <a:pt x="224" y="202"/>
                    </a:lnTo>
                    <a:lnTo>
                      <a:pt x="222" y="200"/>
                    </a:lnTo>
                    <a:lnTo>
                      <a:pt x="218" y="216"/>
                    </a:lnTo>
                    <a:lnTo>
                      <a:pt x="216" y="232"/>
                    </a:lnTo>
                    <a:lnTo>
                      <a:pt x="215" y="247"/>
                    </a:lnTo>
                    <a:lnTo>
                      <a:pt x="214" y="260"/>
                    </a:lnTo>
                    <a:lnTo>
                      <a:pt x="212" y="274"/>
                    </a:lnTo>
                    <a:lnTo>
                      <a:pt x="208" y="288"/>
                    </a:lnTo>
                    <a:lnTo>
                      <a:pt x="201" y="299"/>
                    </a:lnTo>
                    <a:lnTo>
                      <a:pt x="195" y="305"/>
                    </a:lnTo>
                    <a:lnTo>
                      <a:pt x="190" y="310"/>
                    </a:lnTo>
                    <a:lnTo>
                      <a:pt x="184" y="316"/>
                    </a:lnTo>
                    <a:lnTo>
                      <a:pt x="180" y="323"/>
                    </a:lnTo>
                    <a:lnTo>
                      <a:pt x="178" y="329"/>
                    </a:lnTo>
                    <a:lnTo>
                      <a:pt x="172" y="312"/>
                    </a:lnTo>
                    <a:lnTo>
                      <a:pt x="165" y="291"/>
                    </a:lnTo>
                    <a:lnTo>
                      <a:pt x="160" y="272"/>
                    </a:lnTo>
                    <a:lnTo>
                      <a:pt x="156" y="261"/>
                    </a:lnTo>
                    <a:lnTo>
                      <a:pt x="153" y="253"/>
                    </a:lnTo>
                    <a:lnTo>
                      <a:pt x="147" y="244"/>
                    </a:lnTo>
                    <a:lnTo>
                      <a:pt x="140" y="235"/>
                    </a:lnTo>
                    <a:lnTo>
                      <a:pt x="134" y="229"/>
                    </a:lnTo>
                    <a:lnTo>
                      <a:pt x="131" y="221"/>
                    </a:lnTo>
                    <a:lnTo>
                      <a:pt x="130" y="208"/>
                    </a:lnTo>
                    <a:lnTo>
                      <a:pt x="130" y="194"/>
                    </a:lnTo>
                    <a:lnTo>
                      <a:pt x="129" y="181"/>
                    </a:lnTo>
                    <a:lnTo>
                      <a:pt x="125" y="166"/>
                    </a:lnTo>
                    <a:lnTo>
                      <a:pt x="121" y="148"/>
                    </a:lnTo>
                    <a:lnTo>
                      <a:pt x="116" y="132"/>
                    </a:lnTo>
                    <a:lnTo>
                      <a:pt x="115" y="121"/>
                    </a:lnTo>
                    <a:lnTo>
                      <a:pt x="117" y="106"/>
                    </a:lnTo>
                    <a:lnTo>
                      <a:pt x="119" y="84"/>
                    </a:lnTo>
                    <a:lnTo>
                      <a:pt x="119" y="61"/>
                    </a:lnTo>
                    <a:lnTo>
                      <a:pt x="116" y="46"/>
                    </a:lnTo>
                    <a:lnTo>
                      <a:pt x="111" y="38"/>
                    </a:lnTo>
                    <a:lnTo>
                      <a:pt x="106" y="28"/>
                    </a:lnTo>
                    <a:lnTo>
                      <a:pt x="101" y="18"/>
                    </a:lnTo>
                    <a:lnTo>
                      <a:pt x="95" y="9"/>
                    </a:lnTo>
                    <a:lnTo>
                      <a:pt x="94" y="7"/>
                    </a:lnTo>
                    <a:lnTo>
                      <a:pt x="92" y="4"/>
                    </a:lnTo>
                    <a:lnTo>
                      <a:pt x="91" y="2"/>
                    </a:lnTo>
                    <a:lnTo>
                      <a:pt x="88" y="0"/>
                    </a:lnTo>
                    <a:lnTo>
                      <a:pt x="85" y="5"/>
                    </a:lnTo>
                    <a:lnTo>
                      <a:pt x="79" y="10"/>
                    </a:lnTo>
                    <a:lnTo>
                      <a:pt x="71" y="13"/>
                    </a:lnTo>
                    <a:lnTo>
                      <a:pt x="63" y="13"/>
                    </a:lnTo>
                    <a:lnTo>
                      <a:pt x="62" y="23"/>
                    </a:lnTo>
                    <a:lnTo>
                      <a:pt x="58" y="31"/>
                    </a:lnTo>
                    <a:lnTo>
                      <a:pt x="54" y="40"/>
                    </a:lnTo>
                    <a:lnTo>
                      <a:pt x="49" y="49"/>
                    </a:lnTo>
                    <a:lnTo>
                      <a:pt x="41" y="60"/>
                    </a:lnTo>
                    <a:lnTo>
                      <a:pt x="33" y="68"/>
                    </a:lnTo>
                    <a:lnTo>
                      <a:pt x="24" y="73"/>
                    </a:lnTo>
                    <a:lnTo>
                      <a:pt x="16" y="77"/>
                    </a:lnTo>
                    <a:lnTo>
                      <a:pt x="11" y="91"/>
                    </a:lnTo>
                    <a:lnTo>
                      <a:pt x="6" y="110"/>
                    </a:lnTo>
                    <a:lnTo>
                      <a:pt x="2" y="132"/>
                    </a:lnTo>
                    <a:lnTo>
                      <a:pt x="0" y="154"/>
                    </a:lnTo>
                    <a:lnTo>
                      <a:pt x="2" y="168"/>
                    </a:lnTo>
                    <a:lnTo>
                      <a:pt x="8" y="181"/>
                    </a:lnTo>
                    <a:lnTo>
                      <a:pt x="12" y="191"/>
                    </a:lnTo>
                    <a:lnTo>
                      <a:pt x="15" y="200"/>
                    </a:lnTo>
                    <a:lnTo>
                      <a:pt x="13" y="210"/>
                    </a:lnTo>
                    <a:lnTo>
                      <a:pt x="16" y="219"/>
                    </a:lnTo>
                    <a:lnTo>
                      <a:pt x="19" y="223"/>
                    </a:lnTo>
                    <a:lnTo>
                      <a:pt x="25" y="227"/>
                    </a:lnTo>
                    <a:lnTo>
                      <a:pt x="25" y="243"/>
                    </a:lnTo>
                    <a:lnTo>
                      <a:pt x="24" y="266"/>
                    </a:lnTo>
                    <a:lnTo>
                      <a:pt x="21" y="295"/>
                    </a:lnTo>
                    <a:lnTo>
                      <a:pt x="23" y="326"/>
                    </a:lnTo>
                    <a:lnTo>
                      <a:pt x="25" y="343"/>
                    </a:lnTo>
                    <a:lnTo>
                      <a:pt x="28" y="365"/>
                    </a:lnTo>
                    <a:lnTo>
                      <a:pt x="32" y="390"/>
                    </a:lnTo>
                    <a:lnTo>
                      <a:pt x="36" y="415"/>
                    </a:lnTo>
                    <a:lnTo>
                      <a:pt x="42" y="441"/>
                    </a:lnTo>
                    <a:lnTo>
                      <a:pt x="47" y="463"/>
                    </a:lnTo>
                    <a:lnTo>
                      <a:pt x="53" y="482"/>
                    </a:lnTo>
                    <a:lnTo>
                      <a:pt x="57" y="4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55" name="Freeform 143"/>
              <p:cNvSpPr>
                <a:spLocks/>
              </p:cNvSpPr>
              <p:nvPr/>
            </p:nvSpPr>
            <p:spPr bwMode="auto">
              <a:xfrm>
                <a:off x="921" y="3708"/>
                <a:ext cx="31" cy="37"/>
              </a:xfrm>
              <a:custGeom>
                <a:avLst/>
                <a:gdLst>
                  <a:gd name="T0" fmla="*/ 1 w 61"/>
                  <a:gd name="T1" fmla="*/ 2 h 73"/>
                  <a:gd name="T2" fmla="*/ 0 w 61"/>
                  <a:gd name="T3" fmla="*/ 7 h 73"/>
                  <a:gd name="T4" fmla="*/ 2 w 61"/>
                  <a:gd name="T5" fmla="*/ 11 h 73"/>
                  <a:gd name="T6" fmla="*/ 3 w 61"/>
                  <a:gd name="T7" fmla="*/ 13 h 73"/>
                  <a:gd name="T8" fmla="*/ 6 w 61"/>
                  <a:gd name="T9" fmla="*/ 15 h 73"/>
                  <a:gd name="T10" fmla="*/ 9 w 61"/>
                  <a:gd name="T11" fmla="*/ 17 h 73"/>
                  <a:gd name="T12" fmla="*/ 12 w 61"/>
                  <a:gd name="T13" fmla="*/ 19 h 73"/>
                  <a:gd name="T14" fmla="*/ 14 w 61"/>
                  <a:gd name="T15" fmla="*/ 22 h 73"/>
                  <a:gd name="T16" fmla="*/ 14 w 61"/>
                  <a:gd name="T17" fmla="*/ 25 h 73"/>
                  <a:gd name="T18" fmla="*/ 15 w 61"/>
                  <a:gd name="T19" fmla="*/ 30 h 73"/>
                  <a:gd name="T20" fmla="*/ 18 w 61"/>
                  <a:gd name="T21" fmla="*/ 34 h 73"/>
                  <a:gd name="T22" fmla="*/ 23 w 61"/>
                  <a:gd name="T23" fmla="*/ 37 h 73"/>
                  <a:gd name="T24" fmla="*/ 31 w 61"/>
                  <a:gd name="T25" fmla="*/ 36 h 73"/>
                  <a:gd name="T26" fmla="*/ 27 w 61"/>
                  <a:gd name="T27" fmla="*/ 33 h 73"/>
                  <a:gd name="T28" fmla="*/ 23 w 61"/>
                  <a:gd name="T29" fmla="*/ 29 h 73"/>
                  <a:gd name="T30" fmla="*/ 20 w 61"/>
                  <a:gd name="T31" fmla="*/ 25 h 73"/>
                  <a:gd name="T32" fmla="*/ 20 w 61"/>
                  <a:gd name="T33" fmla="*/ 21 h 73"/>
                  <a:gd name="T34" fmla="*/ 22 w 61"/>
                  <a:gd name="T35" fmla="*/ 17 h 73"/>
                  <a:gd name="T36" fmla="*/ 22 w 61"/>
                  <a:gd name="T37" fmla="*/ 13 h 73"/>
                  <a:gd name="T38" fmla="*/ 20 w 61"/>
                  <a:gd name="T39" fmla="*/ 10 h 73"/>
                  <a:gd name="T40" fmla="*/ 17 w 61"/>
                  <a:gd name="T41" fmla="*/ 9 h 73"/>
                  <a:gd name="T42" fmla="*/ 13 w 61"/>
                  <a:gd name="T43" fmla="*/ 8 h 73"/>
                  <a:gd name="T44" fmla="*/ 10 w 61"/>
                  <a:gd name="T45" fmla="*/ 7 h 73"/>
                  <a:gd name="T46" fmla="*/ 6 w 61"/>
                  <a:gd name="T47" fmla="*/ 6 h 73"/>
                  <a:gd name="T48" fmla="*/ 5 w 61"/>
                  <a:gd name="T49" fmla="*/ 4 h 73"/>
                  <a:gd name="T50" fmla="*/ 4 w 61"/>
                  <a:gd name="T51" fmla="*/ 1 h 73"/>
                  <a:gd name="T52" fmla="*/ 3 w 61"/>
                  <a:gd name="T53" fmla="*/ 0 h 73"/>
                  <a:gd name="T54" fmla="*/ 2 w 61"/>
                  <a:gd name="T55" fmla="*/ 1 h 73"/>
                  <a:gd name="T56" fmla="*/ 1 w 61"/>
                  <a:gd name="T57" fmla="*/ 2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73"/>
                  <a:gd name="T89" fmla="*/ 61 w 61"/>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73">
                    <a:moveTo>
                      <a:pt x="2" y="3"/>
                    </a:moveTo>
                    <a:lnTo>
                      <a:pt x="0" y="13"/>
                    </a:lnTo>
                    <a:lnTo>
                      <a:pt x="3" y="22"/>
                    </a:lnTo>
                    <a:lnTo>
                      <a:pt x="6" y="26"/>
                    </a:lnTo>
                    <a:lnTo>
                      <a:pt x="12" y="30"/>
                    </a:lnTo>
                    <a:lnTo>
                      <a:pt x="18" y="33"/>
                    </a:lnTo>
                    <a:lnTo>
                      <a:pt x="23" y="38"/>
                    </a:lnTo>
                    <a:lnTo>
                      <a:pt x="27" y="43"/>
                    </a:lnTo>
                    <a:lnTo>
                      <a:pt x="28" y="50"/>
                    </a:lnTo>
                    <a:lnTo>
                      <a:pt x="30" y="60"/>
                    </a:lnTo>
                    <a:lnTo>
                      <a:pt x="35" y="68"/>
                    </a:lnTo>
                    <a:lnTo>
                      <a:pt x="45" y="73"/>
                    </a:lnTo>
                    <a:lnTo>
                      <a:pt x="61" y="72"/>
                    </a:lnTo>
                    <a:lnTo>
                      <a:pt x="53" y="66"/>
                    </a:lnTo>
                    <a:lnTo>
                      <a:pt x="45" y="58"/>
                    </a:lnTo>
                    <a:lnTo>
                      <a:pt x="40" y="49"/>
                    </a:lnTo>
                    <a:lnTo>
                      <a:pt x="40" y="41"/>
                    </a:lnTo>
                    <a:lnTo>
                      <a:pt x="43" y="33"/>
                    </a:lnTo>
                    <a:lnTo>
                      <a:pt x="43" y="26"/>
                    </a:lnTo>
                    <a:lnTo>
                      <a:pt x="40" y="20"/>
                    </a:lnTo>
                    <a:lnTo>
                      <a:pt x="34" y="17"/>
                    </a:lnTo>
                    <a:lnTo>
                      <a:pt x="26" y="16"/>
                    </a:lnTo>
                    <a:lnTo>
                      <a:pt x="19" y="13"/>
                    </a:lnTo>
                    <a:lnTo>
                      <a:pt x="12" y="11"/>
                    </a:lnTo>
                    <a:lnTo>
                      <a:pt x="10" y="7"/>
                    </a:lnTo>
                    <a:lnTo>
                      <a:pt x="8" y="2"/>
                    </a:lnTo>
                    <a:lnTo>
                      <a:pt x="6" y="0"/>
                    </a:lnTo>
                    <a:lnTo>
                      <a:pt x="3" y="1"/>
                    </a:ln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56" name="Freeform 144"/>
              <p:cNvSpPr>
                <a:spLocks/>
              </p:cNvSpPr>
              <p:nvPr/>
            </p:nvSpPr>
            <p:spPr bwMode="auto">
              <a:xfrm>
                <a:off x="914" y="3681"/>
                <a:ext cx="48" cy="45"/>
              </a:xfrm>
              <a:custGeom>
                <a:avLst/>
                <a:gdLst>
                  <a:gd name="T0" fmla="*/ 0 w 95"/>
                  <a:gd name="T1" fmla="*/ 5 h 88"/>
                  <a:gd name="T2" fmla="*/ 3 w 95"/>
                  <a:gd name="T3" fmla="*/ 3 h 88"/>
                  <a:gd name="T4" fmla="*/ 8 w 95"/>
                  <a:gd name="T5" fmla="*/ 1 h 88"/>
                  <a:gd name="T6" fmla="*/ 12 w 95"/>
                  <a:gd name="T7" fmla="*/ 0 h 88"/>
                  <a:gd name="T8" fmla="*/ 16 w 95"/>
                  <a:gd name="T9" fmla="*/ 1 h 88"/>
                  <a:gd name="T10" fmla="*/ 17 w 95"/>
                  <a:gd name="T11" fmla="*/ 2 h 88"/>
                  <a:gd name="T12" fmla="*/ 20 w 95"/>
                  <a:gd name="T13" fmla="*/ 4 h 88"/>
                  <a:gd name="T14" fmla="*/ 22 w 95"/>
                  <a:gd name="T15" fmla="*/ 6 h 88"/>
                  <a:gd name="T16" fmla="*/ 25 w 95"/>
                  <a:gd name="T17" fmla="*/ 8 h 88"/>
                  <a:gd name="T18" fmla="*/ 27 w 95"/>
                  <a:gd name="T19" fmla="*/ 10 h 88"/>
                  <a:gd name="T20" fmla="*/ 30 w 95"/>
                  <a:gd name="T21" fmla="*/ 12 h 88"/>
                  <a:gd name="T22" fmla="*/ 32 w 95"/>
                  <a:gd name="T23" fmla="*/ 14 h 88"/>
                  <a:gd name="T24" fmla="*/ 34 w 95"/>
                  <a:gd name="T25" fmla="*/ 16 h 88"/>
                  <a:gd name="T26" fmla="*/ 37 w 95"/>
                  <a:gd name="T27" fmla="*/ 18 h 88"/>
                  <a:gd name="T28" fmla="*/ 40 w 95"/>
                  <a:gd name="T29" fmla="*/ 21 h 88"/>
                  <a:gd name="T30" fmla="*/ 43 w 95"/>
                  <a:gd name="T31" fmla="*/ 26 h 88"/>
                  <a:gd name="T32" fmla="*/ 44 w 95"/>
                  <a:gd name="T33" fmla="*/ 29 h 88"/>
                  <a:gd name="T34" fmla="*/ 46 w 95"/>
                  <a:gd name="T35" fmla="*/ 34 h 88"/>
                  <a:gd name="T36" fmla="*/ 47 w 95"/>
                  <a:gd name="T37" fmla="*/ 39 h 88"/>
                  <a:gd name="T38" fmla="*/ 48 w 95"/>
                  <a:gd name="T39" fmla="*/ 43 h 88"/>
                  <a:gd name="T40" fmla="*/ 47 w 95"/>
                  <a:gd name="T41" fmla="*/ 45 h 88"/>
                  <a:gd name="T42" fmla="*/ 44 w 95"/>
                  <a:gd name="T43" fmla="*/ 41 h 88"/>
                  <a:gd name="T44" fmla="*/ 38 w 95"/>
                  <a:gd name="T45" fmla="*/ 33 h 88"/>
                  <a:gd name="T46" fmla="*/ 33 w 95"/>
                  <a:gd name="T47" fmla="*/ 24 h 88"/>
                  <a:gd name="T48" fmla="*/ 31 w 95"/>
                  <a:gd name="T49" fmla="*/ 19 h 88"/>
                  <a:gd name="T50" fmla="*/ 28 w 95"/>
                  <a:gd name="T51" fmla="*/ 17 h 88"/>
                  <a:gd name="T52" fmla="*/ 24 w 95"/>
                  <a:gd name="T53" fmla="*/ 14 h 88"/>
                  <a:gd name="T54" fmla="*/ 21 w 95"/>
                  <a:gd name="T55" fmla="*/ 12 h 88"/>
                  <a:gd name="T56" fmla="*/ 16 w 95"/>
                  <a:gd name="T57" fmla="*/ 10 h 88"/>
                  <a:gd name="T58" fmla="*/ 12 w 95"/>
                  <a:gd name="T59" fmla="*/ 8 h 88"/>
                  <a:gd name="T60" fmla="*/ 8 w 95"/>
                  <a:gd name="T61" fmla="*/ 6 h 88"/>
                  <a:gd name="T62" fmla="*/ 3 w 95"/>
                  <a:gd name="T63" fmla="*/ 5 h 88"/>
                  <a:gd name="T64" fmla="*/ 0 w 95"/>
                  <a:gd name="T65" fmla="*/ 5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88"/>
                  <a:gd name="T101" fmla="*/ 95 w 95"/>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88">
                    <a:moveTo>
                      <a:pt x="0" y="10"/>
                    </a:moveTo>
                    <a:lnTo>
                      <a:pt x="6" y="5"/>
                    </a:lnTo>
                    <a:lnTo>
                      <a:pt x="16" y="2"/>
                    </a:lnTo>
                    <a:lnTo>
                      <a:pt x="24" y="0"/>
                    </a:lnTo>
                    <a:lnTo>
                      <a:pt x="31" y="1"/>
                    </a:lnTo>
                    <a:lnTo>
                      <a:pt x="34" y="3"/>
                    </a:lnTo>
                    <a:lnTo>
                      <a:pt x="39" y="7"/>
                    </a:lnTo>
                    <a:lnTo>
                      <a:pt x="43" y="11"/>
                    </a:lnTo>
                    <a:lnTo>
                      <a:pt x="49" y="16"/>
                    </a:lnTo>
                    <a:lnTo>
                      <a:pt x="54" y="20"/>
                    </a:lnTo>
                    <a:lnTo>
                      <a:pt x="59" y="24"/>
                    </a:lnTo>
                    <a:lnTo>
                      <a:pt x="64" y="28"/>
                    </a:lnTo>
                    <a:lnTo>
                      <a:pt x="68" y="31"/>
                    </a:lnTo>
                    <a:lnTo>
                      <a:pt x="74" y="35"/>
                    </a:lnTo>
                    <a:lnTo>
                      <a:pt x="80" y="42"/>
                    </a:lnTo>
                    <a:lnTo>
                      <a:pt x="85" y="50"/>
                    </a:lnTo>
                    <a:lnTo>
                      <a:pt x="88" y="57"/>
                    </a:lnTo>
                    <a:lnTo>
                      <a:pt x="91" y="66"/>
                    </a:lnTo>
                    <a:lnTo>
                      <a:pt x="93" y="76"/>
                    </a:lnTo>
                    <a:lnTo>
                      <a:pt x="95" y="85"/>
                    </a:lnTo>
                    <a:lnTo>
                      <a:pt x="94" y="88"/>
                    </a:lnTo>
                    <a:lnTo>
                      <a:pt x="87" y="81"/>
                    </a:lnTo>
                    <a:lnTo>
                      <a:pt x="76" y="65"/>
                    </a:lnTo>
                    <a:lnTo>
                      <a:pt x="66" y="47"/>
                    </a:lnTo>
                    <a:lnTo>
                      <a:pt x="61" y="37"/>
                    </a:lnTo>
                    <a:lnTo>
                      <a:pt x="55" y="33"/>
                    </a:lnTo>
                    <a:lnTo>
                      <a:pt x="48" y="28"/>
                    </a:lnTo>
                    <a:lnTo>
                      <a:pt x="41" y="24"/>
                    </a:lnTo>
                    <a:lnTo>
                      <a:pt x="32" y="19"/>
                    </a:lnTo>
                    <a:lnTo>
                      <a:pt x="23" y="16"/>
                    </a:lnTo>
                    <a:lnTo>
                      <a:pt x="15" y="12"/>
                    </a:lnTo>
                    <a:lnTo>
                      <a:pt x="6" y="10"/>
                    </a:lnTo>
                    <a:lnTo>
                      <a:pt x="0"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57" name="Freeform 145"/>
              <p:cNvSpPr>
                <a:spLocks/>
              </p:cNvSpPr>
              <p:nvPr/>
            </p:nvSpPr>
            <p:spPr bwMode="auto">
              <a:xfrm>
                <a:off x="1034" y="3723"/>
                <a:ext cx="10" cy="11"/>
              </a:xfrm>
              <a:custGeom>
                <a:avLst/>
                <a:gdLst>
                  <a:gd name="T0" fmla="*/ 6 w 20"/>
                  <a:gd name="T1" fmla="*/ 11 h 20"/>
                  <a:gd name="T2" fmla="*/ 8 w 20"/>
                  <a:gd name="T3" fmla="*/ 10 h 20"/>
                  <a:gd name="T4" fmla="*/ 9 w 20"/>
                  <a:gd name="T5" fmla="*/ 9 h 20"/>
                  <a:gd name="T6" fmla="*/ 10 w 20"/>
                  <a:gd name="T7" fmla="*/ 8 h 20"/>
                  <a:gd name="T8" fmla="*/ 10 w 20"/>
                  <a:gd name="T9" fmla="*/ 6 h 20"/>
                  <a:gd name="T10" fmla="*/ 10 w 20"/>
                  <a:gd name="T11" fmla="*/ 3 h 20"/>
                  <a:gd name="T12" fmla="*/ 8 w 20"/>
                  <a:gd name="T13" fmla="*/ 2 h 20"/>
                  <a:gd name="T14" fmla="*/ 7 w 20"/>
                  <a:gd name="T15" fmla="*/ 1 h 20"/>
                  <a:gd name="T16" fmla="*/ 5 w 20"/>
                  <a:gd name="T17" fmla="*/ 0 h 20"/>
                  <a:gd name="T18" fmla="*/ 3 w 20"/>
                  <a:gd name="T19" fmla="*/ 1 h 20"/>
                  <a:gd name="T20" fmla="*/ 1 w 20"/>
                  <a:gd name="T21" fmla="*/ 2 h 20"/>
                  <a:gd name="T22" fmla="*/ 0 w 20"/>
                  <a:gd name="T23" fmla="*/ 3 h 20"/>
                  <a:gd name="T24" fmla="*/ 0 w 20"/>
                  <a:gd name="T25" fmla="*/ 6 h 20"/>
                  <a:gd name="T26" fmla="*/ 1 w 20"/>
                  <a:gd name="T27" fmla="*/ 8 h 20"/>
                  <a:gd name="T28" fmla="*/ 2 w 20"/>
                  <a:gd name="T29" fmla="*/ 9 h 20"/>
                  <a:gd name="T30" fmla="*/ 3 w 20"/>
                  <a:gd name="T31" fmla="*/ 10 h 20"/>
                  <a:gd name="T32" fmla="*/ 6 w 20"/>
                  <a:gd name="T33" fmla="*/ 1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11" y="20"/>
                    </a:moveTo>
                    <a:lnTo>
                      <a:pt x="15" y="19"/>
                    </a:lnTo>
                    <a:lnTo>
                      <a:pt x="17" y="17"/>
                    </a:lnTo>
                    <a:lnTo>
                      <a:pt x="20" y="14"/>
                    </a:lnTo>
                    <a:lnTo>
                      <a:pt x="20" y="10"/>
                    </a:lnTo>
                    <a:lnTo>
                      <a:pt x="19" y="5"/>
                    </a:lnTo>
                    <a:lnTo>
                      <a:pt x="16" y="3"/>
                    </a:lnTo>
                    <a:lnTo>
                      <a:pt x="14" y="1"/>
                    </a:lnTo>
                    <a:lnTo>
                      <a:pt x="9" y="0"/>
                    </a:lnTo>
                    <a:lnTo>
                      <a:pt x="6" y="1"/>
                    </a:lnTo>
                    <a:lnTo>
                      <a:pt x="2" y="3"/>
                    </a:lnTo>
                    <a:lnTo>
                      <a:pt x="0" y="5"/>
                    </a:lnTo>
                    <a:lnTo>
                      <a:pt x="0" y="10"/>
                    </a:lnTo>
                    <a:lnTo>
                      <a:pt x="1" y="15"/>
                    </a:lnTo>
                    <a:lnTo>
                      <a:pt x="4" y="17"/>
                    </a:lnTo>
                    <a:lnTo>
                      <a:pt x="6" y="19"/>
                    </a:lnTo>
                    <a:lnTo>
                      <a:pt x="11" y="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58" name="Freeform 146"/>
              <p:cNvSpPr>
                <a:spLocks/>
              </p:cNvSpPr>
              <p:nvPr/>
            </p:nvSpPr>
            <p:spPr bwMode="auto">
              <a:xfrm>
                <a:off x="1032" y="3740"/>
                <a:ext cx="10" cy="10"/>
              </a:xfrm>
              <a:custGeom>
                <a:avLst/>
                <a:gdLst>
                  <a:gd name="T0" fmla="*/ 6 w 20"/>
                  <a:gd name="T1" fmla="*/ 10 h 21"/>
                  <a:gd name="T2" fmla="*/ 8 w 20"/>
                  <a:gd name="T3" fmla="*/ 10 h 21"/>
                  <a:gd name="T4" fmla="*/ 9 w 20"/>
                  <a:gd name="T5" fmla="*/ 8 h 21"/>
                  <a:gd name="T6" fmla="*/ 10 w 20"/>
                  <a:gd name="T7" fmla="*/ 7 h 21"/>
                  <a:gd name="T8" fmla="*/ 10 w 20"/>
                  <a:gd name="T9" fmla="*/ 4 h 21"/>
                  <a:gd name="T10" fmla="*/ 10 w 20"/>
                  <a:gd name="T11" fmla="*/ 3 h 21"/>
                  <a:gd name="T12" fmla="*/ 9 w 20"/>
                  <a:gd name="T13" fmla="*/ 1 h 21"/>
                  <a:gd name="T14" fmla="*/ 8 w 20"/>
                  <a:gd name="T15" fmla="*/ 0 h 21"/>
                  <a:gd name="T16" fmla="*/ 5 w 20"/>
                  <a:gd name="T17" fmla="*/ 0 h 21"/>
                  <a:gd name="T18" fmla="*/ 3 w 20"/>
                  <a:gd name="T19" fmla="*/ 0 h 21"/>
                  <a:gd name="T20" fmla="*/ 2 w 20"/>
                  <a:gd name="T21" fmla="*/ 2 h 21"/>
                  <a:gd name="T22" fmla="*/ 1 w 20"/>
                  <a:gd name="T23" fmla="*/ 3 h 21"/>
                  <a:gd name="T24" fmla="*/ 0 w 20"/>
                  <a:gd name="T25" fmla="*/ 5 h 21"/>
                  <a:gd name="T26" fmla="*/ 1 w 20"/>
                  <a:gd name="T27" fmla="*/ 7 h 21"/>
                  <a:gd name="T28" fmla="*/ 2 w 20"/>
                  <a:gd name="T29" fmla="*/ 8 h 21"/>
                  <a:gd name="T30" fmla="*/ 3 w 20"/>
                  <a:gd name="T31" fmla="*/ 10 h 21"/>
                  <a:gd name="T32" fmla="*/ 6 w 20"/>
                  <a:gd name="T33" fmla="*/ 1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1"/>
                  <a:gd name="T53" fmla="*/ 20 w 20"/>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1">
                    <a:moveTo>
                      <a:pt x="11" y="21"/>
                    </a:moveTo>
                    <a:lnTo>
                      <a:pt x="15" y="20"/>
                    </a:lnTo>
                    <a:lnTo>
                      <a:pt x="18" y="17"/>
                    </a:lnTo>
                    <a:lnTo>
                      <a:pt x="19" y="14"/>
                    </a:lnTo>
                    <a:lnTo>
                      <a:pt x="20" y="9"/>
                    </a:lnTo>
                    <a:lnTo>
                      <a:pt x="19" y="6"/>
                    </a:lnTo>
                    <a:lnTo>
                      <a:pt x="17" y="2"/>
                    </a:lnTo>
                    <a:lnTo>
                      <a:pt x="15" y="1"/>
                    </a:lnTo>
                    <a:lnTo>
                      <a:pt x="10" y="0"/>
                    </a:lnTo>
                    <a:lnTo>
                      <a:pt x="5" y="1"/>
                    </a:lnTo>
                    <a:lnTo>
                      <a:pt x="3" y="4"/>
                    </a:lnTo>
                    <a:lnTo>
                      <a:pt x="1" y="6"/>
                    </a:lnTo>
                    <a:lnTo>
                      <a:pt x="0" y="11"/>
                    </a:lnTo>
                    <a:lnTo>
                      <a:pt x="1" y="15"/>
                    </a:lnTo>
                    <a:lnTo>
                      <a:pt x="4" y="17"/>
                    </a:lnTo>
                    <a:lnTo>
                      <a:pt x="6" y="20"/>
                    </a:lnTo>
                    <a:lnTo>
                      <a:pt x="11"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59" name="Freeform 147"/>
              <p:cNvSpPr>
                <a:spLocks/>
              </p:cNvSpPr>
              <p:nvPr/>
            </p:nvSpPr>
            <p:spPr bwMode="auto">
              <a:xfrm>
                <a:off x="1030" y="3760"/>
                <a:ext cx="10" cy="10"/>
              </a:xfrm>
              <a:custGeom>
                <a:avLst/>
                <a:gdLst>
                  <a:gd name="T0" fmla="*/ 5 w 21"/>
                  <a:gd name="T1" fmla="*/ 10 h 21"/>
                  <a:gd name="T2" fmla="*/ 7 w 21"/>
                  <a:gd name="T3" fmla="*/ 10 h 21"/>
                  <a:gd name="T4" fmla="*/ 8 w 21"/>
                  <a:gd name="T5" fmla="*/ 9 h 21"/>
                  <a:gd name="T6" fmla="*/ 10 w 21"/>
                  <a:gd name="T7" fmla="*/ 7 h 21"/>
                  <a:gd name="T8" fmla="*/ 10 w 21"/>
                  <a:gd name="T9" fmla="*/ 5 h 21"/>
                  <a:gd name="T10" fmla="*/ 10 w 21"/>
                  <a:gd name="T11" fmla="*/ 3 h 21"/>
                  <a:gd name="T12" fmla="*/ 8 w 21"/>
                  <a:gd name="T13" fmla="*/ 1 h 21"/>
                  <a:gd name="T14" fmla="*/ 7 w 21"/>
                  <a:gd name="T15" fmla="*/ 0 h 21"/>
                  <a:gd name="T16" fmla="*/ 5 w 21"/>
                  <a:gd name="T17" fmla="*/ 0 h 21"/>
                  <a:gd name="T18" fmla="*/ 3 w 21"/>
                  <a:gd name="T19" fmla="*/ 0 h 21"/>
                  <a:gd name="T20" fmla="*/ 2 w 21"/>
                  <a:gd name="T21" fmla="*/ 2 h 21"/>
                  <a:gd name="T22" fmla="*/ 0 w 21"/>
                  <a:gd name="T23" fmla="*/ 3 h 21"/>
                  <a:gd name="T24" fmla="*/ 0 w 21"/>
                  <a:gd name="T25" fmla="*/ 5 h 21"/>
                  <a:gd name="T26" fmla="*/ 0 w 21"/>
                  <a:gd name="T27" fmla="*/ 7 h 21"/>
                  <a:gd name="T28" fmla="*/ 2 w 21"/>
                  <a:gd name="T29" fmla="*/ 9 h 21"/>
                  <a:gd name="T30" fmla="*/ 3 w 21"/>
                  <a:gd name="T31" fmla="*/ 10 h 21"/>
                  <a:gd name="T32" fmla="*/ 5 w 21"/>
                  <a:gd name="T33" fmla="*/ 1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1"/>
                  <a:gd name="T53" fmla="*/ 21 w 2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1">
                    <a:moveTo>
                      <a:pt x="10" y="21"/>
                    </a:moveTo>
                    <a:lnTo>
                      <a:pt x="15" y="20"/>
                    </a:lnTo>
                    <a:lnTo>
                      <a:pt x="17" y="18"/>
                    </a:lnTo>
                    <a:lnTo>
                      <a:pt x="20" y="14"/>
                    </a:lnTo>
                    <a:lnTo>
                      <a:pt x="21" y="10"/>
                    </a:lnTo>
                    <a:lnTo>
                      <a:pt x="20" y="6"/>
                    </a:lnTo>
                    <a:lnTo>
                      <a:pt x="17" y="3"/>
                    </a:lnTo>
                    <a:lnTo>
                      <a:pt x="15" y="1"/>
                    </a:lnTo>
                    <a:lnTo>
                      <a:pt x="10" y="0"/>
                    </a:lnTo>
                    <a:lnTo>
                      <a:pt x="6" y="1"/>
                    </a:lnTo>
                    <a:lnTo>
                      <a:pt x="4" y="4"/>
                    </a:lnTo>
                    <a:lnTo>
                      <a:pt x="1" y="6"/>
                    </a:lnTo>
                    <a:lnTo>
                      <a:pt x="0" y="11"/>
                    </a:lnTo>
                    <a:lnTo>
                      <a:pt x="1" y="15"/>
                    </a:lnTo>
                    <a:lnTo>
                      <a:pt x="4" y="18"/>
                    </a:lnTo>
                    <a:lnTo>
                      <a:pt x="6" y="20"/>
                    </a:lnTo>
                    <a:lnTo>
                      <a:pt x="10"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60" name="Freeform 148"/>
              <p:cNvSpPr>
                <a:spLocks/>
              </p:cNvSpPr>
              <p:nvPr/>
            </p:nvSpPr>
            <p:spPr bwMode="auto">
              <a:xfrm>
                <a:off x="922" y="3609"/>
                <a:ext cx="60" cy="115"/>
              </a:xfrm>
              <a:custGeom>
                <a:avLst/>
                <a:gdLst>
                  <a:gd name="T0" fmla="*/ 39 w 118"/>
                  <a:gd name="T1" fmla="*/ 73 h 229"/>
                  <a:gd name="T2" fmla="*/ 41 w 118"/>
                  <a:gd name="T3" fmla="*/ 86 h 229"/>
                  <a:gd name="T4" fmla="*/ 44 w 118"/>
                  <a:gd name="T5" fmla="*/ 92 h 229"/>
                  <a:gd name="T6" fmla="*/ 48 w 118"/>
                  <a:gd name="T7" fmla="*/ 98 h 229"/>
                  <a:gd name="T8" fmla="*/ 52 w 118"/>
                  <a:gd name="T9" fmla="*/ 106 h 229"/>
                  <a:gd name="T10" fmla="*/ 58 w 118"/>
                  <a:gd name="T11" fmla="*/ 112 h 229"/>
                  <a:gd name="T12" fmla="*/ 58 w 118"/>
                  <a:gd name="T13" fmla="*/ 111 h 229"/>
                  <a:gd name="T14" fmla="*/ 58 w 118"/>
                  <a:gd name="T15" fmla="*/ 97 h 229"/>
                  <a:gd name="T16" fmla="*/ 55 w 118"/>
                  <a:gd name="T17" fmla="*/ 83 h 229"/>
                  <a:gd name="T18" fmla="*/ 51 w 118"/>
                  <a:gd name="T19" fmla="*/ 66 h 229"/>
                  <a:gd name="T20" fmla="*/ 49 w 118"/>
                  <a:gd name="T21" fmla="*/ 53 h 229"/>
                  <a:gd name="T22" fmla="*/ 47 w 118"/>
                  <a:gd name="T23" fmla="*/ 39 h 229"/>
                  <a:gd name="T24" fmla="*/ 45 w 118"/>
                  <a:gd name="T25" fmla="*/ 29 h 229"/>
                  <a:gd name="T26" fmla="*/ 41 w 118"/>
                  <a:gd name="T27" fmla="*/ 12 h 229"/>
                  <a:gd name="T28" fmla="*/ 40 w 118"/>
                  <a:gd name="T29" fmla="*/ 4 h 229"/>
                  <a:gd name="T30" fmla="*/ 38 w 118"/>
                  <a:gd name="T31" fmla="*/ 1 h 229"/>
                  <a:gd name="T32" fmla="*/ 35 w 118"/>
                  <a:gd name="T33" fmla="*/ 3 h 229"/>
                  <a:gd name="T34" fmla="*/ 28 w 118"/>
                  <a:gd name="T35" fmla="*/ 7 h 229"/>
                  <a:gd name="T36" fmla="*/ 27 w 118"/>
                  <a:gd name="T37" fmla="*/ 14 h 229"/>
                  <a:gd name="T38" fmla="*/ 31 w 118"/>
                  <a:gd name="T39" fmla="*/ 26 h 229"/>
                  <a:gd name="T40" fmla="*/ 33 w 118"/>
                  <a:gd name="T41" fmla="*/ 36 h 229"/>
                  <a:gd name="T42" fmla="*/ 37 w 118"/>
                  <a:gd name="T43" fmla="*/ 49 h 229"/>
                  <a:gd name="T44" fmla="*/ 36 w 118"/>
                  <a:gd name="T45" fmla="*/ 52 h 229"/>
                  <a:gd name="T46" fmla="*/ 32 w 118"/>
                  <a:gd name="T47" fmla="*/ 44 h 229"/>
                  <a:gd name="T48" fmla="*/ 25 w 118"/>
                  <a:gd name="T49" fmla="*/ 35 h 229"/>
                  <a:gd name="T50" fmla="*/ 19 w 118"/>
                  <a:gd name="T51" fmla="*/ 28 h 229"/>
                  <a:gd name="T52" fmla="*/ 13 w 118"/>
                  <a:gd name="T53" fmla="*/ 30 h 229"/>
                  <a:gd name="T54" fmla="*/ 4 w 118"/>
                  <a:gd name="T55" fmla="*/ 37 h 229"/>
                  <a:gd name="T56" fmla="*/ 3 w 118"/>
                  <a:gd name="T57" fmla="*/ 40 h 229"/>
                  <a:gd name="T58" fmla="*/ 9 w 118"/>
                  <a:gd name="T59" fmla="*/ 44 h 229"/>
                  <a:gd name="T60" fmla="*/ 17 w 118"/>
                  <a:gd name="T61" fmla="*/ 47 h 229"/>
                  <a:gd name="T62" fmla="*/ 25 w 118"/>
                  <a:gd name="T63" fmla="*/ 53 h 229"/>
                  <a:gd name="T64" fmla="*/ 28 w 118"/>
                  <a:gd name="T65" fmla="*/ 59 h 229"/>
                  <a:gd name="T66" fmla="*/ 34 w 118"/>
                  <a:gd name="T67" fmla="*/ 66 h 2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8"/>
                  <a:gd name="T103" fmla="*/ 0 h 229"/>
                  <a:gd name="T104" fmla="*/ 118 w 118"/>
                  <a:gd name="T105" fmla="*/ 229 h 2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8" h="229">
                    <a:moveTo>
                      <a:pt x="76" y="131"/>
                    </a:moveTo>
                    <a:lnTo>
                      <a:pt x="77" y="145"/>
                    </a:lnTo>
                    <a:lnTo>
                      <a:pt x="79" y="160"/>
                    </a:lnTo>
                    <a:lnTo>
                      <a:pt x="81" y="171"/>
                    </a:lnTo>
                    <a:lnTo>
                      <a:pt x="84" y="178"/>
                    </a:lnTo>
                    <a:lnTo>
                      <a:pt x="86" y="183"/>
                    </a:lnTo>
                    <a:lnTo>
                      <a:pt x="90" y="189"/>
                    </a:lnTo>
                    <a:lnTo>
                      <a:pt x="94" y="195"/>
                    </a:lnTo>
                    <a:lnTo>
                      <a:pt x="99" y="204"/>
                    </a:lnTo>
                    <a:lnTo>
                      <a:pt x="103" y="212"/>
                    </a:lnTo>
                    <a:lnTo>
                      <a:pt x="109" y="219"/>
                    </a:lnTo>
                    <a:lnTo>
                      <a:pt x="114" y="224"/>
                    </a:lnTo>
                    <a:lnTo>
                      <a:pt x="118" y="229"/>
                    </a:lnTo>
                    <a:lnTo>
                      <a:pt x="115" y="221"/>
                    </a:lnTo>
                    <a:lnTo>
                      <a:pt x="114" y="208"/>
                    </a:lnTo>
                    <a:lnTo>
                      <a:pt x="114" y="194"/>
                    </a:lnTo>
                    <a:lnTo>
                      <a:pt x="113" y="181"/>
                    </a:lnTo>
                    <a:lnTo>
                      <a:pt x="109" y="166"/>
                    </a:lnTo>
                    <a:lnTo>
                      <a:pt x="105" y="148"/>
                    </a:lnTo>
                    <a:lnTo>
                      <a:pt x="100" y="132"/>
                    </a:lnTo>
                    <a:lnTo>
                      <a:pt x="99" y="121"/>
                    </a:lnTo>
                    <a:lnTo>
                      <a:pt x="96" y="106"/>
                    </a:lnTo>
                    <a:lnTo>
                      <a:pt x="94" y="91"/>
                    </a:lnTo>
                    <a:lnTo>
                      <a:pt x="92" y="78"/>
                    </a:lnTo>
                    <a:lnTo>
                      <a:pt x="91" y="69"/>
                    </a:lnTo>
                    <a:lnTo>
                      <a:pt x="88" y="57"/>
                    </a:lnTo>
                    <a:lnTo>
                      <a:pt x="85" y="41"/>
                    </a:lnTo>
                    <a:lnTo>
                      <a:pt x="81" y="24"/>
                    </a:lnTo>
                    <a:lnTo>
                      <a:pt x="79" y="9"/>
                    </a:lnTo>
                    <a:lnTo>
                      <a:pt x="78" y="7"/>
                    </a:lnTo>
                    <a:lnTo>
                      <a:pt x="76" y="4"/>
                    </a:lnTo>
                    <a:lnTo>
                      <a:pt x="75" y="2"/>
                    </a:lnTo>
                    <a:lnTo>
                      <a:pt x="72" y="0"/>
                    </a:lnTo>
                    <a:lnTo>
                      <a:pt x="69" y="5"/>
                    </a:lnTo>
                    <a:lnTo>
                      <a:pt x="63" y="10"/>
                    </a:lnTo>
                    <a:lnTo>
                      <a:pt x="55" y="13"/>
                    </a:lnTo>
                    <a:lnTo>
                      <a:pt x="47" y="13"/>
                    </a:lnTo>
                    <a:lnTo>
                      <a:pt x="53" y="27"/>
                    </a:lnTo>
                    <a:lnTo>
                      <a:pt x="57" y="40"/>
                    </a:lnTo>
                    <a:lnTo>
                      <a:pt x="61" y="51"/>
                    </a:lnTo>
                    <a:lnTo>
                      <a:pt x="62" y="62"/>
                    </a:lnTo>
                    <a:lnTo>
                      <a:pt x="64" y="72"/>
                    </a:lnTo>
                    <a:lnTo>
                      <a:pt x="68" y="85"/>
                    </a:lnTo>
                    <a:lnTo>
                      <a:pt x="72" y="98"/>
                    </a:lnTo>
                    <a:lnTo>
                      <a:pt x="73" y="108"/>
                    </a:lnTo>
                    <a:lnTo>
                      <a:pt x="71" y="103"/>
                    </a:lnTo>
                    <a:lnTo>
                      <a:pt x="66" y="96"/>
                    </a:lnTo>
                    <a:lnTo>
                      <a:pt x="62" y="88"/>
                    </a:lnTo>
                    <a:lnTo>
                      <a:pt x="55" y="79"/>
                    </a:lnTo>
                    <a:lnTo>
                      <a:pt x="49" y="70"/>
                    </a:lnTo>
                    <a:lnTo>
                      <a:pt x="43" y="62"/>
                    </a:lnTo>
                    <a:lnTo>
                      <a:pt x="38" y="55"/>
                    </a:lnTo>
                    <a:lnTo>
                      <a:pt x="33" y="49"/>
                    </a:lnTo>
                    <a:lnTo>
                      <a:pt x="25" y="60"/>
                    </a:lnTo>
                    <a:lnTo>
                      <a:pt x="17" y="68"/>
                    </a:lnTo>
                    <a:lnTo>
                      <a:pt x="8" y="73"/>
                    </a:lnTo>
                    <a:lnTo>
                      <a:pt x="0" y="77"/>
                    </a:lnTo>
                    <a:lnTo>
                      <a:pt x="5" y="80"/>
                    </a:lnTo>
                    <a:lnTo>
                      <a:pt x="11" y="84"/>
                    </a:lnTo>
                    <a:lnTo>
                      <a:pt x="18" y="87"/>
                    </a:lnTo>
                    <a:lnTo>
                      <a:pt x="25" y="90"/>
                    </a:lnTo>
                    <a:lnTo>
                      <a:pt x="33" y="93"/>
                    </a:lnTo>
                    <a:lnTo>
                      <a:pt x="42" y="99"/>
                    </a:lnTo>
                    <a:lnTo>
                      <a:pt x="50" y="106"/>
                    </a:lnTo>
                    <a:lnTo>
                      <a:pt x="55" y="111"/>
                    </a:lnTo>
                    <a:lnTo>
                      <a:pt x="56" y="117"/>
                    </a:lnTo>
                    <a:lnTo>
                      <a:pt x="61" y="125"/>
                    </a:lnTo>
                    <a:lnTo>
                      <a:pt x="66" y="131"/>
                    </a:lnTo>
                    <a:lnTo>
                      <a:pt x="76" y="1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61" name="Freeform 149"/>
              <p:cNvSpPr>
                <a:spLocks/>
              </p:cNvSpPr>
              <p:nvPr/>
            </p:nvSpPr>
            <p:spPr bwMode="auto">
              <a:xfrm>
                <a:off x="926" y="3850"/>
                <a:ext cx="99" cy="85"/>
              </a:xfrm>
              <a:custGeom>
                <a:avLst/>
                <a:gdLst>
                  <a:gd name="T0" fmla="*/ 61 w 197"/>
                  <a:gd name="T1" fmla="*/ 5 h 169"/>
                  <a:gd name="T2" fmla="*/ 56 w 197"/>
                  <a:gd name="T3" fmla="*/ 2 h 169"/>
                  <a:gd name="T4" fmla="*/ 51 w 197"/>
                  <a:gd name="T5" fmla="*/ 0 h 169"/>
                  <a:gd name="T6" fmla="*/ 47 w 197"/>
                  <a:gd name="T7" fmla="*/ 1 h 169"/>
                  <a:gd name="T8" fmla="*/ 42 w 197"/>
                  <a:gd name="T9" fmla="*/ 3 h 169"/>
                  <a:gd name="T10" fmla="*/ 37 w 197"/>
                  <a:gd name="T11" fmla="*/ 6 h 169"/>
                  <a:gd name="T12" fmla="*/ 31 w 197"/>
                  <a:gd name="T13" fmla="*/ 10 h 169"/>
                  <a:gd name="T14" fmla="*/ 23 w 197"/>
                  <a:gd name="T15" fmla="*/ 14 h 169"/>
                  <a:gd name="T16" fmla="*/ 14 w 197"/>
                  <a:gd name="T17" fmla="*/ 19 h 169"/>
                  <a:gd name="T18" fmla="*/ 5 w 197"/>
                  <a:gd name="T19" fmla="*/ 22 h 169"/>
                  <a:gd name="T20" fmla="*/ 2 w 197"/>
                  <a:gd name="T21" fmla="*/ 25 h 169"/>
                  <a:gd name="T22" fmla="*/ 4 w 197"/>
                  <a:gd name="T23" fmla="*/ 29 h 169"/>
                  <a:gd name="T24" fmla="*/ 8 w 197"/>
                  <a:gd name="T25" fmla="*/ 47 h 169"/>
                  <a:gd name="T26" fmla="*/ 7 w 197"/>
                  <a:gd name="T27" fmla="*/ 72 h 169"/>
                  <a:gd name="T28" fmla="*/ 2 w 197"/>
                  <a:gd name="T29" fmla="*/ 83 h 169"/>
                  <a:gd name="T30" fmla="*/ 7 w 197"/>
                  <a:gd name="T31" fmla="*/ 80 h 169"/>
                  <a:gd name="T32" fmla="*/ 12 w 197"/>
                  <a:gd name="T33" fmla="*/ 77 h 169"/>
                  <a:gd name="T34" fmla="*/ 16 w 197"/>
                  <a:gd name="T35" fmla="*/ 76 h 169"/>
                  <a:gd name="T36" fmla="*/ 21 w 197"/>
                  <a:gd name="T37" fmla="*/ 78 h 169"/>
                  <a:gd name="T38" fmla="*/ 26 w 197"/>
                  <a:gd name="T39" fmla="*/ 79 h 169"/>
                  <a:gd name="T40" fmla="*/ 32 w 197"/>
                  <a:gd name="T41" fmla="*/ 80 h 169"/>
                  <a:gd name="T42" fmla="*/ 38 w 197"/>
                  <a:gd name="T43" fmla="*/ 79 h 169"/>
                  <a:gd name="T44" fmla="*/ 44 w 197"/>
                  <a:gd name="T45" fmla="*/ 75 h 169"/>
                  <a:gd name="T46" fmla="*/ 54 w 197"/>
                  <a:gd name="T47" fmla="*/ 69 h 169"/>
                  <a:gd name="T48" fmla="*/ 63 w 197"/>
                  <a:gd name="T49" fmla="*/ 63 h 169"/>
                  <a:gd name="T50" fmla="*/ 71 w 197"/>
                  <a:gd name="T51" fmla="*/ 60 h 169"/>
                  <a:gd name="T52" fmla="*/ 75 w 197"/>
                  <a:gd name="T53" fmla="*/ 59 h 169"/>
                  <a:gd name="T54" fmla="*/ 80 w 197"/>
                  <a:gd name="T55" fmla="*/ 58 h 169"/>
                  <a:gd name="T56" fmla="*/ 86 w 197"/>
                  <a:gd name="T57" fmla="*/ 58 h 169"/>
                  <a:gd name="T58" fmla="*/ 91 w 197"/>
                  <a:gd name="T59" fmla="*/ 58 h 169"/>
                  <a:gd name="T60" fmla="*/ 95 w 197"/>
                  <a:gd name="T61" fmla="*/ 53 h 169"/>
                  <a:gd name="T62" fmla="*/ 98 w 197"/>
                  <a:gd name="T63" fmla="*/ 40 h 169"/>
                  <a:gd name="T64" fmla="*/ 99 w 197"/>
                  <a:gd name="T65" fmla="*/ 31 h 169"/>
                  <a:gd name="T66" fmla="*/ 95 w 197"/>
                  <a:gd name="T67" fmla="*/ 26 h 169"/>
                  <a:gd name="T68" fmla="*/ 91 w 197"/>
                  <a:gd name="T69" fmla="*/ 20 h 169"/>
                  <a:gd name="T70" fmla="*/ 90 w 197"/>
                  <a:gd name="T71" fmla="*/ 11 h 169"/>
                  <a:gd name="T72" fmla="*/ 86 w 197"/>
                  <a:gd name="T73" fmla="*/ 7 h 169"/>
                  <a:gd name="T74" fmla="*/ 80 w 197"/>
                  <a:gd name="T75" fmla="*/ 7 h 169"/>
                  <a:gd name="T76" fmla="*/ 74 w 197"/>
                  <a:gd name="T77" fmla="*/ 6 h 169"/>
                  <a:gd name="T78" fmla="*/ 68 w 197"/>
                  <a:gd name="T79" fmla="*/ 6 h 1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7"/>
                  <a:gd name="T121" fmla="*/ 0 h 169"/>
                  <a:gd name="T122" fmla="*/ 197 w 197"/>
                  <a:gd name="T123" fmla="*/ 169 h 1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7" h="169">
                    <a:moveTo>
                      <a:pt x="125" y="13"/>
                    </a:moveTo>
                    <a:lnTo>
                      <a:pt x="122" y="9"/>
                    </a:lnTo>
                    <a:lnTo>
                      <a:pt x="117" y="7"/>
                    </a:lnTo>
                    <a:lnTo>
                      <a:pt x="111" y="4"/>
                    </a:lnTo>
                    <a:lnTo>
                      <a:pt x="106" y="1"/>
                    </a:lnTo>
                    <a:lnTo>
                      <a:pt x="102" y="0"/>
                    </a:lnTo>
                    <a:lnTo>
                      <a:pt x="98" y="1"/>
                    </a:lnTo>
                    <a:lnTo>
                      <a:pt x="93" y="2"/>
                    </a:lnTo>
                    <a:lnTo>
                      <a:pt x="88" y="4"/>
                    </a:lnTo>
                    <a:lnTo>
                      <a:pt x="83" y="6"/>
                    </a:lnTo>
                    <a:lnTo>
                      <a:pt x="78" y="9"/>
                    </a:lnTo>
                    <a:lnTo>
                      <a:pt x="73" y="12"/>
                    </a:lnTo>
                    <a:lnTo>
                      <a:pt x="69" y="15"/>
                    </a:lnTo>
                    <a:lnTo>
                      <a:pt x="62" y="19"/>
                    </a:lnTo>
                    <a:lnTo>
                      <a:pt x="55" y="23"/>
                    </a:lnTo>
                    <a:lnTo>
                      <a:pt x="46" y="28"/>
                    </a:lnTo>
                    <a:lnTo>
                      <a:pt x="37" y="32"/>
                    </a:lnTo>
                    <a:lnTo>
                      <a:pt x="27" y="37"/>
                    </a:lnTo>
                    <a:lnTo>
                      <a:pt x="18" y="40"/>
                    </a:lnTo>
                    <a:lnTo>
                      <a:pt x="10" y="43"/>
                    </a:lnTo>
                    <a:lnTo>
                      <a:pt x="3" y="45"/>
                    </a:lnTo>
                    <a:lnTo>
                      <a:pt x="4" y="50"/>
                    </a:lnTo>
                    <a:lnTo>
                      <a:pt x="6" y="53"/>
                    </a:lnTo>
                    <a:lnTo>
                      <a:pt x="7" y="57"/>
                    </a:lnTo>
                    <a:lnTo>
                      <a:pt x="8" y="61"/>
                    </a:lnTo>
                    <a:lnTo>
                      <a:pt x="16" y="93"/>
                    </a:lnTo>
                    <a:lnTo>
                      <a:pt x="19" y="119"/>
                    </a:lnTo>
                    <a:lnTo>
                      <a:pt x="14" y="143"/>
                    </a:lnTo>
                    <a:lnTo>
                      <a:pt x="0" y="169"/>
                    </a:lnTo>
                    <a:lnTo>
                      <a:pt x="4" y="166"/>
                    </a:lnTo>
                    <a:lnTo>
                      <a:pt x="9" y="163"/>
                    </a:lnTo>
                    <a:lnTo>
                      <a:pt x="14" y="159"/>
                    </a:lnTo>
                    <a:lnTo>
                      <a:pt x="18" y="156"/>
                    </a:lnTo>
                    <a:lnTo>
                      <a:pt x="24" y="154"/>
                    </a:lnTo>
                    <a:lnTo>
                      <a:pt x="29" y="153"/>
                    </a:lnTo>
                    <a:lnTo>
                      <a:pt x="32" y="152"/>
                    </a:lnTo>
                    <a:lnTo>
                      <a:pt x="37" y="153"/>
                    </a:lnTo>
                    <a:lnTo>
                      <a:pt x="41" y="156"/>
                    </a:lnTo>
                    <a:lnTo>
                      <a:pt x="46" y="157"/>
                    </a:lnTo>
                    <a:lnTo>
                      <a:pt x="52" y="158"/>
                    </a:lnTo>
                    <a:lnTo>
                      <a:pt x="57" y="159"/>
                    </a:lnTo>
                    <a:lnTo>
                      <a:pt x="63" y="159"/>
                    </a:lnTo>
                    <a:lnTo>
                      <a:pt x="69" y="158"/>
                    </a:lnTo>
                    <a:lnTo>
                      <a:pt x="76" y="157"/>
                    </a:lnTo>
                    <a:lnTo>
                      <a:pt x="82" y="153"/>
                    </a:lnTo>
                    <a:lnTo>
                      <a:pt x="88" y="149"/>
                    </a:lnTo>
                    <a:lnTo>
                      <a:pt x="98" y="143"/>
                    </a:lnTo>
                    <a:lnTo>
                      <a:pt x="107" y="137"/>
                    </a:lnTo>
                    <a:lnTo>
                      <a:pt x="117" y="131"/>
                    </a:lnTo>
                    <a:lnTo>
                      <a:pt x="126" y="126"/>
                    </a:lnTo>
                    <a:lnTo>
                      <a:pt x="135" y="122"/>
                    </a:lnTo>
                    <a:lnTo>
                      <a:pt x="141" y="119"/>
                    </a:lnTo>
                    <a:lnTo>
                      <a:pt x="146" y="118"/>
                    </a:lnTo>
                    <a:lnTo>
                      <a:pt x="149" y="118"/>
                    </a:lnTo>
                    <a:lnTo>
                      <a:pt x="155" y="118"/>
                    </a:lnTo>
                    <a:lnTo>
                      <a:pt x="160" y="116"/>
                    </a:lnTo>
                    <a:lnTo>
                      <a:pt x="166" y="116"/>
                    </a:lnTo>
                    <a:lnTo>
                      <a:pt x="171" y="116"/>
                    </a:lnTo>
                    <a:lnTo>
                      <a:pt x="176" y="116"/>
                    </a:lnTo>
                    <a:lnTo>
                      <a:pt x="181" y="116"/>
                    </a:lnTo>
                    <a:lnTo>
                      <a:pt x="184" y="118"/>
                    </a:lnTo>
                    <a:lnTo>
                      <a:pt x="190" y="106"/>
                    </a:lnTo>
                    <a:lnTo>
                      <a:pt x="193" y="93"/>
                    </a:lnTo>
                    <a:lnTo>
                      <a:pt x="196" y="80"/>
                    </a:lnTo>
                    <a:lnTo>
                      <a:pt x="197" y="70"/>
                    </a:lnTo>
                    <a:lnTo>
                      <a:pt x="197" y="62"/>
                    </a:lnTo>
                    <a:lnTo>
                      <a:pt x="194" y="55"/>
                    </a:lnTo>
                    <a:lnTo>
                      <a:pt x="190" y="51"/>
                    </a:lnTo>
                    <a:lnTo>
                      <a:pt x="182" y="52"/>
                    </a:lnTo>
                    <a:lnTo>
                      <a:pt x="182" y="39"/>
                    </a:lnTo>
                    <a:lnTo>
                      <a:pt x="182" y="29"/>
                    </a:lnTo>
                    <a:lnTo>
                      <a:pt x="179" y="21"/>
                    </a:lnTo>
                    <a:lnTo>
                      <a:pt x="176" y="15"/>
                    </a:lnTo>
                    <a:lnTo>
                      <a:pt x="171" y="13"/>
                    </a:lnTo>
                    <a:lnTo>
                      <a:pt x="166" y="13"/>
                    </a:lnTo>
                    <a:lnTo>
                      <a:pt x="160" y="13"/>
                    </a:lnTo>
                    <a:lnTo>
                      <a:pt x="155" y="14"/>
                    </a:lnTo>
                    <a:lnTo>
                      <a:pt x="148" y="12"/>
                    </a:lnTo>
                    <a:lnTo>
                      <a:pt x="141" y="11"/>
                    </a:lnTo>
                    <a:lnTo>
                      <a:pt x="135" y="11"/>
                    </a:lnTo>
                    <a:lnTo>
                      <a:pt x="125"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62" name="Freeform 150"/>
              <p:cNvSpPr>
                <a:spLocks/>
              </p:cNvSpPr>
              <p:nvPr/>
            </p:nvSpPr>
            <p:spPr bwMode="auto">
              <a:xfrm>
                <a:off x="928" y="3850"/>
                <a:ext cx="97" cy="59"/>
              </a:xfrm>
              <a:custGeom>
                <a:avLst/>
                <a:gdLst>
                  <a:gd name="T0" fmla="*/ 73 w 194"/>
                  <a:gd name="T1" fmla="*/ 59 h 118"/>
                  <a:gd name="T2" fmla="*/ 79 w 194"/>
                  <a:gd name="T3" fmla="*/ 58 h 118"/>
                  <a:gd name="T4" fmla="*/ 84 w 194"/>
                  <a:gd name="T5" fmla="*/ 58 h 118"/>
                  <a:gd name="T6" fmla="*/ 89 w 194"/>
                  <a:gd name="T7" fmla="*/ 58 h 118"/>
                  <a:gd name="T8" fmla="*/ 93 w 194"/>
                  <a:gd name="T9" fmla="*/ 56 h 118"/>
                  <a:gd name="T10" fmla="*/ 95 w 194"/>
                  <a:gd name="T11" fmla="*/ 49 h 118"/>
                  <a:gd name="T12" fmla="*/ 97 w 194"/>
                  <a:gd name="T13" fmla="*/ 42 h 118"/>
                  <a:gd name="T14" fmla="*/ 97 w 194"/>
                  <a:gd name="T15" fmla="*/ 37 h 118"/>
                  <a:gd name="T16" fmla="*/ 97 w 194"/>
                  <a:gd name="T17" fmla="*/ 31 h 118"/>
                  <a:gd name="T18" fmla="*/ 94 w 194"/>
                  <a:gd name="T19" fmla="*/ 26 h 118"/>
                  <a:gd name="T20" fmla="*/ 90 w 194"/>
                  <a:gd name="T21" fmla="*/ 20 h 118"/>
                  <a:gd name="T22" fmla="*/ 88 w 194"/>
                  <a:gd name="T23" fmla="*/ 11 h 118"/>
                  <a:gd name="T24" fmla="*/ 84 w 194"/>
                  <a:gd name="T25" fmla="*/ 7 h 118"/>
                  <a:gd name="T26" fmla="*/ 79 w 194"/>
                  <a:gd name="T27" fmla="*/ 7 h 118"/>
                  <a:gd name="T28" fmla="*/ 73 w 194"/>
                  <a:gd name="T29" fmla="*/ 6 h 118"/>
                  <a:gd name="T30" fmla="*/ 66 w 194"/>
                  <a:gd name="T31" fmla="*/ 6 h 118"/>
                  <a:gd name="T32" fmla="*/ 60 w 194"/>
                  <a:gd name="T33" fmla="*/ 5 h 118"/>
                  <a:gd name="T34" fmla="*/ 54 w 194"/>
                  <a:gd name="T35" fmla="*/ 2 h 118"/>
                  <a:gd name="T36" fmla="*/ 50 w 194"/>
                  <a:gd name="T37" fmla="*/ 0 h 118"/>
                  <a:gd name="T38" fmla="*/ 45 w 194"/>
                  <a:gd name="T39" fmla="*/ 1 h 118"/>
                  <a:gd name="T40" fmla="*/ 40 w 194"/>
                  <a:gd name="T41" fmla="*/ 3 h 118"/>
                  <a:gd name="T42" fmla="*/ 35 w 194"/>
                  <a:gd name="T43" fmla="*/ 6 h 118"/>
                  <a:gd name="T44" fmla="*/ 30 w 194"/>
                  <a:gd name="T45" fmla="*/ 10 h 118"/>
                  <a:gd name="T46" fmla="*/ 22 w 194"/>
                  <a:gd name="T47" fmla="*/ 14 h 118"/>
                  <a:gd name="T48" fmla="*/ 12 w 194"/>
                  <a:gd name="T49" fmla="*/ 19 h 118"/>
                  <a:gd name="T50" fmla="*/ 4 w 194"/>
                  <a:gd name="T51" fmla="*/ 22 h 118"/>
                  <a:gd name="T52" fmla="*/ 1 w 194"/>
                  <a:gd name="T53" fmla="*/ 25 h 118"/>
                  <a:gd name="T54" fmla="*/ 2 w 194"/>
                  <a:gd name="T55" fmla="*/ 29 h 118"/>
                  <a:gd name="T56" fmla="*/ 8 w 194"/>
                  <a:gd name="T57" fmla="*/ 27 h 118"/>
                  <a:gd name="T58" fmla="*/ 23 w 194"/>
                  <a:gd name="T59" fmla="*/ 19 h 118"/>
                  <a:gd name="T60" fmla="*/ 37 w 194"/>
                  <a:gd name="T61" fmla="*/ 11 h 118"/>
                  <a:gd name="T62" fmla="*/ 48 w 194"/>
                  <a:gd name="T63" fmla="*/ 7 h 118"/>
                  <a:gd name="T64" fmla="*/ 56 w 194"/>
                  <a:gd name="T65" fmla="*/ 12 h 118"/>
                  <a:gd name="T66" fmla="*/ 63 w 194"/>
                  <a:gd name="T67" fmla="*/ 18 h 118"/>
                  <a:gd name="T68" fmla="*/ 70 w 194"/>
                  <a:gd name="T69" fmla="*/ 17 h 118"/>
                  <a:gd name="T70" fmla="*/ 76 w 194"/>
                  <a:gd name="T71" fmla="*/ 16 h 118"/>
                  <a:gd name="T72" fmla="*/ 79 w 194"/>
                  <a:gd name="T73" fmla="*/ 19 h 118"/>
                  <a:gd name="T74" fmla="*/ 79 w 194"/>
                  <a:gd name="T75" fmla="*/ 24 h 118"/>
                  <a:gd name="T76" fmla="*/ 78 w 194"/>
                  <a:gd name="T77" fmla="*/ 27 h 118"/>
                  <a:gd name="T78" fmla="*/ 80 w 194"/>
                  <a:gd name="T79" fmla="*/ 31 h 118"/>
                  <a:gd name="T80" fmla="*/ 83 w 194"/>
                  <a:gd name="T81" fmla="*/ 33 h 118"/>
                  <a:gd name="T82" fmla="*/ 86 w 194"/>
                  <a:gd name="T83" fmla="*/ 36 h 118"/>
                  <a:gd name="T84" fmla="*/ 87 w 194"/>
                  <a:gd name="T85" fmla="*/ 39 h 118"/>
                  <a:gd name="T86" fmla="*/ 88 w 194"/>
                  <a:gd name="T87" fmla="*/ 42 h 118"/>
                  <a:gd name="T88" fmla="*/ 90 w 194"/>
                  <a:gd name="T89" fmla="*/ 44 h 118"/>
                  <a:gd name="T90" fmla="*/ 90 w 194"/>
                  <a:gd name="T91" fmla="*/ 48 h 118"/>
                  <a:gd name="T92" fmla="*/ 87 w 194"/>
                  <a:gd name="T93" fmla="*/ 54 h 118"/>
                  <a:gd name="T94" fmla="*/ 79 w 194"/>
                  <a:gd name="T95" fmla="*/ 58 h 1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18"/>
                  <a:gd name="T146" fmla="*/ 194 w 194"/>
                  <a:gd name="T147" fmla="*/ 118 h 1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18">
                    <a:moveTo>
                      <a:pt x="143" y="118"/>
                    </a:moveTo>
                    <a:lnTo>
                      <a:pt x="146" y="118"/>
                    </a:lnTo>
                    <a:lnTo>
                      <a:pt x="152" y="118"/>
                    </a:lnTo>
                    <a:lnTo>
                      <a:pt x="157" y="116"/>
                    </a:lnTo>
                    <a:lnTo>
                      <a:pt x="163" y="116"/>
                    </a:lnTo>
                    <a:lnTo>
                      <a:pt x="168" y="116"/>
                    </a:lnTo>
                    <a:lnTo>
                      <a:pt x="173" y="116"/>
                    </a:lnTo>
                    <a:lnTo>
                      <a:pt x="178" y="116"/>
                    </a:lnTo>
                    <a:lnTo>
                      <a:pt x="181" y="118"/>
                    </a:lnTo>
                    <a:lnTo>
                      <a:pt x="185" y="112"/>
                    </a:lnTo>
                    <a:lnTo>
                      <a:pt x="187" y="105"/>
                    </a:lnTo>
                    <a:lnTo>
                      <a:pt x="189" y="98"/>
                    </a:lnTo>
                    <a:lnTo>
                      <a:pt x="191" y="90"/>
                    </a:lnTo>
                    <a:lnTo>
                      <a:pt x="193" y="84"/>
                    </a:lnTo>
                    <a:lnTo>
                      <a:pt x="193" y="78"/>
                    </a:lnTo>
                    <a:lnTo>
                      <a:pt x="194" y="74"/>
                    </a:lnTo>
                    <a:lnTo>
                      <a:pt x="194" y="70"/>
                    </a:lnTo>
                    <a:lnTo>
                      <a:pt x="194" y="62"/>
                    </a:lnTo>
                    <a:lnTo>
                      <a:pt x="191" y="55"/>
                    </a:lnTo>
                    <a:lnTo>
                      <a:pt x="187" y="51"/>
                    </a:lnTo>
                    <a:lnTo>
                      <a:pt x="179" y="52"/>
                    </a:lnTo>
                    <a:lnTo>
                      <a:pt x="179" y="39"/>
                    </a:lnTo>
                    <a:lnTo>
                      <a:pt x="179" y="29"/>
                    </a:lnTo>
                    <a:lnTo>
                      <a:pt x="176" y="21"/>
                    </a:lnTo>
                    <a:lnTo>
                      <a:pt x="173" y="15"/>
                    </a:lnTo>
                    <a:lnTo>
                      <a:pt x="168" y="13"/>
                    </a:lnTo>
                    <a:lnTo>
                      <a:pt x="163" y="13"/>
                    </a:lnTo>
                    <a:lnTo>
                      <a:pt x="157" y="13"/>
                    </a:lnTo>
                    <a:lnTo>
                      <a:pt x="152" y="14"/>
                    </a:lnTo>
                    <a:lnTo>
                      <a:pt x="145" y="12"/>
                    </a:lnTo>
                    <a:lnTo>
                      <a:pt x="138" y="11"/>
                    </a:lnTo>
                    <a:lnTo>
                      <a:pt x="132" y="11"/>
                    </a:lnTo>
                    <a:lnTo>
                      <a:pt x="122" y="13"/>
                    </a:lnTo>
                    <a:lnTo>
                      <a:pt x="119" y="9"/>
                    </a:lnTo>
                    <a:lnTo>
                      <a:pt x="114" y="7"/>
                    </a:lnTo>
                    <a:lnTo>
                      <a:pt x="108" y="4"/>
                    </a:lnTo>
                    <a:lnTo>
                      <a:pt x="103" y="1"/>
                    </a:lnTo>
                    <a:lnTo>
                      <a:pt x="99" y="0"/>
                    </a:lnTo>
                    <a:lnTo>
                      <a:pt x="95" y="1"/>
                    </a:lnTo>
                    <a:lnTo>
                      <a:pt x="90" y="2"/>
                    </a:lnTo>
                    <a:lnTo>
                      <a:pt x="85" y="4"/>
                    </a:lnTo>
                    <a:lnTo>
                      <a:pt x="80" y="6"/>
                    </a:lnTo>
                    <a:lnTo>
                      <a:pt x="75" y="9"/>
                    </a:lnTo>
                    <a:lnTo>
                      <a:pt x="70" y="12"/>
                    </a:lnTo>
                    <a:lnTo>
                      <a:pt x="66" y="15"/>
                    </a:lnTo>
                    <a:lnTo>
                      <a:pt x="59" y="19"/>
                    </a:lnTo>
                    <a:lnTo>
                      <a:pt x="52" y="23"/>
                    </a:lnTo>
                    <a:lnTo>
                      <a:pt x="43" y="28"/>
                    </a:lnTo>
                    <a:lnTo>
                      <a:pt x="34" y="32"/>
                    </a:lnTo>
                    <a:lnTo>
                      <a:pt x="24" y="37"/>
                    </a:lnTo>
                    <a:lnTo>
                      <a:pt x="15" y="40"/>
                    </a:lnTo>
                    <a:lnTo>
                      <a:pt x="7" y="43"/>
                    </a:lnTo>
                    <a:lnTo>
                      <a:pt x="0" y="45"/>
                    </a:lnTo>
                    <a:lnTo>
                      <a:pt x="1" y="50"/>
                    </a:lnTo>
                    <a:lnTo>
                      <a:pt x="3" y="53"/>
                    </a:lnTo>
                    <a:lnTo>
                      <a:pt x="4" y="57"/>
                    </a:lnTo>
                    <a:lnTo>
                      <a:pt x="5" y="61"/>
                    </a:lnTo>
                    <a:lnTo>
                      <a:pt x="16" y="54"/>
                    </a:lnTo>
                    <a:lnTo>
                      <a:pt x="30" y="45"/>
                    </a:lnTo>
                    <a:lnTo>
                      <a:pt x="45" y="37"/>
                    </a:lnTo>
                    <a:lnTo>
                      <a:pt x="60" y="28"/>
                    </a:lnTo>
                    <a:lnTo>
                      <a:pt x="74" y="21"/>
                    </a:lnTo>
                    <a:lnTo>
                      <a:pt x="87" y="15"/>
                    </a:lnTo>
                    <a:lnTo>
                      <a:pt x="96" y="13"/>
                    </a:lnTo>
                    <a:lnTo>
                      <a:pt x="103" y="15"/>
                    </a:lnTo>
                    <a:lnTo>
                      <a:pt x="111" y="23"/>
                    </a:lnTo>
                    <a:lnTo>
                      <a:pt x="119" y="30"/>
                    </a:lnTo>
                    <a:lnTo>
                      <a:pt x="126" y="35"/>
                    </a:lnTo>
                    <a:lnTo>
                      <a:pt x="133" y="36"/>
                    </a:lnTo>
                    <a:lnTo>
                      <a:pt x="140" y="34"/>
                    </a:lnTo>
                    <a:lnTo>
                      <a:pt x="145" y="32"/>
                    </a:lnTo>
                    <a:lnTo>
                      <a:pt x="152" y="32"/>
                    </a:lnTo>
                    <a:lnTo>
                      <a:pt x="157" y="35"/>
                    </a:lnTo>
                    <a:lnTo>
                      <a:pt x="158" y="38"/>
                    </a:lnTo>
                    <a:lnTo>
                      <a:pt x="158" y="43"/>
                    </a:lnTo>
                    <a:lnTo>
                      <a:pt x="157" y="47"/>
                    </a:lnTo>
                    <a:lnTo>
                      <a:pt x="156" y="51"/>
                    </a:lnTo>
                    <a:lnTo>
                      <a:pt x="155" y="54"/>
                    </a:lnTo>
                    <a:lnTo>
                      <a:pt x="156" y="58"/>
                    </a:lnTo>
                    <a:lnTo>
                      <a:pt x="159" y="61"/>
                    </a:lnTo>
                    <a:lnTo>
                      <a:pt x="163" y="62"/>
                    </a:lnTo>
                    <a:lnTo>
                      <a:pt x="166" y="65"/>
                    </a:lnTo>
                    <a:lnTo>
                      <a:pt x="168" y="67"/>
                    </a:lnTo>
                    <a:lnTo>
                      <a:pt x="171" y="72"/>
                    </a:lnTo>
                    <a:lnTo>
                      <a:pt x="172" y="75"/>
                    </a:lnTo>
                    <a:lnTo>
                      <a:pt x="173" y="77"/>
                    </a:lnTo>
                    <a:lnTo>
                      <a:pt x="174" y="81"/>
                    </a:lnTo>
                    <a:lnTo>
                      <a:pt x="175" y="83"/>
                    </a:lnTo>
                    <a:lnTo>
                      <a:pt x="178" y="85"/>
                    </a:lnTo>
                    <a:lnTo>
                      <a:pt x="179" y="88"/>
                    </a:lnTo>
                    <a:lnTo>
                      <a:pt x="180" y="91"/>
                    </a:lnTo>
                    <a:lnTo>
                      <a:pt x="179" y="96"/>
                    </a:lnTo>
                    <a:lnTo>
                      <a:pt x="178" y="102"/>
                    </a:lnTo>
                    <a:lnTo>
                      <a:pt x="174" y="107"/>
                    </a:lnTo>
                    <a:lnTo>
                      <a:pt x="167" y="112"/>
                    </a:lnTo>
                    <a:lnTo>
                      <a:pt x="157" y="115"/>
                    </a:lnTo>
                    <a:lnTo>
                      <a:pt x="143" y="1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63" name="Freeform 151"/>
              <p:cNvSpPr>
                <a:spLocks/>
              </p:cNvSpPr>
              <p:nvPr/>
            </p:nvSpPr>
            <p:spPr bwMode="auto">
              <a:xfrm>
                <a:off x="649" y="3820"/>
                <a:ext cx="287" cy="175"/>
              </a:xfrm>
              <a:custGeom>
                <a:avLst/>
                <a:gdLst>
                  <a:gd name="T0" fmla="*/ 112 w 573"/>
                  <a:gd name="T1" fmla="*/ 33 h 350"/>
                  <a:gd name="T2" fmla="*/ 130 w 573"/>
                  <a:gd name="T3" fmla="*/ 48 h 350"/>
                  <a:gd name="T4" fmla="*/ 148 w 573"/>
                  <a:gd name="T5" fmla="*/ 53 h 350"/>
                  <a:gd name="T6" fmla="*/ 158 w 573"/>
                  <a:gd name="T7" fmla="*/ 49 h 350"/>
                  <a:gd name="T8" fmla="*/ 168 w 573"/>
                  <a:gd name="T9" fmla="*/ 52 h 350"/>
                  <a:gd name="T10" fmla="*/ 175 w 573"/>
                  <a:gd name="T11" fmla="*/ 59 h 350"/>
                  <a:gd name="T12" fmla="*/ 184 w 573"/>
                  <a:gd name="T13" fmla="*/ 61 h 350"/>
                  <a:gd name="T14" fmla="*/ 194 w 573"/>
                  <a:gd name="T15" fmla="*/ 62 h 350"/>
                  <a:gd name="T16" fmla="*/ 203 w 573"/>
                  <a:gd name="T17" fmla="*/ 60 h 350"/>
                  <a:gd name="T18" fmla="*/ 213 w 573"/>
                  <a:gd name="T19" fmla="*/ 56 h 350"/>
                  <a:gd name="T20" fmla="*/ 221 w 573"/>
                  <a:gd name="T21" fmla="*/ 58 h 350"/>
                  <a:gd name="T22" fmla="*/ 229 w 573"/>
                  <a:gd name="T23" fmla="*/ 61 h 350"/>
                  <a:gd name="T24" fmla="*/ 238 w 573"/>
                  <a:gd name="T25" fmla="*/ 62 h 350"/>
                  <a:gd name="T26" fmla="*/ 249 w 573"/>
                  <a:gd name="T27" fmla="*/ 62 h 350"/>
                  <a:gd name="T28" fmla="*/ 258 w 573"/>
                  <a:gd name="T29" fmla="*/ 62 h 350"/>
                  <a:gd name="T30" fmla="*/ 265 w 573"/>
                  <a:gd name="T31" fmla="*/ 59 h 350"/>
                  <a:gd name="T32" fmla="*/ 274 w 573"/>
                  <a:gd name="T33" fmla="*/ 56 h 350"/>
                  <a:gd name="T34" fmla="*/ 284 w 573"/>
                  <a:gd name="T35" fmla="*/ 73 h 350"/>
                  <a:gd name="T36" fmla="*/ 277 w 573"/>
                  <a:gd name="T37" fmla="*/ 115 h 350"/>
                  <a:gd name="T38" fmla="*/ 265 w 573"/>
                  <a:gd name="T39" fmla="*/ 126 h 350"/>
                  <a:gd name="T40" fmla="*/ 249 w 573"/>
                  <a:gd name="T41" fmla="*/ 138 h 350"/>
                  <a:gd name="T42" fmla="*/ 240 w 573"/>
                  <a:gd name="T43" fmla="*/ 144 h 350"/>
                  <a:gd name="T44" fmla="*/ 229 w 573"/>
                  <a:gd name="T45" fmla="*/ 148 h 350"/>
                  <a:gd name="T46" fmla="*/ 214 w 573"/>
                  <a:gd name="T47" fmla="*/ 151 h 350"/>
                  <a:gd name="T48" fmla="*/ 200 w 573"/>
                  <a:gd name="T49" fmla="*/ 152 h 350"/>
                  <a:gd name="T50" fmla="*/ 185 w 573"/>
                  <a:gd name="T51" fmla="*/ 158 h 350"/>
                  <a:gd name="T52" fmla="*/ 171 w 573"/>
                  <a:gd name="T53" fmla="*/ 164 h 350"/>
                  <a:gd name="T54" fmla="*/ 157 w 573"/>
                  <a:gd name="T55" fmla="*/ 170 h 350"/>
                  <a:gd name="T56" fmla="*/ 142 w 573"/>
                  <a:gd name="T57" fmla="*/ 175 h 350"/>
                  <a:gd name="T58" fmla="*/ 126 w 573"/>
                  <a:gd name="T59" fmla="*/ 174 h 350"/>
                  <a:gd name="T60" fmla="*/ 104 w 573"/>
                  <a:gd name="T61" fmla="*/ 167 h 350"/>
                  <a:gd name="T62" fmla="*/ 85 w 573"/>
                  <a:gd name="T63" fmla="*/ 162 h 350"/>
                  <a:gd name="T64" fmla="*/ 73 w 573"/>
                  <a:gd name="T65" fmla="*/ 151 h 350"/>
                  <a:gd name="T66" fmla="*/ 52 w 573"/>
                  <a:gd name="T67" fmla="*/ 121 h 350"/>
                  <a:gd name="T68" fmla="*/ 29 w 573"/>
                  <a:gd name="T69" fmla="*/ 82 h 350"/>
                  <a:gd name="T70" fmla="*/ 10 w 573"/>
                  <a:gd name="T71" fmla="*/ 43 h 350"/>
                  <a:gd name="T72" fmla="*/ 0 w 573"/>
                  <a:gd name="T73" fmla="*/ 14 h 350"/>
                  <a:gd name="T74" fmla="*/ 8 w 573"/>
                  <a:gd name="T75" fmla="*/ 0 h 350"/>
                  <a:gd name="T76" fmla="*/ 29 w 573"/>
                  <a:gd name="T77" fmla="*/ 7 h 350"/>
                  <a:gd name="T78" fmla="*/ 48 w 573"/>
                  <a:gd name="T79" fmla="*/ 20 h 350"/>
                  <a:gd name="T80" fmla="*/ 60 w 573"/>
                  <a:gd name="T81" fmla="*/ 27 h 350"/>
                  <a:gd name="T82" fmla="*/ 75 w 573"/>
                  <a:gd name="T83" fmla="*/ 29 h 350"/>
                  <a:gd name="T84" fmla="*/ 92 w 573"/>
                  <a:gd name="T85" fmla="*/ 30 h 350"/>
                  <a:gd name="T86" fmla="*/ 101 w 573"/>
                  <a:gd name="T87" fmla="*/ 26 h 3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3"/>
                  <a:gd name="T133" fmla="*/ 0 h 350"/>
                  <a:gd name="T134" fmla="*/ 573 w 573"/>
                  <a:gd name="T135" fmla="*/ 350 h 3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3" h="350">
                    <a:moveTo>
                      <a:pt x="207" y="47"/>
                    </a:moveTo>
                    <a:lnTo>
                      <a:pt x="214" y="55"/>
                    </a:lnTo>
                    <a:lnTo>
                      <a:pt x="223" y="66"/>
                    </a:lnTo>
                    <a:lnTo>
                      <a:pt x="234" y="76"/>
                    </a:lnTo>
                    <a:lnTo>
                      <a:pt x="246" y="86"/>
                    </a:lnTo>
                    <a:lnTo>
                      <a:pt x="260" y="96"/>
                    </a:lnTo>
                    <a:lnTo>
                      <a:pt x="273" y="103"/>
                    </a:lnTo>
                    <a:lnTo>
                      <a:pt x="285" y="106"/>
                    </a:lnTo>
                    <a:lnTo>
                      <a:pt x="296" y="105"/>
                    </a:lnTo>
                    <a:lnTo>
                      <a:pt x="301" y="103"/>
                    </a:lnTo>
                    <a:lnTo>
                      <a:pt x="308" y="99"/>
                    </a:lnTo>
                    <a:lnTo>
                      <a:pt x="315" y="97"/>
                    </a:lnTo>
                    <a:lnTo>
                      <a:pt x="322" y="97"/>
                    </a:lnTo>
                    <a:lnTo>
                      <a:pt x="329" y="99"/>
                    </a:lnTo>
                    <a:lnTo>
                      <a:pt x="335" y="103"/>
                    </a:lnTo>
                    <a:lnTo>
                      <a:pt x="341" y="107"/>
                    </a:lnTo>
                    <a:lnTo>
                      <a:pt x="346" y="114"/>
                    </a:lnTo>
                    <a:lnTo>
                      <a:pt x="350" y="118"/>
                    </a:lnTo>
                    <a:lnTo>
                      <a:pt x="356" y="120"/>
                    </a:lnTo>
                    <a:lnTo>
                      <a:pt x="361" y="121"/>
                    </a:lnTo>
                    <a:lnTo>
                      <a:pt x="368" y="122"/>
                    </a:lnTo>
                    <a:lnTo>
                      <a:pt x="375" y="123"/>
                    </a:lnTo>
                    <a:lnTo>
                      <a:pt x="381" y="123"/>
                    </a:lnTo>
                    <a:lnTo>
                      <a:pt x="387" y="123"/>
                    </a:lnTo>
                    <a:lnTo>
                      <a:pt x="390" y="123"/>
                    </a:lnTo>
                    <a:lnTo>
                      <a:pt x="396" y="122"/>
                    </a:lnTo>
                    <a:lnTo>
                      <a:pt x="405" y="119"/>
                    </a:lnTo>
                    <a:lnTo>
                      <a:pt x="414" y="114"/>
                    </a:lnTo>
                    <a:lnTo>
                      <a:pt x="421" y="112"/>
                    </a:lnTo>
                    <a:lnTo>
                      <a:pt x="425" y="112"/>
                    </a:lnTo>
                    <a:lnTo>
                      <a:pt x="429" y="113"/>
                    </a:lnTo>
                    <a:lnTo>
                      <a:pt x="434" y="114"/>
                    </a:lnTo>
                    <a:lnTo>
                      <a:pt x="441" y="116"/>
                    </a:lnTo>
                    <a:lnTo>
                      <a:pt x="447" y="119"/>
                    </a:lnTo>
                    <a:lnTo>
                      <a:pt x="452" y="121"/>
                    </a:lnTo>
                    <a:lnTo>
                      <a:pt x="458" y="122"/>
                    </a:lnTo>
                    <a:lnTo>
                      <a:pt x="464" y="123"/>
                    </a:lnTo>
                    <a:lnTo>
                      <a:pt x="470" y="123"/>
                    </a:lnTo>
                    <a:lnTo>
                      <a:pt x="475" y="124"/>
                    </a:lnTo>
                    <a:lnTo>
                      <a:pt x="482" y="124"/>
                    </a:lnTo>
                    <a:lnTo>
                      <a:pt x="489" y="124"/>
                    </a:lnTo>
                    <a:lnTo>
                      <a:pt x="497" y="124"/>
                    </a:lnTo>
                    <a:lnTo>
                      <a:pt x="503" y="124"/>
                    </a:lnTo>
                    <a:lnTo>
                      <a:pt x="510" y="124"/>
                    </a:lnTo>
                    <a:lnTo>
                      <a:pt x="515" y="123"/>
                    </a:lnTo>
                    <a:lnTo>
                      <a:pt x="519" y="122"/>
                    </a:lnTo>
                    <a:lnTo>
                      <a:pt x="524" y="120"/>
                    </a:lnTo>
                    <a:lnTo>
                      <a:pt x="530" y="118"/>
                    </a:lnTo>
                    <a:lnTo>
                      <a:pt x="536" y="115"/>
                    </a:lnTo>
                    <a:lnTo>
                      <a:pt x="542" y="113"/>
                    </a:lnTo>
                    <a:lnTo>
                      <a:pt x="548" y="111"/>
                    </a:lnTo>
                    <a:lnTo>
                      <a:pt x="554" y="108"/>
                    </a:lnTo>
                    <a:lnTo>
                      <a:pt x="557" y="106"/>
                    </a:lnTo>
                    <a:lnTo>
                      <a:pt x="568" y="145"/>
                    </a:lnTo>
                    <a:lnTo>
                      <a:pt x="573" y="175"/>
                    </a:lnTo>
                    <a:lnTo>
                      <a:pt x="569" y="202"/>
                    </a:lnTo>
                    <a:lnTo>
                      <a:pt x="554" y="230"/>
                    </a:lnTo>
                    <a:lnTo>
                      <a:pt x="548" y="236"/>
                    </a:lnTo>
                    <a:lnTo>
                      <a:pt x="540" y="244"/>
                    </a:lnTo>
                    <a:lnTo>
                      <a:pt x="530" y="252"/>
                    </a:lnTo>
                    <a:lnTo>
                      <a:pt x="519" y="260"/>
                    </a:lnTo>
                    <a:lnTo>
                      <a:pt x="508" y="268"/>
                    </a:lnTo>
                    <a:lnTo>
                      <a:pt x="497" y="275"/>
                    </a:lnTo>
                    <a:lnTo>
                      <a:pt x="489" y="281"/>
                    </a:lnTo>
                    <a:lnTo>
                      <a:pt x="485" y="285"/>
                    </a:lnTo>
                    <a:lnTo>
                      <a:pt x="480" y="287"/>
                    </a:lnTo>
                    <a:lnTo>
                      <a:pt x="474" y="290"/>
                    </a:lnTo>
                    <a:lnTo>
                      <a:pt x="466" y="293"/>
                    </a:lnTo>
                    <a:lnTo>
                      <a:pt x="457" y="295"/>
                    </a:lnTo>
                    <a:lnTo>
                      <a:pt x="447" y="297"/>
                    </a:lnTo>
                    <a:lnTo>
                      <a:pt x="436" y="300"/>
                    </a:lnTo>
                    <a:lnTo>
                      <a:pt x="427" y="301"/>
                    </a:lnTo>
                    <a:lnTo>
                      <a:pt x="418" y="302"/>
                    </a:lnTo>
                    <a:lnTo>
                      <a:pt x="409" y="303"/>
                    </a:lnTo>
                    <a:lnTo>
                      <a:pt x="399" y="304"/>
                    </a:lnTo>
                    <a:lnTo>
                      <a:pt x="390" y="308"/>
                    </a:lnTo>
                    <a:lnTo>
                      <a:pt x="380" y="311"/>
                    </a:lnTo>
                    <a:lnTo>
                      <a:pt x="369" y="316"/>
                    </a:lnTo>
                    <a:lnTo>
                      <a:pt x="360" y="319"/>
                    </a:lnTo>
                    <a:lnTo>
                      <a:pt x="351" y="324"/>
                    </a:lnTo>
                    <a:lnTo>
                      <a:pt x="342" y="327"/>
                    </a:lnTo>
                    <a:lnTo>
                      <a:pt x="334" y="331"/>
                    </a:lnTo>
                    <a:lnTo>
                      <a:pt x="325" y="335"/>
                    </a:lnTo>
                    <a:lnTo>
                      <a:pt x="314" y="339"/>
                    </a:lnTo>
                    <a:lnTo>
                      <a:pt x="305" y="343"/>
                    </a:lnTo>
                    <a:lnTo>
                      <a:pt x="295" y="347"/>
                    </a:lnTo>
                    <a:lnTo>
                      <a:pt x="284" y="349"/>
                    </a:lnTo>
                    <a:lnTo>
                      <a:pt x="274" y="350"/>
                    </a:lnTo>
                    <a:lnTo>
                      <a:pt x="263" y="349"/>
                    </a:lnTo>
                    <a:lnTo>
                      <a:pt x="252" y="347"/>
                    </a:lnTo>
                    <a:lnTo>
                      <a:pt x="238" y="343"/>
                    </a:lnTo>
                    <a:lnTo>
                      <a:pt x="223" y="339"/>
                    </a:lnTo>
                    <a:lnTo>
                      <a:pt x="207" y="334"/>
                    </a:lnTo>
                    <a:lnTo>
                      <a:pt x="192" y="330"/>
                    </a:lnTo>
                    <a:lnTo>
                      <a:pt x="179" y="326"/>
                    </a:lnTo>
                    <a:lnTo>
                      <a:pt x="169" y="324"/>
                    </a:lnTo>
                    <a:lnTo>
                      <a:pt x="162" y="324"/>
                    </a:lnTo>
                    <a:lnTo>
                      <a:pt x="155" y="316"/>
                    </a:lnTo>
                    <a:lnTo>
                      <a:pt x="145" y="302"/>
                    </a:lnTo>
                    <a:lnTo>
                      <a:pt x="132" y="285"/>
                    </a:lnTo>
                    <a:lnTo>
                      <a:pt x="119" y="264"/>
                    </a:lnTo>
                    <a:lnTo>
                      <a:pt x="104" y="241"/>
                    </a:lnTo>
                    <a:lnTo>
                      <a:pt x="90" y="217"/>
                    </a:lnTo>
                    <a:lnTo>
                      <a:pt x="73" y="190"/>
                    </a:lnTo>
                    <a:lnTo>
                      <a:pt x="58" y="163"/>
                    </a:lnTo>
                    <a:lnTo>
                      <a:pt x="45" y="136"/>
                    </a:lnTo>
                    <a:lnTo>
                      <a:pt x="31" y="110"/>
                    </a:lnTo>
                    <a:lnTo>
                      <a:pt x="19" y="85"/>
                    </a:lnTo>
                    <a:lnTo>
                      <a:pt x="10" y="62"/>
                    </a:lnTo>
                    <a:lnTo>
                      <a:pt x="3" y="43"/>
                    </a:lnTo>
                    <a:lnTo>
                      <a:pt x="0" y="27"/>
                    </a:lnTo>
                    <a:lnTo>
                      <a:pt x="0" y="14"/>
                    </a:lnTo>
                    <a:lnTo>
                      <a:pt x="4" y="6"/>
                    </a:lnTo>
                    <a:lnTo>
                      <a:pt x="15" y="0"/>
                    </a:lnTo>
                    <a:lnTo>
                      <a:pt x="27" y="1"/>
                    </a:lnTo>
                    <a:lnTo>
                      <a:pt x="41" y="6"/>
                    </a:lnTo>
                    <a:lnTo>
                      <a:pt x="57" y="14"/>
                    </a:lnTo>
                    <a:lnTo>
                      <a:pt x="72" y="23"/>
                    </a:lnTo>
                    <a:lnTo>
                      <a:pt x="86" y="32"/>
                    </a:lnTo>
                    <a:lnTo>
                      <a:pt x="96" y="40"/>
                    </a:lnTo>
                    <a:lnTo>
                      <a:pt x="104" y="46"/>
                    </a:lnTo>
                    <a:lnTo>
                      <a:pt x="111" y="50"/>
                    </a:lnTo>
                    <a:lnTo>
                      <a:pt x="119" y="53"/>
                    </a:lnTo>
                    <a:lnTo>
                      <a:pt x="129" y="54"/>
                    </a:lnTo>
                    <a:lnTo>
                      <a:pt x="139" y="57"/>
                    </a:lnTo>
                    <a:lnTo>
                      <a:pt x="149" y="58"/>
                    </a:lnTo>
                    <a:lnTo>
                      <a:pt x="161" y="59"/>
                    </a:lnTo>
                    <a:lnTo>
                      <a:pt x="172" y="59"/>
                    </a:lnTo>
                    <a:lnTo>
                      <a:pt x="184" y="59"/>
                    </a:lnTo>
                    <a:lnTo>
                      <a:pt x="190" y="57"/>
                    </a:lnTo>
                    <a:lnTo>
                      <a:pt x="195" y="53"/>
                    </a:lnTo>
                    <a:lnTo>
                      <a:pt x="201" y="51"/>
                    </a:lnTo>
                    <a:lnTo>
                      <a:pt x="207"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64" name="Freeform 152"/>
              <p:cNvSpPr>
                <a:spLocks/>
              </p:cNvSpPr>
              <p:nvPr/>
            </p:nvSpPr>
            <p:spPr bwMode="auto">
              <a:xfrm>
                <a:off x="754" y="3660"/>
                <a:ext cx="272" cy="213"/>
              </a:xfrm>
              <a:custGeom>
                <a:avLst/>
                <a:gdLst>
                  <a:gd name="T0" fmla="*/ 51 w 545"/>
                  <a:gd name="T1" fmla="*/ 183 h 425"/>
                  <a:gd name="T2" fmla="*/ 41 w 545"/>
                  <a:gd name="T3" fmla="*/ 170 h 425"/>
                  <a:gd name="T4" fmla="*/ 32 w 545"/>
                  <a:gd name="T5" fmla="*/ 162 h 425"/>
                  <a:gd name="T6" fmla="*/ 24 w 545"/>
                  <a:gd name="T7" fmla="*/ 121 h 425"/>
                  <a:gd name="T8" fmla="*/ 13 w 545"/>
                  <a:gd name="T9" fmla="*/ 106 h 425"/>
                  <a:gd name="T10" fmla="*/ 15 w 545"/>
                  <a:gd name="T11" fmla="*/ 96 h 425"/>
                  <a:gd name="T12" fmla="*/ 22 w 545"/>
                  <a:gd name="T13" fmla="*/ 99 h 425"/>
                  <a:gd name="T14" fmla="*/ 30 w 545"/>
                  <a:gd name="T15" fmla="*/ 109 h 425"/>
                  <a:gd name="T16" fmla="*/ 29 w 545"/>
                  <a:gd name="T17" fmla="*/ 89 h 425"/>
                  <a:gd name="T18" fmla="*/ 19 w 545"/>
                  <a:gd name="T19" fmla="*/ 68 h 425"/>
                  <a:gd name="T20" fmla="*/ 20 w 545"/>
                  <a:gd name="T21" fmla="*/ 57 h 425"/>
                  <a:gd name="T22" fmla="*/ 18 w 545"/>
                  <a:gd name="T23" fmla="*/ 47 h 425"/>
                  <a:gd name="T24" fmla="*/ 8 w 545"/>
                  <a:gd name="T25" fmla="*/ 32 h 425"/>
                  <a:gd name="T26" fmla="*/ 0 w 545"/>
                  <a:gd name="T27" fmla="*/ 19 h 425"/>
                  <a:gd name="T28" fmla="*/ 1 w 545"/>
                  <a:gd name="T29" fmla="*/ 12 h 425"/>
                  <a:gd name="T30" fmla="*/ 3 w 545"/>
                  <a:gd name="T31" fmla="*/ 4 h 425"/>
                  <a:gd name="T32" fmla="*/ 13 w 545"/>
                  <a:gd name="T33" fmla="*/ 4 h 425"/>
                  <a:gd name="T34" fmla="*/ 19 w 545"/>
                  <a:gd name="T35" fmla="*/ 14 h 425"/>
                  <a:gd name="T36" fmla="*/ 31 w 545"/>
                  <a:gd name="T37" fmla="*/ 21 h 425"/>
                  <a:gd name="T38" fmla="*/ 48 w 545"/>
                  <a:gd name="T39" fmla="*/ 30 h 425"/>
                  <a:gd name="T40" fmla="*/ 68 w 545"/>
                  <a:gd name="T41" fmla="*/ 44 h 425"/>
                  <a:gd name="T42" fmla="*/ 82 w 545"/>
                  <a:gd name="T43" fmla="*/ 52 h 425"/>
                  <a:gd name="T44" fmla="*/ 93 w 545"/>
                  <a:gd name="T45" fmla="*/ 62 h 425"/>
                  <a:gd name="T46" fmla="*/ 101 w 545"/>
                  <a:gd name="T47" fmla="*/ 71 h 425"/>
                  <a:gd name="T48" fmla="*/ 116 w 545"/>
                  <a:gd name="T49" fmla="*/ 81 h 425"/>
                  <a:gd name="T50" fmla="*/ 144 w 545"/>
                  <a:gd name="T51" fmla="*/ 100 h 425"/>
                  <a:gd name="T52" fmla="*/ 164 w 545"/>
                  <a:gd name="T53" fmla="*/ 114 h 425"/>
                  <a:gd name="T54" fmla="*/ 171 w 545"/>
                  <a:gd name="T55" fmla="*/ 119 h 425"/>
                  <a:gd name="T56" fmla="*/ 181 w 545"/>
                  <a:gd name="T57" fmla="*/ 120 h 425"/>
                  <a:gd name="T58" fmla="*/ 190 w 545"/>
                  <a:gd name="T59" fmla="*/ 124 h 425"/>
                  <a:gd name="T60" fmla="*/ 216 w 545"/>
                  <a:gd name="T61" fmla="*/ 133 h 425"/>
                  <a:gd name="T62" fmla="*/ 239 w 545"/>
                  <a:gd name="T63" fmla="*/ 145 h 425"/>
                  <a:gd name="T64" fmla="*/ 250 w 545"/>
                  <a:gd name="T65" fmla="*/ 158 h 425"/>
                  <a:gd name="T66" fmla="*/ 258 w 545"/>
                  <a:gd name="T67" fmla="*/ 166 h 425"/>
                  <a:gd name="T68" fmla="*/ 265 w 545"/>
                  <a:gd name="T69" fmla="*/ 170 h 425"/>
                  <a:gd name="T70" fmla="*/ 271 w 545"/>
                  <a:gd name="T71" fmla="*/ 174 h 425"/>
                  <a:gd name="T72" fmla="*/ 262 w 545"/>
                  <a:gd name="T73" fmla="*/ 176 h 425"/>
                  <a:gd name="T74" fmla="*/ 247 w 545"/>
                  <a:gd name="T75" fmla="*/ 185 h 425"/>
                  <a:gd name="T76" fmla="*/ 235 w 545"/>
                  <a:gd name="T77" fmla="*/ 197 h 425"/>
                  <a:gd name="T78" fmla="*/ 228 w 545"/>
                  <a:gd name="T79" fmla="*/ 192 h 425"/>
                  <a:gd name="T80" fmla="*/ 222 w 545"/>
                  <a:gd name="T81" fmla="*/ 191 h 425"/>
                  <a:gd name="T82" fmla="*/ 214 w 545"/>
                  <a:gd name="T83" fmla="*/ 193 h 425"/>
                  <a:gd name="T84" fmla="*/ 207 w 545"/>
                  <a:gd name="T85" fmla="*/ 198 h 425"/>
                  <a:gd name="T86" fmla="*/ 196 w 545"/>
                  <a:gd name="T87" fmla="*/ 204 h 425"/>
                  <a:gd name="T88" fmla="*/ 182 w 545"/>
                  <a:gd name="T89" fmla="*/ 210 h 425"/>
                  <a:gd name="T90" fmla="*/ 169 w 545"/>
                  <a:gd name="T91" fmla="*/ 210 h 425"/>
                  <a:gd name="T92" fmla="*/ 143 w 545"/>
                  <a:gd name="T93" fmla="*/ 206 h 425"/>
                  <a:gd name="T94" fmla="*/ 120 w 545"/>
                  <a:gd name="T95" fmla="*/ 205 h 425"/>
                  <a:gd name="T96" fmla="*/ 111 w 545"/>
                  <a:gd name="T97" fmla="*/ 200 h 425"/>
                  <a:gd name="T98" fmla="*/ 102 w 545"/>
                  <a:gd name="T99" fmla="*/ 191 h 425"/>
                  <a:gd name="T100" fmla="*/ 91 w 545"/>
                  <a:gd name="T101" fmla="*/ 189 h 425"/>
                  <a:gd name="T102" fmla="*/ 80 w 545"/>
                  <a:gd name="T103" fmla="*/ 188 h 425"/>
                  <a:gd name="T104" fmla="*/ 74 w 545"/>
                  <a:gd name="T105" fmla="*/ 189 h 425"/>
                  <a:gd name="T106" fmla="*/ 65 w 545"/>
                  <a:gd name="T107" fmla="*/ 191 h 425"/>
                  <a:gd name="T108" fmla="*/ 55 w 545"/>
                  <a:gd name="T109" fmla="*/ 192 h 4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5"/>
                  <a:gd name="T166" fmla="*/ 0 h 425"/>
                  <a:gd name="T167" fmla="*/ 545 w 545"/>
                  <a:gd name="T168" fmla="*/ 425 h 4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5" h="425">
                    <a:moveTo>
                      <a:pt x="111" y="384"/>
                    </a:moveTo>
                    <a:lnTo>
                      <a:pt x="107" y="374"/>
                    </a:lnTo>
                    <a:lnTo>
                      <a:pt x="103" y="365"/>
                    </a:lnTo>
                    <a:lnTo>
                      <a:pt x="97" y="356"/>
                    </a:lnTo>
                    <a:lnTo>
                      <a:pt x="90" y="348"/>
                    </a:lnTo>
                    <a:lnTo>
                      <a:pt x="83" y="340"/>
                    </a:lnTo>
                    <a:lnTo>
                      <a:pt x="76" y="332"/>
                    </a:lnTo>
                    <a:lnTo>
                      <a:pt x="69" y="326"/>
                    </a:lnTo>
                    <a:lnTo>
                      <a:pt x="64" y="323"/>
                    </a:lnTo>
                    <a:lnTo>
                      <a:pt x="64" y="290"/>
                    </a:lnTo>
                    <a:lnTo>
                      <a:pt x="58" y="261"/>
                    </a:lnTo>
                    <a:lnTo>
                      <a:pt x="49" y="241"/>
                    </a:lnTo>
                    <a:lnTo>
                      <a:pt x="40" y="229"/>
                    </a:lnTo>
                    <a:lnTo>
                      <a:pt x="32" y="221"/>
                    </a:lnTo>
                    <a:lnTo>
                      <a:pt x="27" y="212"/>
                    </a:lnTo>
                    <a:lnTo>
                      <a:pt x="23" y="203"/>
                    </a:lnTo>
                    <a:lnTo>
                      <a:pt x="27" y="194"/>
                    </a:lnTo>
                    <a:lnTo>
                      <a:pt x="30" y="191"/>
                    </a:lnTo>
                    <a:lnTo>
                      <a:pt x="35" y="191"/>
                    </a:lnTo>
                    <a:lnTo>
                      <a:pt x="39" y="194"/>
                    </a:lnTo>
                    <a:lnTo>
                      <a:pt x="44" y="198"/>
                    </a:lnTo>
                    <a:lnTo>
                      <a:pt x="50" y="204"/>
                    </a:lnTo>
                    <a:lnTo>
                      <a:pt x="54" y="210"/>
                    </a:lnTo>
                    <a:lnTo>
                      <a:pt x="60" y="217"/>
                    </a:lnTo>
                    <a:lnTo>
                      <a:pt x="65" y="223"/>
                    </a:lnTo>
                    <a:lnTo>
                      <a:pt x="65" y="203"/>
                    </a:lnTo>
                    <a:lnTo>
                      <a:pt x="59" y="177"/>
                    </a:lnTo>
                    <a:lnTo>
                      <a:pt x="51" y="156"/>
                    </a:lnTo>
                    <a:lnTo>
                      <a:pt x="44" y="143"/>
                    </a:lnTo>
                    <a:lnTo>
                      <a:pt x="39" y="136"/>
                    </a:lnTo>
                    <a:lnTo>
                      <a:pt x="38" y="128"/>
                    </a:lnTo>
                    <a:lnTo>
                      <a:pt x="38" y="121"/>
                    </a:lnTo>
                    <a:lnTo>
                      <a:pt x="40" y="114"/>
                    </a:lnTo>
                    <a:lnTo>
                      <a:pt x="42" y="109"/>
                    </a:lnTo>
                    <a:lnTo>
                      <a:pt x="39" y="103"/>
                    </a:lnTo>
                    <a:lnTo>
                      <a:pt x="36" y="93"/>
                    </a:lnTo>
                    <a:lnTo>
                      <a:pt x="31" y="84"/>
                    </a:lnTo>
                    <a:lnTo>
                      <a:pt x="24" y="74"/>
                    </a:lnTo>
                    <a:lnTo>
                      <a:pt x="17" y="63"/>
                    </a:lnTo>
                    <a:lnTo>
                      <a:pt x="9" y="53"/>
                    </a:lnTo>
                    <a:lnTo>
                      <a:pt x="0" y="43"/>
                    </a:lnTo>
                    <a:lnTo>
                      <a:pt x="1" y="37"/>
                    </a:lnTo>
                    <a:lnTo>
                      <a:pt x="2" y="31"/>
                    </a:lnTo>
                    <a:lnTo>
                      <a:pt x="2" y="27"/>
                    </a:lnTo>
                    <a:lnTo>
                      <a:pt x="2" y="23"/>
                    </a:lnTo>
                    <a:lnTo>
                      <a:pt x="2" y="18"/>
                    </a:lnTo>
                    <a:lnTo>
                      <a:pt x="5" y="13"/>
                    </a:lnTo>
                    <a:lnTo>
                      <a:pt x="6" y="7"/>
                    </a:lnTo>
                    <a:lnTo>
                      <a:pt x="9" y="0"/>
                    </a:lnTo>
                    <a:lnTo>
                      <a:pt x="19" y="3"/>
                    </a:lnTo>
                    <a:lnTo>
                      <a:pt x="26" y="8"/>
                    </a:lnTo>
                    <a:lnTo>
                      <a:pt x="30" y="14"/>
                    </a:lnTo>
                    <a:lnTo>
                      <a:pt x="35" y="21"/>
                    </a:lnTo>
                    <a:lnTo>
                      <a:pt x="38" y="27"/>
                    </a:lnTo>
                    <a:lnTo>
                      <a:pt x="44" y="32"/>
                    </a:lnTo>
                    <a:lnTo>
                      <a:pt x="51" y="37"/>
                    </a:lnTo>
                    <a:lnTo>
                      <a:pt x="62" y="41"/>
                    </a:lnTo>
                    <a:lnTo>
                      <a:pt x="73" y="45"/>
                    </a:lnTo>
                    <a:lnTo>
                      <a:pt x="84" y="52"/>
                    </a:lnTo>
                    <a:lnTo>
                      <a:pt x="97" y="60"/>
                    </a:lnTo>
                    <a:lnTo>
                      <a:pt x="111" y="69"/>
                    </a:lnTo>
                    <a:lnTo>
                      <a:pt x="123" y="80"/>
                    </a:lnTo>
                    <a:lnTo>
                      <a:pt x="136" y="88"/>
                    </a:lnTo>
                    <a:lnTo>
                      <a:pt x="145" y="94"/>
                    </a:lnTo>
                    <a:lnTo>
                      <a:pt x="153" y="98"/>
                    </a:lnTo>
                    <a:lnTo>
                      <a:pt x="164" y="103"/>
                    </a:lnTo>
                    <a:lnTo>
                      <a:pt x="173" y="109"/>
                    </a:lnTo>
                    <a:lnTo>
                      <a:pt x="180" y="116"/>
                    </a:lnTo>
                    <a:lnTo>
                      <a:pt x="187" y="123"/>
                    </a:lnTo>
                    <a:lnTo>
                      <a:pt x="193" y="130"/>
                    </a:lnTo>
                    <a:lnTo>
                      <a:pt x="198" y="136"/>
                    </a:lnTo>
                    <a:lnTo>
                      <a:pt x="203" y="142"/>
                    </a:lnTo>
                    <a:lnTo>
                      <a:pt x="209" y="146"/>
                    </a:lnTo>
                    <a:lnTo>
                      <a:pt x="217" y="152"/>
                    </a:lnTo>
                    <a:lnTo>
                      <a:pt x="232" y="161"/>
                    </a:lnTo>
                    <a:lnTo>
                      <a:pt x="249" y="174"/>
                    </a:lnTo>
                    <a:lnTo>
                      <a:pt x="269" y="187"/>
                    </a:lnTo>
                    <a:lnTo>
                      <a:pt x="288" y="200"/>
                    </a:lnTo>
                    <a:lnTo>
                      <a:pt x="307" y="213"/>
                    </a:lnTo>
                    <a:lnTo>
                      <a:pt x="320" y="222"/>
                    </a:lnTo>
                    <a:lnTo>
                      <a:pt x="328" y="228"/>
                    </a:lnTo>
                    <a:lnTo>
                      <a:pt x="333" y="232"/>
                    </a:lnTo>
                    <a:lnTo>
                      <a:pt x="338" y="235"/>
                    </a:lnTo>
                    <a:lnTo>
                      <a:pt x="342" y="237"/>
                    </a:lnTo>
                    <a:lnTo>
                      <a:pt x="347" y="238"/>
                    </a:lnTo>
                    <a:lnTo>
                      <a:pt x="356" y="240"/>
                    </a:lnTo>
                    <a:lnTo>
                      <a:pt x="363" y="240"/>
                    </a:lnTo>
                    <a:lnTo>
                      <a:pt x="369" y="241"/>
                    </a:lnTo>
                    <a:lnTo>
                      <a:pt x="373" y="243"/>
                    </a:lnTo>
                    <a:lnTo>
                      <a:pt x="381" y="247"/>
                    </a:lnTo>
                    <a:lnTo>
                      <a:pt x="395" y="252"/>
                    </a:lnTo>
                    <a:lnTo>
                      <a:pt x="413" y="259"/>
                    </a:lnTo>
                    <a:lnTo>
                      <a:pt x="432" y="266"/>
                    </a:lnTo>
                    <a:lnTo>
                      <a:pt x="451" y="274"/>
                    </a:lnTo>
                    <a:lnTo>
                      <a:pt x="467" y="282"/>
                    </a:lnTo>
                    <a:lnTo>
                      <a:pt x="479" y="289"/>
                    </a:lnTo>
                    <a:lnTo>
                      <a:pt x="486" y="296"/>
                    </a:lnTo>
                    <a:lnTo>
                      <a:pt x="493" y="306"/>
                    </a:lnTo>
                    <a:lnTo>
                      <a:pt x="500" y="316"/>
                    </a:lnTo>
                    <a:lnTo>
                      <a:pt x="506" y="323"/>
                    </a:lnTo>
                    <a:lnTo>
                      <a:pt x="510" y="329"/>
                    </a:lnTo>
                    <a:lnTo>
                      <a:pt x="516" y="332"/>
                    </a:lnTo>
                    <a:lnTo>
                      <a:pt x="522" y="334"/>
                    </a:lnTo>
                    <a:lnTo>
                      <a:pt x="527" y="338"/>
                    </a:lnTo>
                    <a:lnTo>
                      <a:pt x="531" y="340"/>
                    </a:lnTo>
                    <a:lnTo>
                      <a:pt x="536" y="342"/>
                    </a:lnTo>
                    <a:lnTo>
                      <a:pt x="539" y="346"/>
                    </a:lnTo>
                    <a:lnTo>
                      <a:pt x="543" y="348"/>
                    </a:lnTo>
                    <a:lnTo>
                      <a:pt x="545" y="350"/>
                    </a:lnTo>
                    <a:lnTo>
                      <a:pt x="536" y="350"/>
                    </a:lnTo>
                    <a:lnTo>
                      <a:pt x="525" y="352"/>
                    </a:lnTo>
                    <a:lnTo>
                      <a:pt x="515" y="356"/>
                    </a:lnTo>
                    <a:lnTo>
                      <a:pt x="505" y="362"/>
                    </a:lnTo>
                    <a:lnTo>
                      <a:pt x="495" y="369"/>
                    </a:lnTo>
                    <a:lnTo>
                      <a:pt x="486" y="377"/>
                    </a:lnTo>
                    <a:lnTo>
                      <a:pt x="478" y="385"/>
                    </a:lnTo>
                    <a:lnTo>
                      <a:pt x="471" y="393"/>
                    </a:lnTo>
                    <a:lnTo>
                      <a:pt x="468" y="389"/>
                    </a:lnTo>
                    <a:lnTo>
                      <a:pt x="463" y="387"/>
                    </a:lnTo>
                    <a:lnTo>
                      <a:pt x="457" y="384"/>
                    </a:lnTo>
                    <a:lnTo>
                      <a:pt x="452" y="381"/>
                    </a:lnTo>
                    <a:lnTo>
                      <a:pt x="448" y="380"/>
                    </a:lnTo>
                    <a:lnTo>
                      <a:pt x="444" y="381"/>
                    </a:lnTo>
                    <a:lnTo>
                      <a:pt x="439" y="382"/>
                    </a:lnTo>
                    <a:lnTo>
                      <a:pt x="434" y="384"/>
                    </a:lnTo>
                    <a:lnTo>
                      <a:pt x="429" y="386"/>
                    </a:lnTo>
                    <a:lnTo>
                      <a:pt x="424" y="389"/>
                    </a:lnTo>
                    <a:lnTo>
                      <a:pt x="419" y="392"/>
                    </a:lnTo>
                    <a:lnTo>
                      <a:pt x="415" y="395"/>
                    </a:lnTo>
                    <a:lnTo>
                      <a:pt x="408" y="399"/>
                    </a:lnTo>
                    <a:lnTo>
                      <a:pt x="401" y="403"/>
                    </a:lnTo>
                    <a:lnTo>
                      <a:pt x="392" y="408"/>
                    </a:lnTo>
                    <a:lnTo>
                      <a:pt x="383" y="412"/>
                    </a:lnTo>
                    <a:lnTo>
                      <a:pt x="373" y="417"/>
                    </a:lnTo>
                    <a:lnTo>
                      <a:pt x="364" y="420"/>
                    </a:lnTo>
                    <a:lnTo>
                      <a:pt x="356" y="423"/>
                    </a:lnTo>
                    <a:lnTo>
                      <a:pt x="349" y="425"/>
                    </a:lnTo>
                    <a:lnTo>
                      <a:pt x="339" y="419"/>
                    </a:lnTo>
                    <a:lnTo>
                      <a:pt x="324" y="416"/>
                    </a:lnTo>
                    <a:lnTo>
                      <a:pt x="305" y="412"/>
                    </a:lnTo>
                    <a:lnTo>
                      <a:pt x="287" y="411"/>
                    </a:lnTo>
                    <a:lnTo>
                      <a:pt x="269" y="410"/>
                    </a:lnTo>
                    <a:lnTo>
                      <a:pt x="252" y="410"/>
                    </a:lnTo>
                    <a:lnTo>
                      <a:pt x="241" y="410"/>
                    </a:lnTo>
                    <a:lnTo>
                      <a:pt x="235" y="410"/>
                    </a:lnTo>
                    <a:lnTo>
                      <a:pt x="229" y="407"/>
                    </a:lnTo>
                    <a:lnTo>
                      <a:pt x="222" y="400"/>
                    </a:lnTo>
                    <a:lnTo>
                      <a:pt x="217" y="392"/>
                    </a:lnTo>
                    <a:lnTo>
                      <a:pt x="210" y="384"/>
                    </a:lnTo>
                    <a:lnTo>
                      <a:pt x="205" y="381"/>
                    </a:lnTo>
                    <a:lnTo>
                      <a:pt x="199" y="379"/>
                    </a:lnTo>
                    <a:lnTo>
                      <a:pt x="191" y="377"/>
                    </a:lnTo>
                    <a:lnTo>
                      <a:pt x="183" y="377"/>
                    </a:lnTo>
                    <a:lnTo>
                      <a:pt x="175" y="376"/>
                    </a:lnTo>
                    <a:lnTo>
                      <a:pt x="167" y="376"/>
                    </a:lnTo>
                    <a:lnTo>
                      <a:pt x="160" y="376"/>
                    </a:lnTo>
                    <a:lnTo>
                      <a:pt x="156" y="377"/>
                    </a:lnTo>
                    <a:lnTo>
                      <a:pt x="152" y="378"/>
                    </a:lnTo>
                    <a:lnTo>
                      <a:pt x="148" y="378"/>
                    </a:lnTo>
                    <a:lnTo>
                      <a:pt x="143" y="379"/>
                    </a:lnTo>
                    <a:lnTo>
                      <a:pt x="137" y="380"/>
                    </a:lnTo>
                    <a:lnTo>
                      <a:pt x="131" y="381"/>
                    </a:lnTo>
                    <a:lnTo>
                      <a:pt x="126" y="382"/>
                    </a:lnTo>
                    <a:lnTo>
                      <a:pt x="119" y="384"/>
                    </a:lnTo>
                    <a:lnTo>
                      <a:pt x="111" y="3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65" name="Freeform 153"/>
              <p:cNvSpPr>
                <a:spLocks/>
              </p:cNvSpPr>
              <p:nvPr/>
            </p:nvSpPr>
            <p:spPr bwMode="auto">
              <a:xfrm>
                <a:off x="649" y="3820"/>
                <a:ext cx="287" cy="139"/>
              </a:xfrm>
              <a:custGeom>
                <a:avLst/>
                <a:gdLst>
                  <a:gd name="T0" fmla="*/ 98 w 573"/>
                  <a:gd name="T1" fmla="*/ 26 h 280"/>
                  <a:gd name="T2" fmla="*/ 86 w 573"/>
                  <a:gd name="T3" fmla="*/ 29 h 280"/>
                  <a:gd name="T4" fmla="*/ 70 w 573"/>
                  <a:gd name="T5" fmla="*/ 28 h 280"/>
                  <a:gd name="T6" fmla="*/ 56 w 573"/>
                  <a:gd name="T7" fmla="*/ 25 h 280"/>
                  <a:gd name="T8" fmla="*/ 43 w 573"/>
                  <a:gd name="T9" fmla="*/ 16 h 280"/>
                  <a:gd name="T10" fmla="*/ 21 w 573"/>
                  <a:gd name="T11" fmla="*/ 3 h 280"/>
                  <a:gd name="T12" fmla="*/ 2 w 573"/>
                  <a:gd name="T13" fmla="*/ 3 h 280"/>
                  <a:gd name="T14" fmla="*/ 8 w 573"/>
                  <a:gd name="T15" fmla="*/ 25 h 280"/>
                  <a:gd name="T16" fmla="*/ 35 w 573"/>
                  <a:gd name="T17" fmla="*/ 49 h 280"/>
                  <a:gd name="T18" fmla="*/ 61 w 573"/>
                  <a:gd name="T19" fmla="*/ 55 h 280"/>
                  <a:gd name="T20" fmla="*/ 76 w 573"/>
                  <a:gd name="T21" fmla="*/ 53 h 280"/>
                  <a:gd name="T22" fmla="*/ 86 w 573"/>
                  <a:gd name="T23" fmla="*/ 51 h 280"/>
                  <a:gd name="T24" fmla="*/ 92 w 573"/>
                  <a:gd name="T25" fmla="*/ 55 h 280"/>
                  <a:gd name="T26" fmla="*/ 91 w 573"/>
                  <a:gd name="T27" fmla="*/ 65 h 280"/>
                  <a:gd name="T28" fmla="*/ 90 w 573"/>
                  <a:gd name="T29" fmla="*/ 78 h 280"/>
                  <a:gd name="T30" fmla="*/ 98 w 573"/>
                  <a:gd name="T31" fmla="*/ 87 h 280"/>
                  <a:gd name="T32" fmla="*/ 105 w 573"/>
                  <a:gd name="T33" fmla="*/ 83 h 280"/>
                  <a:gd name="T34" fmla="*/ 111 w 573"/>
                  <a:gd name="T35" fmla="*/ 80 h 280"/>
                  <a:gd name="T36" fmla="*/ 114 w 573"/>
                  <a:gd name="T37" fmla="*/ 87 h 280"/>
                  <a:gd name="T38" fmla="*/ 119 w 573"/>
                  <a:gd name="T39" fmla="*/ 119 h 280"/>
                  <a:gd name="T40" fmla="*/ 135 w 573"/>
                  <a:gd name="T41" fmla="*/ 115 h 280"/>
                  <a:gd name="T42" fmla="*/ 139 w 573"/>
                  <a:gd name="T43" fmla="*/ 93 h 280"/>
                  <a:gd name="T44" fmla="*/ 148 w 573"/>
                  <a:gd name="T45" fmla="*/ 76 h 280"/>
                  <a:gd name="T46" fmla="*/ 161 w 573"/>
                  <a:gd name="T47" fmla="*/ 68 h 280"/>
                  <a:gd name="T48" fmla="*/ 173 w 573"/>
                  <a:gd name="T49" fmla="*/ 83 h 280"/>
                  <a:gd name="T50" fmla="*/ 160 w 573"/>
                  <a:gd name="T51" fmla="*/ 112 h 280"/>
                  <a:gd name="T52" fmla="*/ 156 w 573"/>
                  <a:gd name="T53" fmla="*/ 139 h 280"/>
                  <a:gd name="T54" fmla="*/ 168 w 573"/>
                  <a:gd name="T55" fmla="*/ 133 h 280"/>
                  <a:gd name="T56" fmla="*/ 184 w 573"/>
                  <a:gd name="T57" fmla="*/ 116 h 280"/>
                  <a:gd name="T58" fmla="*/ 196 w 573"/>
                  <a:gd name="T59" fmla="*/ 108 h 280"/>
                  <a:gd name="T60" fmla="*/ 219 w 573"/>
                  <a:gd name="T61" fmla="*/ 114 h 280"/>
                  <a:gd name="T62" fmla="*/ 240 w 573"/>
                  <a:gd name="T63" fmla="*/ 116 h 280"/>
                  <a:gd name="T64" fmla="*/ 252 w 573"/>
                  <a:gd name="T65" fmla="*/ 102 h 280"/>
                  <a:gd name="T66" fmla="*/ 262 w 573"/>
                  <a:gd name="T67" fmla="*/ 105 h 280"/>
                  <a:gd name="T68" fmla="*/ 258 w 573"/>
                  <a:gd name="T69" fmla="*/ 123 h 280"/>
                  <a:gd name="T70" fmla="*/ 264 w 573"/>
                  <a:gd name="T71" fmla="*/ 120 h 280"/>
                  <a:gd name="T72" fmla="*/ 273 w 573"/>
                  <a:gd name="T73" fmla="*/ 115 h 280"/>
                  <a:gd name="T74" fmla="*/ 285 w 573"/>
                  <a:gd name="T75" fmla="*/ 100 h 280"/>
                  <a:gd name="T76" fmla="*/ 279 w 573"/>
                  <a:gd name="T77" fmla="*/ 53 h 280"/>
                  <a:gd name="T78" fmla="*/ 271 w 573"/>
                  <a:gd name="T79" fmla="*/ 56 h 280"/>
                  <a:gd name="T80" fmla="*/ 262 w 573"/>
                  <a:gd name="T81" fmla="*/ 60 h 280"/>
                  <a:gd name="T82" fmla="*/ 255 w 573"/>
                  <a:gd name="T83" fmla="*/ 62 h 280"/>
                  <a:gd name="T84" fmla="*/ 245 w 573"/>
                  <a:gd name="T85" fmla="*/ 62 h 280"/>
                  <a:gd name="T86" fmla="*/ 235 w 573"/>
                  <a:gd name="T87" fmla="*/ 61 h 280"/>
                  <a:gd name="T88" fmla="*/ 226 w 573"/>
                  <a:gd name="T89" fmla="*/ 60 h 280"/>
                  <a:gd name="T90" fmla="*/ 217 w 573"/>
                  <a:gd name="T91" fmla="*/ 57 h 280"/>
                  <a:gd name="T92" fmla="*/ 211 w 573"/>
                  <a:gd name="T93" fmla="*/ 56 h 280"/>
                  <a:gd name="T94" fmla="*/ 198 w 573"/>
                  <a:gd name="T95" fmla="*/ 61 h 280"/>
                  <a:gd name="T96" fmla="*/ 191 w 573"/>
                  <a:gd name="T97" fmla="*/ 61 h 280"/>
                  <a:gd name="T98" fmla="*/ 181 w 573"/>
                  <a:gd name="T99" fmla="*/ 60 h 280"/>
                  <a:gd name="T100" fmla="*/ 173 w 573"/>
                  <a:gd name="T101" fmla="*/ 57 h 280"/>
                  <a:gd name="T102" fmla="*/ 165 w 573"/>
                  <a:gd name="T103" fmla="*/ 49 h 280"/>
                  <a:gd name="T104" fmla="*/ 154 w 573"/>
                  <a:gd name="T105" fmla="*/ 49 h 280"/>
                  <a:gd name="T106" fmla="*/ 143 w 573"/>
                  <a:gd name="T107" fmla="*/ 53 h 280"/>
                  <a:gd name="T108" fmla="*/ 123 w 573"/>
                  <a:gd name="T109" fmla="*/ 43 h 280"/>
                  <a:gd name="T110" fmla="*/ 107 w 573"/>
                  <a:gd name="T111" fmla="*/ 27 h 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3"/>
                  <a:gd name="T169" fmla="*/ 0 h 280"/>
                  <a:gd name="T170" fmla="*/ 573 w 573"/>
                  <a:gd name="T171" fmla="*/ 280 h 2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3" h="280">
                    <a:moveTo>
                      <a:pt x="207" y="47"/>
                    </a:moveTo>
                    <a:lnTo>
                      <a:pt x="201" y="51"/>
                    </a:lnTo>
                    <a:lnTo>
                      <a:pt x="195" y="53"/>
                    </a:lnTo>
                    <a:lnTo>
                      <a:pt x="190" y="57"/>
                    </a:lnTo>
                    <a:lnTo>
                      <a:pt x="184" y="59"/>
                    </a:lnTo>
                    <a:lnTo>
                      <a:pt x="172" y="59"/>
                    </a:lnTo>
                    <a:lnTo>
                      <a:pt x="161" y="59"/>
                    </a:lnTo>
                    <a:lnTo>
                      <a:pt x="149" y="58"/>
                    </a:lnTo>
                    <a:lnTo>
                      <a:pt x="139" y="57"/>
                    </a:lnTo>
                    <a:lnTo>
                      <a:pt x="129" y="54"/>
                    </a:lnTo>
                    <a:lnTo>
                      <a:pt x="119" y="53"/>
                    </a:lnTo>
                    <a:lnTo>
                      <a:pt x="111" y="50"/>
                    </a:lnTo>
                    <a:lnTo>
                      <a:pt x="104" y="46"/>
                    </a:lnTo>
                    <a:lnTo>
                      <a:pt x="96" y="40"/>
                    </a:lnTo>
                    <a:lnTo>
                      <a:pt x="86" y="32"/>
                    </a:lnTo>
                    <a:lnTo>
                      <a:pt x="72" y="23"/>
                    </a:lnTo>
                    <a:lnTo>
                      <a:pt x="57" y="14"/>
                    </a:lnTo>
                    <a:lnTo>
                      <a:pt x="41" y="6"/>
                    </a:lnTo>
                    <a:lnTo>
                      <a:pt x="27" y="1"/>
                    </a:lnTo>
                    <a:lnTo>
                      <a:pt x="15" y="0"/>
                    </a:lnTo>
                    <a:lnTo>
                      <a:pt x="4" y="6"/>
                    </a:lnTo>
                    <a:lnTo>
                      <a:pt x="0" y="19"/>
                    </a:lnTo>
                    <a:lnTo>
                      <a:pt x="3" y="33"/>
                    </a:lnTo>
                    <a:lnTo>
                      <a:pt x="15" y="51"/>
                    </a:lnTo>
                    <a:lnTo>
                      <a:pt x="31" y="68"/>
                    </a:lnTo>
                    <a:lnTo>
                      <a:pt x="49" y="85"/>
                    </a:lnTo>
                    <a:lnTo>
                      <a:pt x="70" y="98"/>
                    </a:lnTo>
                    <a:lnTo>
                      <a:pt x="91" y="107"/>
                    </a:lnTo>
                    <a:lnTo>
                      <a:pt x="109" y="111"/>
                    </a:lnTo>
                    <a:lnTo>
                      <a:pt x="122" y="110"/>
                    </a:lnTo>
                    <a:lnTo>
                      <a:pt x="133" y="110"/>
                    </a:lnTo>
                    <a:lnTo>
                      <a:pt x="144" y="108"/>
                    </a:lnTo>
                    <a:lnTo>
                      <a:pt x="152" y="106"/>
                    </a:lnTo>
                    <a:lnTo>
                      <a:pt x="160" y="105"/>
                    </a:lnTo>
                    <a:lnTo>
                      <a:pt x="166" y="104"/>
                    </a:lnTo>
                    <a:lnTo>
                      <a:pt x="171" y="103"/>
                    </a:lnTo>
                    <a:lnTo>
                      <a:pt x="175" y="101"/>
                    </a:lnTo>
                    <a:lnTo>
                      <a:pt x="179" y="105"/>
                    </a:lnTo>
                    <a:lnTo>
                      <a:pt x="183" y="110"/>
                    </a:lnTo>
                    <a:lnTo>
                      <a:pt x="184" y="115"/>
                    </a:lnTo>
                    <a:lnTo>
                      <a:pt x="186" y="119"/>
                    </a:lnTo>
                    <a:lnTo>
                      <a:pt x="182" y="131"/>
                    </a:lnTo>
                    <a:lnTo>
                      <a:pt x="178" y="142"/>
                    </a:lnTo>
                    <a:lnTo>
                      <a:pt x="177" y="152"/>
                    </a:lnTo>
                    <a:lnTo>
                      <a:pt x="179" y="158"/>
                    </a:lnTo>
                    <a:lnTo>
                      <a:pt x="184" y="164"/>
                    </a:lnTo>
                    <a:lnTo>
                      <a:pt x="190" y="171"/>
                    </a:lnTo>
                    <a:lnTo>
                      <a:pt x="195" y="176"/>
                    </a:lnTo>
                    <a:lnTo>
                      <a:pt x="200" y="179"/>
                    </a:lnTo>
                    <a:lnTo>
                      <a:pt x="206" y="173"/>
                    </a:lnTo>
                    <a:lnTo>
                      <a:pt x="210" y="167"/>
                    </a:lnTo>
                    <a:lnTo>
                      <a:pt x="215" y="164"/>
                    </a:lnTo>
                    <a:lnTo>
                      <a:pt x="217" y="159"/>
                    </a:lnTo>
                    <a:lnTo>
                      <a:pt x="222" y="161"/>
                    </a:lnTo>
                    <a:lnTo>
                      <a:pt x="224" y="166"/>
                    </a:lnTo>
                    <a:lnTo>
                      <a:pt x="227" y="171"/>
                    </a:lnTo>
                    <a:lnTo>
                      <a:pt x="227" y="175"/>
                    </a:lnTo>
                    <a:lnTo>
                      <a:pt x="227" y="189"/>
                    </a:lnTo>
                    <a:lnTo>
                      <a:pt x="229" y="214"/>
                    </a:lnTo>
                    <a:lnTo>
                      <a:pt x="237" y="239"/>
                    </a:lnTo>
                    <a:lnTo>
                      <a:pt x="253" y="250"/>
                    </a:lnTo>
                    <a:lnTo>
                      <a:pt x="266" y="244"/>
                    </a:lnTo>
                    <a:lnTo>
                      <a:pt x="270" y="232"/>
                    </a:lnTo>
                    <a:lnTo>
                      <a:pt x="272" y="214"/>
                    </a:lnTo>
                    <a:lnTo>
                      <a:pt x="275" y="196"/>
                    </a:lnTo>
                    <a:lnTo>
                      <a:pt x="278" y="187"/>
                    </a:lnTo>
                    <a:lnTo>
                      <a:pt x="283" y="176"/>
                    </a:lnTo>
                    <a:lnTo>
                      <a:pt x="289" y="165"/>
                    </a:lnTo>
                    <a:lnTo>
                      <a:pt x="295" y="154"/>
                    </a:lnTo>
                    <a:lnTo>
                      <a:pt x="303" y="146"/>
                    </a:lnTo>
                    <a:lnTo>
                      <a:pt x="312" y="139"/>
                    </a:lnTo>
                    <a:lnTo>
                      <a:pt x="321" y="137"/>
                    </a:lnTo>
                    <a:lnTo>
                      <a:pt x="331" y="139"/>
                    </a:lnTo>
                    <a:lnTo>
                      <a:pt x="345" y="152"/>
                    </a:lnTo>
                    <a:lnTo>
                      <a:pt x="346" y="168"/>
                    </a:lnTo>
                    <a:lnTo>
                      <a:pt x="338" y="187"/>
                    </a:lnTo>
                    <a:lnTo>
                      <a:pt x="329" y="204"/>
                    </a:lnTo>
                    <a:lnTo>
                      <a:pt x="319" y="225"/>
                    </a:lnTo>
                    <a:lnTo>
                      <a:pt x="311" y="248"/>
                    </a:lnTo>
                    <a:lnTo>
                      <a:pt x="306" y="268"/>
                    </a:lnTo>
                    <a:lnTo>
                      <a:pt x="311" y="280"/>
                    </a:lnTo>
                    <a:lnTo>
                      <a:pt x="318" y="280"/>
                    </a:lnTo>
                    <a:lnTo>
                      <a:pt x="326" y="275"/>
                    </a:lnTo>
                    <a:lnTo>
                      <a:pt x="336" y="267"/>
                    </a:lnTo>
                    <a:lnTo>
                      <a:pt x="348" y="257"/>
                    </a:lnTo>
                    <a:lnTo>
                      <a:pt x="358" y="245"/>
                    </a:lnTo>
                    <a:lnTo>
                      <a:pt x="368" y="234"/>
                    </a:lnTo>
                    <a:lnTo>
                      <a:pt x="376" y="224"/>
                    </a:lnTo>
                    <a:lnTo>
                      <a:pt x="382" y="214"/>
                    </a:lnTo>
                    <a:lnTo>
                      <a:pt x="392" y="218"/>
                    </a:lnTo>
                    <a:lnTo>
                      <a:pt x="406" y="222"/>
                    </a:lnTo>
                    <a:lnTo>
                      <a:pt x="421" y="226"/>
                    </a:lnTo>
                    <a:lnTo>
                      <a:pt x="437" y="230"/>
                    </a:lnTo>
                    <a:lnTo>
                      <a:pt x="454" y="234"/>
                    </a:lnTo>
                    <a:lnTo>
                      <a:pt x="467" y="235"/>
                    </a:lnTo>
                    <a:lnTo>
                      <a:pt x="479" y="234"/>
                    </a:lnTo>
                    <a:lnTo>
                      <a:pt x="486" y="229"/>
                    </a:lnTo>
                    <a:lnTo>
                      <a:pt x="495" y="217"/>
                    </a:lnTo>
                    <a:lnTo>
                      <a:pt x="503" y="206"/>
                    </a:lnTo>
                    <a:lnTo>
                      <a:pt x="511" y="201"/>
                    </a:lnTo>
                    <a:lnTo>
                      <a:pt x="519" y="201"/>
                    </a:lnTo>
                    <a:lnTo>
                      <a:pt x="523" y="211"/>
                    </a:lnTo>
                    <a:lnTo>
                      <a:pt x="519" y="225"/>
                    </a:lnTo>
                    <a:lnTo>
                      <a:pt x="513" y="239"/>
                    </a:lnTo>
                    <a:lnTo>
                      <a:pt x="515" y="247"/>
                    </a:lnTo>
                    <a:lnTo>
                      <a:pt x="518" y="247"/>
                    </a:lnTo>
                    <a:lnTo>
                      <a:pt x="523" y="244"/>
                    </a:lnTo>
                    <a:lnTo>
                      <a:pt x="528" y="242"/>
                    </a:lnTo>
                    <a:lnTo>
                      <a:pt x="534" y="239"/>
                    </a:lnTo>
                    <a:lnTo>
                      <a:pt x="540" y="235"/>
                    </a:lnTo>
                    <a:lnTo>
                      <a:pt x="546" y="232"/>
                    </a:lnTo>
                    <a:lnTo>
                      <a:pt x="550" y="230"/>
                    </a:lnTo>
                    <a:lnTo>
                      <a:pt x="554" y="230"/>
                    </a:lnTo>
                    <a:lnTo>
                      <a:pt x="569" y="202"/>
                    </a:lnTo>
                    <a:lnTo>
                      <a:pt x="573" y="175"/>
                    </a:lnTo>
                    <a:lnTo>
                      <a:pt x="568" y="145"/>
                    </a:lnTo>
                    <a:lnTo>
                      <a:pt x="557" y="106"/>
                    </a:lnTo>
                    <a:lnTo>
                      <a:pt x="554" y="108"/>
                    </a:lnTo>
                    <a:lnTo>
                      <a:pt x="548" y="111"/>
                    </a:lnTo>
                    <a:lnTo>
                      <a:pt x="542" y="113"/>
                    </a:lnTo>
                    <a:lnTo>
                      <a:pt x="536" y="115"/>
                    </a:lnTo>
                    <a:lnTo>
                      <a:pt x="530" y="118"/>
                    </a:lnTo>
                    <a:lnTo>
                      <a:pt x="524" y="120"/>
                    </a:lnTo>
                    <a:lnTo>
                      <a:pt x="519" y="122"/>
                    </a:lnTo>
                    <a:lnTo>
                      <a:pt x="515" y="123"/>
                    </a:lnTo>
                    <a:lnTo>
                      <a:pt x="510" y="124"/>
                    </a:lnTo>
                    <a:lnTo>
                      <a:pt x="503" y="124"/>
                    </a:lnTo>
                    <a:lnTo>
                      <a:pt x="497" y="124"/>
                    </a:lnTo>
                    <a:lnTo>
                      <a:pt x="489" y="124"/>
                    </a:lnTo>
                    <a:lnTo>
                      <a:pt x="482" y="124"/>
                    </a:lnTo>
                    <a:lnTo>
                      <a:pt x="475" y="124"/>
                    </a:lnTo>
                    <a:lnTo>
                      <a:pt x="470" y="123"/>
                    </a:lnTo>
                    <a:lnTo>
                      <a:pt x="464" y="123"/>
                    </a:lnTo>
                    <a:lnTo>
                      <a:pt x="458" y="122"/>
                    </a:lnTo>
                    <a:lnTo>
                      <a:pt x="452" y="121"/>
                    </a:lnTo>
                    <a:lnTo>
                      <a:pt x="447" y="119"/>
                    </a:lnTo>
                    <a:lnTo>
                      <a:pt x="441" y="116"/>
                    </a:lnTo>
                    <a:lnTo>
                      <a:pt x="434" y="114"/>
                    </a:lnTo>
                    <a:lnTo>
                      <a:pt x="429" y="113"/>
                    </a:lnTo>
                    <a:lnTo>
                      <a:pt x="425" y="112"/>
                    </a:lnTo>
                    <a:lnTo>
                      <a:pt x="421" y="112"/>
                    </a:lnTo>
                    <a:lnTo>
                      <a:pt x="414" y="114"/>
                    </a:lnTo>
                    <a:lnTo>
                      <a:pt x="405" y="119"/>
                    </a:lnTo>
                    <a:lnTo>
                      <a:pt x="396" y="122"/>
                    </a:lnTo>
                    <a:lnTo>
                      <a:pt x="390" y="123"/>
                    </a:lnTo>
                    <a:lnTo>
                      <a:pt x="387" y="123"/>
                    </a:lnTo>
                    <a:lnTo>
                      <a:pt x="381" y="123"/>
                    </a:lnTo>
                    <a:lnTo>
                      <a:pt x="375" y="123"/>
                    </a:lnTo>
                    <a:lnTo>
                      <a:pt x="368" y="122"/>
                    </a:lnTo>
                    <a:lnTo>
                      <a:pt x="361" y="121"/>
                    </a:lnTo>
                    <a:lnTo>
                      <a:pt x="356" y="120"/>
                    </a:lnTo>
                    <a:lnTo>
                      <a:pt x="350" y="118"/>
                    </a:lnTo>
                    <a:lnTo>
                      <a:pt x="346" y="114"/>
                    </a:lnTo>
                    <a:lnTo>
                      <a:pt x="341" y="107"/>
                    </a:lnTo>
                    <a:lnTo>
                      <a:pt x="335" y="103"/>
                    </a:lnTo>
                    <a:lnTo>
                      <a:pt x="329" y="99"/>
                    </a:lnTo>
                    <a:lnTo>
                      <a:pt x="322" y="97"/>
                    </a:lnTo>
                    <a:lnTo>
                      <a:pt x="315" y="97"/>
                    </a:lnTo>
                    <a:lnTo>
                      <a:pt x="308" y="99"/>
                    </a:lnTo>
                    <a:lnTo>
                      <a:pt x="301" y="103"/>
                    </a:lnTo>
                    <a:lnTo>
                      <a:pt x="296" y="105"/>
                    </a:lnTo>
                    <a:lnTo>
                      <a:pt x="285" y="106"/>
                    </a:lnTo>
                    <a:lnTo>
                      <a:pt x="273" y="103"/>
                    </a:lnTo>
                    <a:lnTo>
                      <a:pt x="260" y="96"/>
                    </a:lnTo>
                    <a:lnTo>
                      <a:pt x="246" y="86"/>
                    </a:lnTo>
                    <a:lnTo>
                      <a:pt x="234" y="76"/>
                    </a:lnTo>
                    <a:lnTo>
                      <a:pt x="223" y="66"/>
                    </a:lnTo>
                    <a:lnTo>
                      <a:pt x="214" y="55"/>
                    </a:lnTo>
                    <a:lnTo>
                      <a:pt x="207" y="4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66" name="Freeform 154"/>
              <p:cNvSpPr>
                <a:spLocks/>
              </p:cNvSpPr>
              <p:nvPr/>
            </p:nvSpPr>
            <p:spPr bwMode="auto">
              <a:xfrm>
                <a:off x="754" y="3660"/>
                <a:ext cx="272" cy="198"/>
              </a:xfrm>
              <a:custGeom>
                <a:avLst/>
                <a:gdLst>
                  <a:gd name="T0" fmla="*/ 139 w 545"/>
                  <a:gd name="T1" fmla="*/ 120 h 395"/>
                  <a:gd name="T2" fmla="*/ 120 w 545"/>
                  <a:gd name="T3" fmla="*/ 144 h 395"/>
                  <a:gd name="T4" fmla="*/ 108 w 545"/>
                  <a:gd name="T5" fmla="*/ 104 h 395"/>
                  <a:gd name="T6" fmla="*/ 91 w 545"/>
                  <a:gd name="T7" fmla="*/ 110 h 395"/>
                  <a:gd name="T8" fmla="*/ 84 w 545"/>
                  <a:gd name="T9" fmla="*/ 131 h 395"/>
                  <a:gd name="T10" fmla="*/ 67 w 545"/>
                  <a:gd name="T11" fmla="*/ 142 h 395"/>
                  <a:gd name="T12" fmla="*/ 49 w 545"/>
                  <a:gd name="T13" fmla="*/ 121 h 395"/>
                  <a:gd name="T14" fmla="*/ 53 w 545"/>
                  <a:gd name="T15" fmla="*/ 95 h 395"/>
                  <a:gd name="T16" fmla="*/ 56 w 545"/>
                  <a:gd name="T17" fmla="*/ 73 h 395"/>
                  <a:gd name="T18" fmla="*/ 46 w 545"/>
                  <a:gd name="T19" fmla="*/ 53 h 395"/>
                  <a:gd name="T20" fmla="*/ 42 w 545"/>
                  <a:gd name="T21" fmla="*/ 80 h 395"/>
                  <a:gd name="T22" fmla="*/ 39 w 545"/>
                  <a:gd name="T23" fmla="*/ 103 h 395"/>
                  <a:gd name="T24" fmla="*/ 37 w 545"/>
                  <a:gd name="T25" fmla="*/ 149 h 395"/>
                  <a:gd name="T26" fmla="*/ 24 w 545"/>
                  <a:gd name="T27" fmla="*/ 121 h 395"/>
                  <a:gd name="T28" fmla="*/ 11 w 545"/>
                  <a:gd name="T29" fmla="*/ 102 h 395"/>
                  <a:gd name="T30" fmla="*/ 19 w 545"/>
                  <a:gd name="T31" fmla="*/ 97 h 395"/>
                  <a:gd name="T32" fmla="*/ 30 w 545"/>
                  <a:gd name="T33" fmla="*/ 109 h 395"/>
                  <a:gd name="T34" fmla="*/ 25 w 545"/>
                  <a:gd name="T35" fmla="*/ 78 h 395"/>
                  <a:gd name="T36" fmla="*/ 19 w 545"/>
                  <a:gd name="T37" fmla="*/ 61 h 395"/>
                  <a:gd name="T38" fmla="*/ 18 w 545"/>
                  <a:gd name="T39" fmla="*/ 47 h 395"/>
                  <a:gd name="T40" fmla="*/ 4 w 545"/>
                  <a:gd name="T41" fmla="*/ 27 h 395"/>
                  <a:gd name="T42" fmla="*/ 1 w 545"/>
                  <a:gd name="T43" fmla="*/ 14 h 395"/>
                  <a:gd name="T44" fmla="*/ 3 w 545"/>
                  <a:gd name="T45" fmla="*/ 4 h 395"/>
                  <a:gd name="T46" fmla="*/ 15 w 545"/>
                  <a:gd name="T47" fmla="*/ 7 h 395"/>
                  <a:gd name="T48" fmla="*/ 25 w 545"/>
                  <a:gd name="T49" fmla="*/ 19 h 395"/>
                  <a:gd name="T50" fmla="*/ 48 w 545"/>
                  <a:gd name="T51" fmla="*/ 30 h 395"/>
                  <a:gd name="T52" fmla="*/ 72 w 545"/>
                  <a:gd name="T53" fmla="*/ 47 h 395"/>
                  <a:gd name="T54" fmla="*/ 90 w 545"/>
                  <a:gd name="T55" fmla="*/ 58 h 395"/>
                  <a:gd name="T56" fmla="*/ 101 w 545"/>
                  <a:gd name="T57" fmla="*/ 71 h 395"/>
                  <a:gd name="T58" fmla="*/ 124 w 545"/>
                  <a:gd name="T59" fmla="*/ 87 h 395"/>
                  <a:gd name="T60" fmla="*/ 160 w 545"/>
                  <a:gd name="T61" fmla="*/ 111 h 395"/>
                  <a:gd name="T62" fmla="*/ 171 w 545"/>
                  <a:gd name="T63" fmla="*/ 119 h 395"/>
                  <a:gd name="T64" fmla="*/ 184 w 545"/>
                  <a:gd name="T65" fmla="*/ 121 h 395"/>
                  <a:gd name="T66" fmla="*/ 206 w 545"/>
                  <a:gd name="T67" fmla="*/ 130 h 395"/>
                  <a:gd name="T68" fmla="*/ 239 w 545"/>
                  <a:gd name="T69" fmla="*/ 145 h 395"/>
                  <a:gd name="T70" fmla="*/ 253 w 545"/>
                  <a:gd name="T71" fmla="*/ 162 h 395"/>
                  <a:gd name="T72" fmla="*/ 264 w 545"/>
                  <a:gd name="T73" fmla="*/ 170 h 395"/>
                  <a:gd name="T74" fmla="*/ 271 w 545"/>
                  <a:gd name="T75" fmla="*/ 174 h 395"/>
                  <a:gd name="T76" fmla="*/ 257 w 545"/>
                  <a:gd name="T77" fmla="*/ 178 h 395"/>
                  <a:gd name="T78" fmla="*/ 239 w 545"/>
                  <a:gd name="T79" fmla="*/ 193 h 395"/>
                  <a:gd name="T80" fmla="*/ 228 w 545"/>
                  <a:gd name="T81" fmla="*/ 192 h 395"/>
                  <a:gd name="T82" fmla="*/ 219 w 545"/>
                  <a:gd name="T83" fmla="*/ 191 h 395"/>
                  <a:gd name="T84" fmla="*/ 209 w 545"/>
                  <a:gd name="T85" fmla="*/ 196 h 395"/>
                  <a:gd name="T86" fmla="*/ 208 w 545"/>
                  <a:gd name="T87" fmla="*/ 181 h 395"/>
                  <a:gd name="T88" fmla="*/ 220 w 545"/>
                  <a:gd name="T89" fmla="*/ 162 h 395"/>
                  <a:gd name="T90" fmla="*/ 219 w 545"/>
                  <a:gd name="T91" fmla="*/ 157 h 395"/>
                  <a:gd name="T92" fmla="*/ 204 w 545"/>
                  <a:gd name="T93" fmla="*/ 171 h 395"/>
                  <a:gd name="T94" fmla="*/ 186 w 545"/>
                  <a:gd name="T95" fmla="*/ 166 h 395"/>
                  <a:gd name="T96" fmla="*/ 177 w 545"/>
                  <a:gd name="T97" fmla="*/ 151 h 395"/>
                  <a:gd name="T98" fmla="*/ 168 w 545"/>
                  <a:gd name="T99" fmla="*/ 150 h 395"/>
                  <a:gd name="T100" fmla="*/ 158 w 545"/>
                  <a:gd name="T101" fmla="*/ 159 h 395"/>
                  <a:gd name="T102" fmla="*/ 150 w 545"/>
                  <a:gd name="T103" fmla="*/ 164 h 395"/>
                  <a:gd name="T104" fmla="*/ 149 w 545"/>
                  <a:gd name="T105" fmla="*/ 150 h 395"/>
                  <a:gd name="T106" fmla="*/ 161 w 545"/>
                  <a:gd name="T107" fmla="*/ 136 h 395"/>
                  <a:gd name="T108" fmla="*/ 151 w 545"/>
                  <a:gd name="T109" fmla="*/ 133 h 395"/>
                  <a:gd name="T110" fmla="*/ 139 w 545"/>
                  <a:gd name="T111" fmla="*/ 146 h 395"/>
                  <a:gd name="T112" fmla="*/ 128 w 545"/>
                  <a:gd name="T113" fmla="*/ 157 h 395"/>
                  <a:gd name="T114" fmla="*/ 128 w 545"/>
                  <a:gd name="T115" fmla="*/ 140 h 395"/>
                  <a:gd name="T116" fmla="*/ 152 w 545"/>
                  <a:gd name="T117" fmla="*/ 118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5"/>
                  <a:gd name="T178" fmla="*/ 0 h 395"/>
                  <a:gd name="T179" fmla="*/ 545 w 545"/>
                  <a:gd name="T180" fmla="*/ 395 h 3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5" h="395">
                    <a:moveTo>
                      <a:pt x="328" y="228"/>
                    </a:moveTo>
                    <a:lnTo>
                      <a:pt x="310" y="228"/>
                    </a:lnTo>
                    <a:lnTo>
                      <a:pt x="294" y="232"/>
                    </a:lnTo>
                    <a:lnTo>
                      <a:pt x="279" y="240"/>
                    </a:lnTo>
                    <a:lnTo>
                      <a:pt x="266" y="249"/>
                    </a:lnTo>
                    <a:lnTo>
                      <a:pt x="255" y="261"/>
                    </a:lnTo>
                    <a:lnTo>
                      <a:pt x="247" y="274"/>
                    </a:lnTo>
                    <a:lnTo>
                      <a:pt x="240" y="288"/>
                    </a:lnTo>
                    <a:lnTo>
                      <a:pt x="235" y="302"/>
                    </a:lnTo>
                    <a:lnTo>
                      <a:pt x="231" y="273"/>
                    </a:lnTo>
                    <a:lnTo>
                      <a:pt x="225" y="237"/>
                    </a:lnTo>
                    <a:lnTo>
                      <a:pt x="217" y="207"/>
                    </a:lnTo>
                    <a:lnTo>
                      <a:pt x="203" y="194"/>
                    </a:lnTo>
                    <a:lnTo>
                      <a:pt x="195" y="197"/>
                    </a:lnTo>
                    <a:lnTo>
                      <a:pt x="188" y="206"/>
                    </a:lnTo>
                    <a:lnTo>
                      <a:pt x="183" y="220"/>
                    </a:lnTo>
                    <a:lnTo>
                      <a:pt x="180" y="234"/>
                    </a:lnTo>
                    <a:lnTo>
                      <a:pt x="178" y="242"/>
                    </a:lnTo>
                    <a:lnTo>
                      <a:pt x="174" y="251"/>
                    </a:lnTo>
                    <a:lnTo>
                      <a:pt x="168" y="261"/>
                    </a:lnTo>
                    <a:lnTo>
                      <a:pt x="163" y="271"/>
                    </a:lnTo>
                    <a:lnTo>
                      <a:pt x="155" y="279"/>
                    </a:lnTo>
                    <a:lnTo>
                      <a:pt x="145" y="283"/>
                    </a:lnTo>
                    <a:lnTo>
                      <a:pt x="135" y="283"/>
                    </a:lnTo>
                    <a:lnTo>
                      <a:pt x="122" y="278"/>
                    </a:lnTo>
                    <a:lnTo>
                      <a:pt x="110" y="266"/>
                    </a:lnTo>
                    <a:lnTo>
                      <a:pt x="103" y="255"/>
                    </a:lnTo>
                    <a:lnTo>
                      <a:pt x="98" y="242"/>
                    </a:lnTo>
                    <a:lnTo>
                      <a:pt x="98" y="228"/>
                    </a:lnTo>
                    <a:lnTo>
                      <a:pt x="100" y="214"/>
                    </a:lnTo>
                    <a:lnTo>
                      <a:pt x="104" y="202"/>
                    </a:lnTo>
                    <a:lnTo>
                      <a:pt x="107" y="190"/>
                    </a:lnTo>
                    <a:lnTo>
                      <a:pt x="112" y="179"/>
                    </a:lnTo>
                    <a:lnTo>
                      <a:pt x="114" y="168"/>
                    </a:lnTo>
                    <a:lnTo>
                      <a:pt x="114" y="157"/>
                    </a:lnTo>
                    <a:lnTo>
                      <a:pt x="113" y="145"/>
                    </a:lnTo>
                    <a:lnTo>
                      <a:pt x="110" y="135"/>
                    </a:lnTo>
                    <a:lnTo>
                      <a:pt x="105" y="124"/>
                    </a:lnTo>
                    <a:lnTo>
                      <a:pt x="99" y="114"/>
                    </a:lnTo>
                    <a:lnTo>
                      <a:pt x="92" y="105"/>
                    </a:lnTo>
                    <a:lnTo>
                      <a:pt x="84" y="96"/>
                    </a:lnTo>
                    <a:lnTo>
                      <a:pt x="89" y="116"/>
                    </a:lnTo>
                    <a:lnTo>
                      <a:pt x="89" y="139"/>
                    </a:lnTo>
                    <a:lnTo>
                      <a:pt x="85" y="159"/>
                    </a:lnTo>
                    <a:lnTo>
                      <a:pt x="82" y="173"/>
                    </a:lnTo>
                    <a:lnTo>
                      <a:pt x="80" y="182"/>
                    </a:lnTo>
                    <a:lnTo>
                      <a:pt x="78" y="194"/>
                    </a:lnTo>
                    <a:lnTo>
                      <a:pt x="78" y="205"/>
                    </a:lnTo>
                    <a:lnTo>
                      <a:pt x="80" y="218"/>
                    </a:lnTo>
                    <a:lnTo>
                      <a:pt x="82" y="248"/>
                    </a:lnTo>
                    <a:lnTo>
                      <a:pt x="81" y="273"/>
                    </a:lnTo>
                    <a:lnTo>
                      <a:pt x="75" y="297"/>
                    </a:lnTo>
                    <a:lnTo>
                      <a:pt x="64" y="323"/>
                    </a:lnTo>
                    <a:lnTo>
                      <a:pt x="64" y="290"/>
                    </a:lnTo>
                    <a:lnTo>
                      <a:pt x="58" y="261"/>
                    </a:lnTo>
                    <a:lnTo>
                      <a:pt x="49" y="241"/>
                    </a:lnTo>
                    <a:lnTo>
                      <a:pt x="40" y="229"/>
                    </a:lnTo>
                    <a:lnTo>
                      <a:pt x="32" y="221"/>
                    </a:lnTo>
                    <a:lnTo>
                      <a:pt x="27" y="212"/>
                    </a:lnTo>
                    <a:lnTo>
                      <a:pt x="23" y="203"/>
                    </a:lnTo>
                    <a:lnTo>
                      <a:pt x="27" y="194"/>
                    </a:lnTo>
                    <a:lnTo>
                      <a:pt x="30" y="191"/>
                    </a:lnTo>
                    <a:lnTo>
                      <a:pt x="35" y="191"/>
                    </a:lnTo>
                    <a:lnTo>
                      <a:pt x="39" y="194"/>
                    </a:lnTo>
                    <a:lnTo>
                      <a:pt x="44" y="198"/>
                    </a:lnTo>
                    <a:lnTo>
                      <a:pt x="50" y="204"/>
                    </a:lnTo>
                    <a:lnTo>
                      <a:pt x="54" y="210"/>
                    </a:lnTo>
                    <a:lnTo>
                      <a:pt x="60" y="217"/>
                    </a:lnTo>
                    <a:lnTo>
                      <a:pt x="65" y="223"/>
                    </a:lnTo>
                    <a:lnTo>
                      <a:pt x="65" y="203"/>
                    </a:lnTo>
                    <a:lnTo>
                      <a:pt x="59" y="177"/>
                    </a:lnTo>
                    <a:lnTo>
                      <a:pt x="51" y="156"/>
                    </a:lnTo>
                    <a:lnTo>
                      <a:pt x="44" y="143"/>
                    </a:lnTo>
                    <a:lnTo>
                      <a:pt x="39" y="136"/>
                    </a:lnTo>
                    <a:lnTo>
                      <a:pt x="38" y="128"/>
                    </a:lnTo>
                    <a:lnTo>
                      <a:pt x="38" y="121"/>
                    </a:lnTo>
                    <a:lnTo>
                      <a:pt x="40" y="114"/>
                    </a:lnTo>
                    <a:lnTo>
                      <a:pt x="42" y="109"/>
                    </a:lnTo>
                    <a:lnTo>
                      <a:pt x="39" y="103"/>
                    </a:lnTo>
                    <a:lnTo>
                      <a:pt x="36" y="93"/>
                    </a:lnTo>
                    <a:lnTo>
                      <a:pt x="31" y="84"/>
                    </a:lnTo>
                    <a:lnTo>
                      <a:pt x="24" y="74"/>
                    </a:lnTo>
                    <a:lnTo>
                      <a:pt x="17" y="63"/>
                    </a:lnTo>
                    <a:lnTo>
                      <a:pt x="9" y="53"/>
                    </a:lnTo>
                    <a:lnTo>
                      <a:pt x="0" y="43"/>
                    </a:lnTo>
                    <a:lnTo>
                      <a:pt x="1" y="37"/>
                    </a:lnTo>
                    <a:lnTo>
                      <a:pt x="2" y="31"/>
                    </a:lnTo>
                    <a:lnTo>
                      <a:pt x="2" y="27"/>
                    </a:lnTo>
                    <a:lnTo>
                      <a:pt x="2" y="23"/>
                    </a:lnTo>
                    <a:lnTo>
                      <a:pt x="2" y="18"/>
                    </a:lnTo>
                    <a:lnTo>
                      <a:pt x="5" y="13"/>
                    </a:lnTo>
                    <a:lnTo>
                      <a:pt x="6" y="7"/>
                    </a:lnTo>
                    <a:lnTo>
                      <a:pt x="9" y="0"/>
                    </a:lnTo>
                    <a:lnTo>
                      <a:pt x="19" y="3"/>
                    </a:lnTo>
                    <a:lnTo>
                      <a:pt x="26" y="8"/>
                    </a:lnTo>
                    <a:lnTo>
                      <a:pt x="30" y="14"/>
                    </a:lnTo>
                    <a:lnTo>
                      <a:pt x="35" y="21"/>
                    </a:lnTo>
                    <a:lnTo>
                      <a:pt x="38" y="27"/>
                    </a:lnTo>
                    <a:lnTo>
                      <a:pt x="44" y="32"/>
                    </a:lnTo>
                    <a:lnTo>
                      <a:pt x="51" y="37"/>
                    </a:lnTo>
                    <a:lnTo>
                      <a:pt x="62" y="41"/>
                    </a:lnTo>
                    <a:lnTo>
                      <a:pt x="73" y="45"/>
                    </a:lnTo>
                    <a:lnTo>
                      <a:pt x="84" y="52"/>
                    </a:lnTo>
                    <a:lnTo>
                      <a:pt x="97" y="60"/>
                    </a:lnTo>
                    <a:lnTo>
                      <a:pt x="111" y="69"/>
                    </a:lnTo>
                    <a:lnTo>
                      <a:pt x="123" y="80"/>
                    </a:lnTo>
                    <a:lnTo>
                      <a:pt x="136" y="88"/>
                    </a:lnTo>
                    <a:lnTo>
                      <a:pt x="145" y="94"/>
                    </a:lnTo>
                    <a:lnTo>
                      <a:pt x="153" y="98"/>
                    </a:lnTo>
                    <a:lnTo>
                      <a:pt x="164" y="103"/>
                    </a:lnTo>
                    <a:lnTo>
                      <a:pt x="173" y="109"/>
                    </a:lnTo>
                    <a:lnTo>
                      <a:pt x="180" y="116"/>
                    </a:lnTo>
                    <a:lnTo>
                      <a:pt x="187" y="123"/>
                    </a:lnTo>
                    <a:lnTo>
                      <a:pt x="193" y="130"/>
                    </a:lnTo>
                    <a:lnTo>
                      <a:pt x="198" y="136"/>
                    </a:lnTo>
                    <a:lnTo>
                      <a:pt x="203" y="142"/>
                    </a:lnTo>
                    <a:lnTo>
                      <a:pt x="209" y="146"/>
                    </a:lnTo>
                    <a:lnTo>
                      <a:pt x="217" y="152"/>
                    </a:lnTo>
                    <a:lnTo>
                      <a:pt x="232" y="161"/>
                    </a:lnTo>
                    <a:lnTo>
                      <a:pt x="249" y="174"/>
                    </a:lnTo>
                    <a:lnTo>
                      <a:pt x="269" y="187"/>
                    </a:lnTo>
                    <a:lnTo>
                      <a:pt x="288" y="200"/>
                    </a:lnTo>
                    <a:lnTo>
                      <a:pt x="307" y="213"/>
                    </a:lnTo>
                    <a:lnTo>
                      <a:pt x="320" y="222"/>
                    </a:lnTo>
                    <a:lnTo>
                      <a:pt x="328" y="228"/>
                    </a:lnTo>
                    <a:lnTo>
                      <a:pt x="333" y="232"/>
                    </a:lnTo>
                    <a:lnTo>
                      <a:pt x="338" y="235"/>
                    </a:lnTo>
                    <a:lnTo>
                      <a:pt x="342" y="237"/>
                    </a:lnTo>
                    <a:lnTo>
                      <a:pt x="347" y="238"/>
                    </a:lnTo>
                    <a:lnTo>
                      <a:pt x="356" y="240"/>
                    </a:lnTo>
                    <a:lnTo>
                      <a:pt x="363" y="240"/>
                    </a:lnTo>
                    <a:lnTo>
                      <a:pt x="369" y="241"/>
                    </a:lnTo>
                    <a:lnTo>
                      <a:pt x="373" y="243"/>
                    </a:lnTo>
                    <a:lnTo>
                      <a:pt x="381" y="247"/>
                    </a:lnTo>
                    <a:lnTo>
                      <a:pt x="395" y="252"/>
                    </a:lnTo>
                    <a:lnTo>
                      <a:pt x="413" y="259"/>
                    </a:lnTo>
                    <a:lnTo>
                      <a:pt x="432" y="266"/>
                    </a:lnTo>
                    <a:lnTo>
                      <a:pt x="451" y="274"/>
                    </a:lnTo>
                    <a:lnTo>
                      <a:pt x="467" y="282"/>
                    </a:lnTo>
                    <a:lnTo>
                      <a:pt x="479" y="289"/>
                    </a:lnTo>
                    <a:lnTo>
                      <a:pt x="486" y="296"/>
                    </a:lnTo>
                    <a:lnTo>
                      <a:pt x="493" y="306"/>
                    </a:lnTo>
                    <a:lnTo>
                      <a:pt x="500" y="316"/>
                    </a:lnTo>
                    <a:lnTo>
                      <a:pt x="506" y="323"/>
                    </a:lnTo>
                    <a:lnTo>
                      <a:pt x="510" y="329"/>
                    </a:lnTo>
                    <a:lnTo>
                      <a:pt x="517" y="332"/>
                    </a:lnTo>
                    <a:lnTo>
                      <a:pt x="523" y="335"/>
                    </a:lnTo>
                    <a:lnTo>
                      <a:pt x="529" y="339"/>
                    </a:lnTo>
                    <a:lnTo>
                      <a:pt x="535" y="342"/>
                    </a:lnTo>
                    <a:lnTo>
                      <a:pt x="538" y="344"/>
                    </a:lnTo>
                    <a:lnTo>
                      <a:pt x="540" y="347"/>
                    </a:lnTo>
                    <a:lnTo>
                      <a:pt x="543" y="348"/>
                    </a:lnTo>
                    <a:lnTo>
                      <a:pt x="545" y="350"/>
                    </a:lnTo>
                    <a:lnTo>
                      <a:pt x="536" y="350"/>
                    </a:lnTo>
                    <a:lnTo>
                      <a:pt x="525" y="352"/>
                    </a:lnTo>
                    <a:lnTo>
                      <a:pt x="515" y="356"/>
                    </a:lnTo>
                    <a:lnTo>
                      <a:pt x="505" y="362"/>
                    </a:lnTo>
                    <a:lnTo>
                      <a:pt x="495" y="369"/>
                    </a:lnTo>
                    <a:lnTo>
                      <a:pt x="486" y="377"/>
                    </a:lnTo>
                    <a:lnTo>
                      <a:pt x="478" y="385"/>
                    </a:lnTo>
                    <a:lnTo>
                      <a:pt x="471" y="393"/>
                    </a:lnTo>
                    <a:lnTo>
                      <a:pt x="468" y="389"/>
                    </a:lnTo>
                    <a:lnTo>
                      <a:pt x="463" y="387"/>
                    </a:lnTo>
                    <a:lnTo>
                      <a:pt x="457" y="384"/>
                    </a:lnTo>
                    <a:lnTo>
                      <a:pt x="452" y="381"/>
                    </a:lnTo>
                    <a:lnTo>
                      <a:pt x="448" y="380"/>
                    </a:lnTo>
                    <a:lnTo>
                      <a:pt x="444" y="381"/>
                    </a:lnTo>
                    <a:lnTo>
                      <a:pt x="439" y="382"/>
                    </a:lnTo>
                    <a:lnTo>
                      <a:pt x="434" y="384"/>
                    </a:lnTo>
                    <a:lnTo>
                      <a:pt x="429" y="386"/>
                    </a:lnTo>
                    <a:lnTo>
                      <a:pt x="424" y="389"/>
                    </a:lnTo>
                    <a:lnTo>
                      <a:pt x="419" y="392"/>
                    </a:lnTo>
                    <a:lnTo>
                      <a:pt x="415" y="395"/>
                    </a:lnTo>
                    <a:lnTo>
                      <a:pt x="414" y="384"/>
                    </a:lnTo>
                    <a:lnTo>
                      <a:pt x="415" y="372"/>
                    </a:lnTo>
                    <a:lnTo>
                      <a:pt x="416" y="362"/>
                    </a:lnTo>
                    <a:lnTo>
                      <a:pt x="418" y="351"/>
                    </a:lnTo>
                    <a:lnTo>
                      <a:pt x="424" y="341"/>
                    </a:lnTo>
                    <a:lnTo>
                      <a:pt x="431" y="332"/>
                    </a:lnTo>
                    <a:lnTo>
                      <a:pt x="441" y="323"/>
                    </a:lnTo>
                    <a:lnTo>
                      <a:pt x="455" y="316"/>
                    </a:lnTo>
                    <a:lnTo>
                      <a:pt x="451" y="314"/>
                    </a:lnTo>
                    <a:lnTo>
                      <a:pt x="446" y="313"/>
                    </a:lnTo>
                    <a:lnTo>
                      <a:pt x="439" y="314"/>
                    </a:lnTo>
                    <a:lnTo>
                      <a:pt x="432" y="316"/>
                    </a:lnTo>
                    <a:lnTo>
                      <a:pt x="425" y="321"/>
                    </a:lnTo>
                    <a:lnTo>
                      <a:pt x="417" y="329"/>
                    </a:lnTo>
                    <a:lnTo>
                      <a:pt x="408" y="342"/>
                    </a:lnTo>
                    <a:lnTo>
                      <a:pt x="400" y="361"/>
                    </a:lnTo>
                    <a:lnTo>
                      <a:pt x="390" y="354"/>
                    </a:lnTo>
                    <a:lnTo>
                      <a:pt x="381" y="343"/>
                    </a:lnTo>
                    <a:lnTo>
                      <a:pt x="373" y="331"/>
                    </a:lnTo>
                    <a:lnTo>
                      <a:pt x="366" y="318"/>
                    </a:lnTo>
                    <a:lnTo>
                      <a:pt x="363" y="311"/>
                    </a:lnTo>
                    <a:lnTo>
                      <a:pt x="358" y="306"/>
                    </a:lnTo>
                    <a:lnTo>
                      <a:pt x="354" y="302"/>
                    </a:lnTo>
                    <a:lnTo>
                      <a:pt x="350" y="300"/>
                    </a:lnTo>
                    <a:lnTo>
                      <a:pt x="346" y="298"/>
                    </a:lnTo>
                    <a:lnTo>
                      <a:pt x="341" y="298"/>
                    </a:lnTo>
                    <a:lnTo>
                      <a:pt x="337" y="300"/>
                    </a:lnTo>
                    <a:lnTo>
                      <a:pt x="332" y="303"/>
                    </a:lnTo>
                    <a:lnTo>
                      <a:pt x="327" y="308"/>
                    </a:lnTo>
                    <a:lnTo>
                      <a:pt x="323" y="312"/>
                    </a:lnTo>
                    <a:lnTo>
                      <a:pt x="317" y="317"/>
                    </a:lnTo>
                    <a:lnTo>
                      <a:pt x="312" y="321"/>
                    </a:lnTo>
                    <a:lnTo>
                      <a:pt x="308" y="325"/>
                    </a:lnTo>
                    <a:lnTo>
                      <a:pt x="303" y="327"/>
                    </a:lnTo>
                    <a:lnTo>
                      <a:pt x="300" y="327"/>
                    </a:lnTo>
                    <a:lnTo>
                      <a:pt x="295" y="326"/>
                    </a:lnTo>
                    <a:lnTo>
                      <a:pt x="292" y="318"/>
                    </a:lnTo>
                    <a:lnTo>
                      <a:pt x="294" y="309"/>
                    </a:lnTo>
                    <a:lnTo>
                      <a:pt x="299" y="300"/>
                    </a:lnTo>
                    <a:lnTo>
                      <a:pt x="305" y="293"/>
                    </a:lnTo>
                    <a:lnTo>
                      <a:pt x="312" y="286"/>
                    </a:lnTo>
                    <a:lnTo>
                      <a:pt x="319" y="279"/>
                    </a:lnTo>
                    <a:lnTo>
                      <a:pt x="322" y="271"/>
                    </a:lnTo>
                    <a:lnTo>
                      <a:pt x="318" y="264"/>
                    </a:lnTo>
                    <a:lnTo>
                      <a:pt x="313" y="261"/>
                    </a:lnTo>
                    <a:lnTo>
                      <a:pt x="308" y="263"/>
                    </a:lnTo>
                    <a:lnTo>
                      <a:pt x="302" y="266"/>
                    </a:lnTo>
                    <a:lnTo>
                      <a:pt x="296" y="271"/>
                    </a:lnTo>
                    <a:lnTo>
                      <a:pt x="289" y="278"/>
                    </a:lnTo>
                    <a:lnTo>
                      <a:pt x="284" y="285"/>
                    </a:lnTo>
                    <a:lnTo>
                      <a:pt x="278" y="291"/>
                    </a:lnTo>
                    <a:lnTo>
                      <a:pt x="273" y="298"/>
                    </a:lnTo>
                    <a:lnTo>
                      <a:pt x="266" y="309"/>
                    </a:lnTo>
                    <a:lnTo>
                      <a:pt x="262" y="313"/>
                    </a:lnTo>
                    <a:lnTo>
                      <a:pt x="257" y="314"/>
                    </a:lnTo>
                    <a:lnTo>
                      <a:pt x="252" y="314"/>
                    </a:lnTo>
                    <a:lnTo>
                      <a:pt x="251" y="304"/>
                    </a:lnTo>
                    <a:lnTo>
                      <a:pt x="252" y="293"/>
                    </a:lnTo>
                    <a:lnTo>
                      <a:pt x="256" y="280"/>
                    </a:lnTo>
                    <a:lnTo>
                      <a:pt x="263" y="268"/>
                    </a:lnTo>
                    <a:lnTo>
                      <a:pt x="273" y="257"/>
                    </a:lnTo>
                    <a:lnTo>
                      <a:pt x="287" y="245"/>
                    </a:lnTo>
                    <a:lnTo>
                      <a:pt x="305" y="236"/>
                    </a:lnTo>
                    <a:lnTo>
                      <a:pt x="328" y="2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67" name="Freeform 155"/>
              <p:cNvSpPr>
                <a:spLocks/>
              </p:cNvSpPr>
              <p:nvPr/>
            </p:nvSpPr>
            <p:spPr bwMode="auto">
              <a:xfrm>
                <a:off x="823" y="3877"/>
                <a:ext cx="22" cy="12"/>
              </a:xfrm>
              <a:custGeom>
                <a:avLst/>
                <a:gdLst>
                  <a:gd name="T0" fmla="*/ 22 w 44"/>
                  <a:gd name="T1" fmla="*/ 5 h 24"/>
                  <a:gd name="T2" fmla="*/ 21 w 44"/>
                  <a:gd name="T3" fmla="*/ 5 h 24"/>
                  <a:gd name="T4" fmla="*/ 18 w 44"/>
                  <a:gd name="T5" fmla="*/ 5 h 24"/>
                  <a:gd name="T6" fmla="*/ 15 w 44"/>
                  <a:gd name="T7" fmla="*/ 5 h 24"/>
                  <a:gd name="T8" fmla="*/ 11 w 44"/>
                  <a:gd name="T9" fmla="*/ 4 h 24"/>
                  <a:gd name="T10" fmla="*/ 8 w 44"/>
                  <a:gd name="T11" fmla="*/ 4 h 24"/>
                  <a:gd name="T12" fmla="*/ 5 w 44"/>
                  <a:gd name="T13" fmla="*/ 3 h 24"/>
                  <a:gd name="T14" fmla="*/ 2 w 44"/>
                  <a:gd name="T15" fmla="*/ 2 h 24"/>
                  <a:gd name="T16" fmla="*/ 0 w 44"/>
                  <a:gd name="T17" fmla="*/ 0 h 24"/>
                  <a:gd name="T18" fmla="*/ 4 w 44"/>
                  <a:gd name="T19" fmla="*/ 4 h 24"/>
                  <a:gd name="T20" fmla="*/ 9 w 44"/>
                  <a:gd name="T21" fmla="*/ 8 h 24"/>
                  <a:gd name="T22" fmla="*/ 12 w 44"/>
                  <a:gd name="T23" fmla="*/ 11 h 24"/>
                  <a:gd name="T24" fmla="*/ 14 w 44"/>
                  <a:gd name="T25" fmla="*/ 12 h 24"/>
                  <a:gd name="T26" fmla="*/ 16 w 44"/>
                  <a:gd name="T27" fmla="*/ 10 h 24"/>
                  <a:gd name="T28" fmla="*/ 18 w 44"/>
                  <a:gd name="T29" fmla="*/ 8 h 24"/>
                  <a:gd name="T30" fmla="*/ 21 w 44"/>
                  <a:gd name="T31" fmla="*/ 6 h 24"/>
                  <a:gd name="T32" fmla="*/ 22 w 44"/>
                  <a:gd name="T33" fmla="*/ 5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24"/>
                  <a:gd name="T53" fmla="*/ 44 w 4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24">
                    <a:moveTo>
                      <a:pt x="44" y="9"/>
                    </a:moveTo>
                    <a:lnTo>
                      <a:pt x="41" y="9"/>
                    </a:lnTo>
                    <a:lnTo>
                      <a:pt x="35" y="9"/>
                    </a:lnTo>
                    <a:lnTo>
                      <a:pt x="29" y="9"/>
                    </a:lnTo>
                    <a:lnTo>
                      <a:pt x="22" y="8"/>
                    </a:lnTo>
                    <a:lnTo>
                      <a:pt x="15" y="7"/>
                    </a:lnTo>
                    <a:lnTo>
                      <a:pt x="10" y="6"/>
                    </a:lnTo>
                    <a:lnTo>
                      <a:pt x="4" y="4"/>
                    </a:lnTo>
                    <a:lnTo>
                      <a:pt x="0" y="0"/>
                    </a:lnTo>
                    <a:lnTo>
                      <a:pt x="8" y="8"/>
                    </a:lnTo>
                    <a:lnTo>
                      <a:pt x="17" y="15"/>
                    </a:lnTo>
                    <a:lnTo>
                      <a:pt x="23" y="21"/>
                    </a:lnTo>
                    <a:lnTo>
                      <a:pt x="27" y="24"/>
                    </a:lnTo>
                    <a:lnTo>
                      <a:pt x="31" y="20"/>
                    </a:lnTo>
                    <a:lnTo>
                      <a:pt x="36" y="15"/>
                    </a:lnTo>
                    <a:lnTo>
                      <a:pt x="41" y="12"/>
                    </a:lnTo>
                    <a:lnTo>
                      <a:pt x="44"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68" name="Freeform 156"/>
              <p:cNvSpPr>
                <a:spLocks/>
              </p:cNvSpPr>
              <p:nvPr/>
            </p:nvSpPr>
            <p:spPr bwMode="auto">
              <a:xfrm>
                <a:off x="864" y="3881"/>
                <a:ext cx="43" cy="13"/>
              </a:xfrm>
              <a:custGeom>
                <a:avLst/>
                <a:gdLst>
                  <a:gd name="T0" fmla="*/ 43 w 87"/>
                  <a:gd name="T1" fmla="*/ 0 h 26"/>
                  <a:gd name="T2" fmla="*/ 41 w 87"/>
                  <a:gd name="T3" fmla="*/ 1 h 26"/>
                  <a:gd name="T4" fmla="*/ 37 w 87"/>
                  <a:gd name="T5" fmla="*/ 1 h 26"/>
                  <a:gd name="T6" fmla="*/ 34 w 87"/>
                  <a:gd name="T7" fmla="*/ 1 h 26"/>
                  <a:gd name="T8" fmla="*/ 30 w 87"/>
                  <a:gd name="T9" fmla="*/ 1 h 26"/>
                  <a:gd name="T10" fmla="*/ 27 w 87"/>
                  <a:gd name="T11" fmla="*/ 1 h 26"/>
                  <a:gd name="T12" fmla="*/ 23 w 87"/>
                  <a:gd name="T13" fmla="*/ 1 h 26"/>
                  <a:gd name="T14" fmla="*/ 21 w 87"/>
                  <a:gd name="T15" fmla="*/ 0 h 26"/>
                  <a:gd name="T16" fmla="*/ 18 w 87"/>
                  <a:gd name="T17" fmla="*/ 0 h 26"/>
                  <a:gd name="T18" fmla="*/ 17 w 87"/>
                  <a:gd name="T19" fmla="*/ 2 h 26"/>
                  <a:gd name="T20" fmla="*/ 14 w 87"/>
                  <a:gd name="T21" fmla="*/ 3 h 26"/>
                  <a:gd name="T22" fmla="*/ 12 w 87"/>
                  <a:gd name="T23" fmla="*/ 4 h 26"/>
                  <a:gd name="T24" fmla="*/ 9 w 87"/>
                  <a:gd name="T25" fmla="*/ 5 h 26"/>
                  <a:gd name="T26" fmla="*/ 6 w 87"/>
                  <a:gd name="T27" fmla="*/ 6 h 26"/>
                  <a:gd name="T28" fmla="*/ 3 w 87"/>
                  <a:gd name="T29" fmla="*/ 7 h 26"/>
                  <a:gd name="T30" fmla="*/ 2 w 87"/>
                  <a:gd name="T31" fmla="*/ 7 h 26"/>
                  <a:gd name="T32" fmla="*/ 0 w 87"/>
                  <a:gd name="T33" fmla="*/ 8 h 26"/>
                  <a:gd name="T34" fmla="*/ 0 w 87"/>
                  <a:gd name="T35" fmla="*/ 10 h 26"/>
                  <a:gd name="T36" fmla="*/ 0 w 87"/>
                  <a:gd name="T37" fmla="*/ 11 h 26"/>
                  <a:gd name="T38" fmla="*/ 1 w 87"/>
                  <a:gd name="T39" fmla="*/ 13 h 26"/>
                  <a:gd name="T40" fmla="*/ 2 w 87"/>
                  <a:gd name="T41" fmla="*/ 13 h 26"/>
                  <a:gd name="T42" fmla="*/ 6 w 87"/>
                  <a:gd name="T43" fmla="*/ 12 h 26"/>
                  <a:gd name="T44" fmla="*/ 11 w 87"/>
                  <a:gd name="T45" fmla="*/ 10 h 26"/>
                  <a:gd name="T46" fmla="*/ 17 w 87"/>
                  <a:gd name="T47" fmla="*/ 8 h 26"/>
                  <a:gd name="T48" fmla="*/ 23 w 87"/>
                  <a:gd name="T49" fmla="*/ 7 h 26"/>
                  <a:gd name="T50" fmla="*/ 29 w 87"/>
                  <a:gd name="T51" fmla="*/ 4 h 26"/>
                  <a:gd name="T52" fmla="*/ 34 w 87"/>
                  <a:gd name="T53" fmla="*/ 3 h 26"/>
                  <a:gd name="T54" fmla="*/ 40 w 87"/>
                  <a:gd name="T55" fmla="*/ 2 h 26"/>
                  <a:gd name="T56" fmla="*/ 43 w 87"/>
                  <a:gd name="T57" fmla="*/ 0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7"/>
                  <a:gd name="T88" fmla="*/ 0 h 26"/>
                  <a:gd name="T89" fmla="*/ 87 w 87"/>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7" h="26">
                    <a:moveTo>
                      <a:pt x="87" y="0"/>
                    </a:moveTo>
                    <a:lnTo>
                      <a:pt x="82" y="1"/>
                    </a:lnTo>
                    <a:lnTo>
                      <a:pt x="75" y="1"/>
                    </a:lnTo>
                    <a:lnTo>
                      <a:pt x="69" y="1"/>
                    </a:lnTo>
                    <a:lnTo>
                      <a:pt x="61" y="1"/>
                    </a:lnTo>
                    <a:lnTo>
                      <a:pt x="54" y="1"/>
                    </a:lnTo>
                    <a:lnTo>
                      <a:pt x="47" y="1"/>
                    </a:lnTo>
                    <a:lnTo>
                      <a:pt x="42" y="0"/>
                    </a:lnTo>
                    <a:lnTo>
                      <a:pt x="36" y="0"/>
                    </a:lnTo>
                    <a:lnTo>
                      <a:pt x="34" y="3"/>
                    </a:lnTo>
                    <a:lnTo>
                      <a:pt x="29" y="5"/>
                    </a:lnTo>
                    <a:lnTo>
                      <a:pt x="24" y="7"/>
                    </a:lnTo>
                    <a:lnTo>
                      <a:pt x="19" y="10"/>
                    </a:lnTo>
                    <a:lnTo>
                      <a:pt x="13" y="11"/>
                    </a:lnTo>
                    <a:lnTo>
                      <a:pt x="7" y="13"/>
                    </a:lnTo>
                    <a:lnTo>
                      <a:pt x="4" y="14"/>
                    </a:lnTo>
                    <a:lnTo>
                      <a:pt x="0" y="15"/>
                    </a:lnTo>
                    <a:lnTo>
                      <a:pt x="0" y="19"/>
                    </a:lnTo>
                    <a:lnTo>
                      <a:pt x="1" y="21"/>
                    </a:lnTo>
                    <a:lnTo>
                      <a:pt x="2" y="25"/>
                    </a:lnTo>
                    <a:lnTo>
                      <a:pt x="5" y="26"/>
                    </a:lnTo>
                    <a:lnTo>
                      <a:pt x="12" y="23"/>
                    </a:lnTo>
                    <a:lnTo>
                      <a:pt x="22" y="20"/>
                    </a:lnTo>
                    <a:lnTo>
                      <a:pt x="34" y="16"/>
                    </a:lnTo>
                    <a:lnTo>
                      <a:pt x="46" y="13"/>
                    </a:lnTo>
                    <a:lnTo>
                      <a:pt x="58" y="8"/>
                    </a:lnTo>
                    <a:lnTo>
                      <a:pt x="69" y="5"/>
                    </a:lnTo>
                    <a:lnTo>
                      <a:pt x="80" y="3"/>
                    </a:lnTo>
                    <a:lnTo>
                      <a:pt x="8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69" name="Freeform 157"/>
              <p:cNvSpPr>
                <a:spLocks/>
              </p:cNvSpPr>
              <p:nvPr/>
            </p:nvSpPr>
            <p:spPr bwMode="auto">
              <a:xfrm>
                <a:off x="989" y="3831"/>
                <a:ext cx="37" cy="25"/>
              </a:xfrm>
              <a:custGeom>
                <a:avLst/>
                <a:gdLst>
                  <a:gd name="T0" fmla="*/ 32 w 74"/>
                  <a:gd name="T1" fmla="*/ 0 h 51"/>
                  <a:gd name="T2" fmla="*/ 34 w 74"/>
                  <a:gd name="T3" fmla="*/ 1 h 51"/>
                  <a:gd name="T4" fmla="*/ 35 w 74"/>
                  <a:gd name="T5" fmla="*/ 2 h 51"/>
                  <a:gd name="T6" fmla="*/ 36 w 74"/>
                  <a:gd name="T7" fmla="*/ 3 h 51"/>
                  <a:gd name="T8" fmla="*/ 37 w 74"/>
                  <a:gd name="T9" fmla="*/ 4 h 51"/>
                  <a:gd name="T10" fmla="*/ 33 w 74"/>
                  <a:gd name="T11" fmla="*/ 4 h 51"/>
                  <a:gd name="T12" fmla="*/ 27 w 74"/>
                  <a:gd name="T13" fmla="*/ 5 h 51"/>
                  <a:gd name="T14" fmla="*/ 22 w 74"/>
                  <a:gd name="T15" fmla="*/ 7 h 51"/>
                  <a:gd name="T16" fmla="*/ 17 w 74"/>
                  <a:gd name="T17" fmla="*/ 10 h 51"/>
                  <a:gd name="T18" fmla="*/ 12 w 74"/>
                  <a:gd name="T19" fmla="*/ 13 h 51"/>
                  <a:gd name="T20" fmla="*/ 8 w 74"/>
                  <a:gd name="T21" fmla="*/ 17 h 51"/>
                  <a:gd name="T22" fmla="*/ 4 w 74"/>
                  <a:gd name="T23" fmla="*/ 21 h 51"/>
                  <a:gd name="T24" fmla="*/ 0 w 74"/>
                  <a:gd name="T25" fmla="*/ 25 h 51"/>
                  <a:gd name="T26" fmla="*/ 1 w 74"/>
                  <a:gd name="T27" fmla="*/ 21 h 51"/>
                  <a:gd name="T28" fmla="*/ 3 w 74"/>
                  <a:gd name="T29" fmla="*/ 17 h 51"/>
                  <a:gd name="T30" fmla="*/ 6 w 74"/>
                  <a:gd name="T31" fmla="*/ 12 h 51"/>
                  <a:gd name="T32" fmla="*/ 10 w 74"/>
                  <a:gd name="T33" fmla="*/ 9 h 51"/>
                  <a:gd name="T34" fmla="*/ 15 w 74"/>
                  <a:gd name="T35" fmla="*/ 6 h 51"/>
                  <a:gd name="T36" fmla="*/ 20 w 74"/>
                  <a:gd name="T37" fmla="*/ 3 h 51"/>
                  <a:gd name="T38" fmla="*/ 26 w 74"/>
                  <a:gd name="T39" fmla="*/ 0 h 51"/>
                  <a:gd name="T40" fmla="*/ 32 w 74"/>
                  <a:gd name="T41" fmla="*/ 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51"/>
                  <a:gd name="T65" fmla="*/ 74 w 74"/>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51">
                    <a:moveTo>
                      <a:pt x="64" y="0"/>
                    </a:moveTo>
                    <a:lnTo>
                      <a:pt x="67" y="2"/>
                    </a:lnTo>
                    <a:lnTo>
                      <a:pt x="69" y="5"/>
                    </a:lnTo>
                    <a:lnTo>
                      <a:pt x="72" y="6"/>
                    </a:lnTo>
                    <a:lnTo>
                      <a:pt x="74" y="8"/>
                    </a:lnTo>
                    <a:lnTo>
                      <a:pt x="65" y="8"/>
                    </a:lnTo>
                    <a:lnTo>
                      <a:pt x="54" y="10"/>
                    </a:lnTo>
                    <a:lnTo>
                      <a:pt x="44" y="14"/>
                    </a:lnTo>
                    <a:lnTo>
                      <a:pt x="34" y="20"/>
                    </a:lnTo>
                    <a:lnTo>
                      <a:pt x="24" y="27"/>
                    </a:lnTo>
                    <a:lnTo>
                      <a:pt x="15" y="35"/>
                    </a:lnTo>
                    <a:lnTo>
                      <a:pt x="7" y="43"/>
                    </a:lnTo>
                    <a:lnTo>
                      <a:pt x="0" y="51"/>
                    </a:lnTo>
                    <a:lnTo>
                      <a:pt x="1" y="43"/>
                    </a:lnTo>
                    <a:lnTo>
                      <a:pt x="6" y="35"/>
                    </a:lnTo>
                    <a:lnTo>
                      <a:pt x="12" y="25"/>
                    </a:lnTo>
                    <a:lnTo>
                      <a:pt x="20" y="19"/>
                    </a:lnTo>
                    <a:lnTo>
                      <a:pt x="29" y="12"/>
                    </a:lnTo>
                    <a:lnTo>
                      <a:pt x="39" y="6"/>
                    </a:lnTo>
                    <a:lnTo>
                      <a:pt x="51" y="1"/>
                    </a:lnTo>
                    <a:lnTo>
                      <a:pt x="6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70" name="Freeform 158"/>
              <p:cNvSpPr>
                <a:spLocks/>
              </p:cNvSpPr>
              <p:nvPr/>
            </p:nvSpPr>
            <p:spPr bwMode="auto">
              <a:xfrm>
                <a:off x="927" y="3779"/>
                <a:ext cx="29" cy="23"/>
              </a:xfrm>
              <a:custGeom>
                <a:avLst/>
                <a:gdLst>
                  <a:gd name="T0" fmla="*/ 13 w 59"/>
                  <a:gd name="T1" fmla="*/ 3 h 45"/>
                  <a:gd name="T2" fmla="*/ 11 w 59"/>
                  <a:gd name="T3" fmla="*/ 2 h 45"/>
                  <a:gd name="T4" fmla="*/ 8 w 59"/>
                  <a:gd name="T5" fmla="*/ 1 h 45"/>
                  <a:gd name="T6" fmla="*/ 4 w 59"/>
                  <a:gd name="T7" fmla="*/ 1 h 45"/>
                  <a:gd name="T8" fmla="*/ 0 w 59"/>
                  <a:gd name="T9" fmla="*/ 0 h 45"/>
                  <a:gd name="T10" fmla="*/ 3 w 59"/>
                  <a:gd name="T11" fmla="*/ 3 h 45"/>
                  <a:gd name="T12" fmla="*/ 7 w 59"/>
                  <a:gd name="T13" fmla="*/ 5 h 45"/>
                  <a:gd name="T14" fmla="*/ 11 w 59"/>
                  <a:gd name="T15" fmla="*/ 9 h 45"/>
                  <a:gd name="T16" fmla="*/ 15 w 59"/>
                  <a:gd name="T17" fmla="*/ 11 h 45"/>
                  <a:gd name="T18" fmla="*/ 18 w 59"/>
                  <a:gd name="T19" fmla="*/ 15 h 45"/>
                  <a:gd name="T20" fmla="*/ 21 w 59"/>
                  <a:gd name="T21" fmla="*/ 18 h 45"/>
                  <a:gd name="T22" fmla="*/ 23 w 59"/>
                  <a:gd name="T23" fmla="*/ 21 h 45"/>
                  <a:gd name="T24" fmla="*/ 24 w 59"/>
                  <a:gd name="T25" fmla="*/ 23 h 45"/>
                  <a:gd name="T26" fmla="*/ 27 w 59"/>
                  <a:gd name="T27" fmla="*/ 22 h 45"/>
                  <a:gd name="T28" fmla="*/ 28 w 59"/>
                  <a:gd name="T29" fmla="*/ 20 h 45"/>
                  <a:gd name="T30" fmla="*/ 29 w 59"/>
                  <a:gd name="T31" fmla="*/ 18 h 45"/>
                  <a:gd name="T32" fmla="*/ 27 w 59"/>
                  <a:gd name="T33" fmla="*/ 15 h 45"/>
                  <a:gd name="T34" fmla="*/ 23 w 59"/>
                  <a:gd name="T35" fmla="*/ 13 h 45"/>
                  <a:gd name="T36" fmla="*/ 19 w 59"/>
                  <a:gd name="T37" fmla="*/ 9 h 45"/>
                  <a:gd name="T38" fmla="*/ 15 w 59"/>
                  <a:gd name="T39" fmla="*/ 6 h 45"/>
                  <a:gd name="T40" fmla="*/ 13 w 59"/>
                  <a:gd name="T41" fmla="*/ 3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45"/>
                  <a:gd name="T65" fmla="*/ 59 w 59"/>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45">
                    <a:moveTo>
                      <a:pt x="26" y="5"/>
                    </a:moveTo>
                    <a:lnTo>
                      <a:pt x="22" y="3"/>
                    </a:lnTo>
                    <a:lnTo>
                      <a:pt x="16" y="2"/>
                    </a:lnTo>
                    <a:lnTo>
                      <a:pt x="9" y="2"/>
                    </a:lnTo>
                    <a:lnTo>
                      <a:pt x="0" y="0"/>
                    </a:lnTo>
                    <a:lnTo>
                      <a:pt x="7" y="5"/>
                    </a:lnTo>
                    <a:lnTo>
                      <a:pt x="14" y="10"/>
                    </a:lnTo>
                    <a:lnTo>
                      <a:pt x="22" y="17"/>
                    </a:lnTo>
                    <a:lnTo>
                      <a:pt x="30" y="22"/>
                    </a:lnTo>
                    <a:lnTo>
                      <a:pt x="37" y="29"/>
                    </a:lnTo>
                    <a:lnTo>
                      <a:pt x="43" y="36"/>
                    </a:lnTo>
                    <a:lnTo>
                      <a:pt x="47" y="41"/>
                    </a:lnTo>
                    <a:lnTo>
                      <a:pt x="49" y="45"/>
                    </a:lnTo>
                    <a:lnTo>
                      <a:pt x="54" y="43"/>
                    </a:lnTo>
                    <a:lnTo>
                      <a:pt x="57" y="40"/>
                    </a:lnTo>
                    <a:lnTo>
                      <a:pt x="59" y="35"/>
                    </a:lnTo>
                    <a:lnTo>
                      <a:pt x="55" y="30"/>
                    </a:lnTo>
                    <a:lnTo>
                      <a:pt x="47" y="25"/>
                    </a:lnTo>
                    <a:lnTo>
                      <a:pt x="39" y="18"/>
                    </a:lnTo>
                    <a:lnTo>
                      <a:pt x="31" y="11"/>
                    </a:lnTo>
                    <a:lnTo>
                      <a:pt x="26"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71" name="Freeform 159"/>
              <p:cNvSpPr>
                <a:spLocks/>
              </p:cNvSpPr>
              <p:nvPr/>
            </p:nvSpPr>
            <p:spPr bwMode="auto">
              <a:xfrm>
                <a:off x="830" y="3709"/>
                <a:ext cx="38" cy="39"/>
              </a:xfrm>
              <a:custGeom>
                <a:avLst/>
                <a:gdLst>
                  <a:gd name="T0" fmla="*/ 28 w 75"/>
                  <a:gd name="T1" fmla="*/ 24 h 78"/>
                  <a:gd name="T2" fmla="*/ 25 w 75"/>
                  <a:gd name="T3" fmla="*/ 22 h 78"/>
                  <a:gd name="T4" fmla="*/ 23 w 75"/>
                  <a:gd name="T5" fmla="*/ 19 h 78"/>
                  <a:gd name="T6" fmla="*/ 20 w 75"/>
                  <a:gd name="T7" fmla="*/ 16 h 78"/>
                  <a:gd name="T8" fmla="*/ 17 w 75"/>
                  <a:gd name="T9" fmla="*/ 13 h 78"/>
                  <a:gd name="T10" fmla="*/ 14 w 75"/>
                  <a:gd name="T11" fmla="*/ 9 h 78"/>
                  <a:gd name="T12" fmla="*/ 10 w 75"/>
                  <a:gd name="T13" fmla="*/ 6 h 78"/>
                  <a:gd name="T14" fmla="*/ 6 w 75"/>
                  <a:gd name="T15" fmla="*/ 3 h 78"/>
                  <a:gd name="T16" fmla="*/ 0 w 75"/>
                  <a:gd name="T17" fmla="*/ 0 h 78"/>
                  <a:gd name="T18" fmla="*/ 4 w 75"/>
                  <a:gd name="T19" fmla="*/ 4 h 78"/>
                  <a:gd name="T20" fmla="*/ 8 w 75"/>
                  <a:gd name="T21" fmla="*/ 9 h 78"/>
                  <a:gd name="T22" fmla="*/ 12 w 75"/>
                  <a:gd name="T23" fmla="*/ 13 h 78"/>
                  <a:gd name="T24" fmla="*/ 16 w 75"/>
                  <a:gd name="T25" fmla="*/ 19 h 78"/>
                  <a:gd name="T26" fmla="*/ 19 w 75"/>
                  <a:gd name="T27" fmla="*/ 24 h 78"/>
                  <a:gd name="T28" fmla="*/ 23 w 75"/>
                  <a:gd name="T29" fmla="*/ 28 h 78"/>
                  <a:gd name="T30" fmla="*/ 25 w 75"/>
                  <a:gd name="T31" fmla="*/ 32 h 78"/>
                  <a:gd name="T32" fmla="*/ 27 w 75"/>
                  <a:gd name="T33" fmla="*/ 34 h 78"/>
                  <a:gd name="T34" fmla="*/ 30 w 75"/>
                  <a:gd name="T35" fmla="*/ 35 h 78"/>
                  <a:gd name="T36" fmla="*/ 33 w 75"/>
                  <a:gd name="T37" fmla="*/ 37 h 78"/>
                  <a:gd name="T38" fmla="*/ 36 w 75"/>
                  <a:gd name="T39" fmla="*/ 38 h 78"/>
                  <a:gd name="T40" fmla="*/ 38 w 75"/>
                  <a:gd name="T41" fmla="*/ 39 h 78"/>
                  <a:gd name="T42" fmla="*/ 35 w 75"/>
                  <a:gd name="T43" fmla="*/ 36 h 78"/>
                  <a:gd name="T44" fmla="*/ 33 w 75"/>
                  <a:gd name="T45" fmla="*/ 32 h 78"/>
                  <a:gd name="T46" fmla="*/ 30 w 75"/>
                  <a:gd name="T47" fmla="*/ 28 h 78"/>
                  <a:gd name="T48" fmla="*/ 28 w 75"/>
                  <a:gd name="T49" fmla="*/ 24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8"/>
                  <a:gd name="T77" fmla="*/ 75 w 75"/>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8">
                    <a:moveTo>
                      <a:pt x="56" y="48"/>
                    </a:moveTo>
                    <a:lnTo>
                      <a:pt x="50" y="44"/>
                    </a:lnTo>
                    <a:lnTo>
                      <a:pt x="45" y="38"/>
                    </a:lnTo>
                    <a:lnTo>
                      <a:pt x="40" y="32"/>
                    </a:lnTo>
                    <a:lnTo>
                      <a:pt x="34" y="25"/>
                    </a:lnTo>
                    <a:lnTo>
                      <a:pt x="27" y="18"/>
                    </a:lnTo>
                    <a:lnTo>
                      <a:pt x="20" y="11"/>
                    </a:lnTo>
                    <a:lnTo>
                      <a:pt x="11" y="5"/>
                    </a:lnTo>
                    <a:lnTo>
                      <a:pt x="0" y="0"/>
                    </a:lnTo>
                    <a:lnTo>
                      <a:pt x="7" y="8"/>
                    </a:lnTo>
                    <a:lnTo>
                      <a:pt x="15" y="17"/>
                    </a:lnTo>
                    <a:lnTo>
                      <a:pt x="23" y="26"/>
                    </a:lnTo>
                    <a:lnTo>
                      <a:pt x="31" y="37"/>
                    </a:lnTo>
                    <a:lnTo>
                      <a:pt x="38" y="47"/>
                    </a:lnTo>
                    <a:lnTo>
                      <a:pt x="45" y="55"/>
                    </a:lnTo>
                    <a:lnTo>
                      <a:pt x="50" y="63"/>
                    </a:lnTo>
                    <a:lnTo>
                      <a:pt x="53" y="68"/>
                    </a:lnTo>
                    <a:lnTo>
                      <a:pt x="59" y="70"/>
                    </a:lnTo>
                    <a:lnTo>
                      <a:pt x="65" y="73"/>
                    </a:lnTo>
                    <a:lnTo>
                      <a:pt x="71" y="76"/>
                    </a:lnTo>
                    <a:lnTo>
                      <a:pt x="75" y="78"/>
                    </a:lnTo>
                    <a:lnTo>
                      <a:pt x="69" y="71"/>
                    </a:lnTo>
                    <a:lnTo>
                      <a:pt x="65" y="63"/>
                    </a:lnTo>
                    <a:lnTo>
                      <a:pt x="60" y="55"/>
                    </a:lnTo>
                    <a:lnTo>
                      <a:pt x="56"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72" name="Freeform 160"/>
              <p:cNvSpPr>
                <a:spLocks/>
              </p:cNvSpPr>
              <p:nvPr/>
            </p:nvSpPr>
            <p:spPr bwMode="auto">
              <a:xfrm>
                <a:off x="816" y="3718"/>
                <a:ext cx="22" cy="70"/>
              </a:xfrm>
              <a:custGeom>
                <a:avLst/>
                <a:gdLst>
                  <a:gd name="T0" fmla="*/ 0 w 42"/>
                  <a:gd name="T1" fmla="*/ 0 h 140"/>
                  <a:gd name="T2" fmla="*/ 3 w 42"/>
                  <a:gd name="T3" fmla="*/ 13 h 140"/>
                  <a:gd name="T4" fmla="*/ 5 w 42"/>
                  <a:gd name="T5" fmla="*/ 25 h 140"/>
                  <a:gd name="T6" fmla="*/ 4 w 42"/>
                  <a:gd name="T7" fmla="*/ 38 h 140"/>
                  <a:gd name="T8" fmla="*/ 4 w 42"/>
                  <a:gd name="T9" fmla="*/ 47 h 140"/>
                  <a:gd name="T10" fmla="*/ 3 w 42"/>
                  <a:gd name="T11" fmla="*/ 53 h 140"/>
                  <a:gd name="T12" fmla="*/ 4 w 42"/>
                  <a:gd name="T13" fmla="*/ 61 h 140"/>
                  <a:gd name="T14" fmla="*/ 6 w 42"/>
                  <a:gd name="T15" fmla="*/ 68 h 140"/>
                  <a:gd name="T16" fmla="*/ 12 w 42"/>
                  <a:gd name="T17" fmla="*/ 70 h 140"/>
                  <a:gd name="T18" fmla="*/ 18 w 42"/>
                  <a:gd name="T19" fmla="*/ 67 h 140"/>
                  <a:gd name="T20" fmla="*/ 21 w 42"/>
                  <a:gd name="T21" fmla="*/ 58 h 140"/>
                  <a:gd name="T22" fmla="*/ 22 w 42"/>
                  <a:gd name="T23" fmla="*/ 48 h 140"/>
                  <a:gd name="T24" fmla="*/ 20 w 42"/>
                  <a:gd name="T25" fmla="*/ 41 h 140"/>
                  <a:gd name="T26" fmla="*/ 18 w 42"/>
                  <a:gd name="T27" fmla="*/ 37 h 140"/>
                  <a:gd name="T28" fmla="*/ 16 w 42"/>
                  <a:gd name="T29" fmla="*/ 33 h 140"/>
                  <a:gd name="T30" fmla="*/ 14 w 42"/>
                  <a:gd name="T31" fmla="*/ 27 h 140"/>
                  <a:gd name="T32" fmla="*/ 10 w 42"/>
                  <a:gd name="T33" fmla="*/ 21 h 140"/>
                  <a:gd name="T34" fmla="*/ 7 w 42"/>
                  <a:gd name="T35" fmla="*/ 15 h 140"/>
                  <a:gd name="T36" fmla="*/ 4 w 42"/>
                  <a:gd name="T37" fmla="*/ 9 h 140"/>
                  <a:gd name="T38" fmla="*/ 2 w 42"/>
                  <a:gd name="T39" fmla="*/ 4 h 140"/>
                  <a:gd name="T40" fmla="*/ 0 w 42"/>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40"/>
                  <a:gd name="T65" fmla="*/ 42 w 42"/>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40">
                    <a:moveTo>
                      <a:pt x="0" y="0"/>
                    </a:moveTo>
                    <a:lnTo>
                      <a:pt x="5" y="25"/>
                    </a:lnTo>
                    <a:lnTo>
                      <a:pt x="9" y="50"/>
                    </a:lnTo>
                    <a:lnTo>
                      <a:pt x="8" y="75"/>
                    </a:lnTo>
                    <a:lnTo>
                      <a:pt x="7" y="93"/>
                    </a:lnTo>
                    <a:lnTo>
                      <a:pt x="5" y="106"/>
                    </a:lnTo>
                    <a:lnTo>
                      <a:pt x="7" y="122"/>
                    </a:lnTo>
                    <a:lnTo>
                      <a:pt x="11" y="135"/>
                    </a:lnTo>
                    <a:lnTo>
                      <a:pt x="23" y="140"/>
                    </a:lnTo>
                    <a:lnTo>
                      <a:pt x="34" y="133"/>
                    </a:lnTo>
                    <a:lnTo>
                      <a:pt x="40" y="116"/>
                    </a:lnTo>
                    <a:lnTo>
                      <a:pt x="42" y="96"/>
                    </a:lnTo>
                    <a:lnTo>
                      <a:pt x="39" y="81"/>
                    </a:lnTo>
                    <a:lnTo>
                      <a:pt x="35" y="74"/>
                    </a:lnTo>
                    <a:lnTo>
                      <a:pt x="31" y="65"/>
                    </a:lnTo>
                    <a:lnTo>
                      <a:pt x="26" y="53"/>
                    </a:lnTo>
                    <a:lnTo>
                      <a:pt x="19" y="42"/>
                    </a:lnTo>
                    <a:lnTo>
                      <a:pt x="14" y="29"/>
                    </a:lnTo>
                    <a:lnTo>
                      <a:pt x="8" y="18"/>
                    </a:lnTo>
                    <a:lnTo>
                      <a:pt x="3" y="8"/>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73" name="Freeform 161"/>
              <p:cNvSpPr>
                <a:spLocks/>
              </p:cNvSpPr>
              <p:nvPr/>
            </p:nvSpPr>
            <p:spPr bwMode="auto">
              <a:xfrm>
                <a:off x="989" y="3835"/>
                <a:ext cx="116" cy="88"/>
              </a:xfrm>
              <a:custGeom>
                <a:avLst/>
                <a:gdLst>
                  <a:gd name="T0" fmla="*/ 33 w 232"/>
                  <a:gd name="T1" fmla="*/ 0 h 175"/>
                  <a:gd name="T2" fmla="*/ 22 w 232"/>
                  <a:gd name="T3" fmla="*/ 3 h 175"/>
                  <a:gd name="T4" fmla="*/ 12 w 232"/>
                  <a:gd name="T5" fmla="*/ 10 h 175"/>
                  <a:gd name="T6" fmla="*/ 4 w 232"/>
                  <a:gd name="T7" fmla="*/ 18 h 175"/>
                  <a:gd name="T8" fmla="*/ 5 w 232"/>
                  <a:gd name="T9" fmla="*/ 21 h 175"/>
                  <a:gd name="T10" fmla="*/ 12 w 232"/>
                  <a:gd name="T11" fmla="*/ 21 h 175"/>
                  <a:gd name="T12" fmla="*/ 18 w 232"/>
                  <a:gd name="T13" fmla="*/ 22 h 175"/>
                  <a:gd name="T14" fmla="*/ 23 w 232"/>
                  <a:gd name="T15" fmla="*/ 22 h 175"/>
                  <a:gd name="T16" fmla="*/ 27 w 232"/>
                  <a:gd name="T17" fmla="*/ 26 h 175"/>
                  <a:gd name="T18" fmla="*/ 29 w 232"/>
                  <a:gd name="T19" fmla="*/ 35 h 175"/>
                  <a:gd name="T20" fmla="*/ 33 w 232"/>
                  <a:gd name="T21" fmla="*/ 41 h 175"/>
                  <a:gd name="T22" fmla="*/ 36 w 232"/>
                  <a:gd name="T23" fmla="*/ 46 h 175"/>
                  <a:gd name="T24" fmla="*/ 36 w 232"/>
                  <a:gd name="T25" fmla="*/ 52 h 175"/>
                  <a:gd name="T26" fmla="*/ 36 w 232"/>
                  <a:gd name="T27" fmla="*/ 57 h 175"/>
                  <a:gd name="T28" fmla="*/ 38 w 232"/>
                  <a:gd name="T29" fmla="*/ 61 h 175"/>
                  <a:gd name="T30" fmla="*/ 46 w 232"/>
                  <a:gd name="T31" fmla="*/ 66 h 175"/>
                  <a:gd name="T32" fmla="*/ 53 w 232"/>
                  <a:gd name="T33" fmla="*/ 72 h 175"/>
                  <a:gd name="T34" fmla="*/ 58 w 232"/>
                  <a:gd name="T35" fmla="*/ 78 h 175"/>
                  <a:gd name="T36" fmla="*/ 63 w 232"/>
                  <a:gd name="T37" fmla="*/ 78 h 175"/>
                  <a:gd name="T38" fmla="*/ 67 w 232"/>
                  <a:gd name="T39" fmla="*/ 69 h 175"/>
                  <a:gd name="T40" fmla="*/ 65 w 232"/>
                  <a:gd name="T41" fmla="*/ 64 h 175"/>
                  <a:gd name="T42" fmla="*/ 60 w 232"/>
                  <a:gd name="T43" fmla="*/ 59 h 175"/>
                  <a:gd name="T44" fmla="*/ 55 w 232"/>
                  <a:gd name="T45" fmla="*/ 52 h 175"/>
                  <a:gd name="T46" fmla="*/ 53 w 232"/>
                  <a:gd name="T47" fmla="*/ 45 h 175"/>
                  <a:gd name="T48" fmla="*/ 60 w 232"/>
                  <a:gd name="T49" fmla="*/ 40 h 175"/>
                  <a:gd name="T50" fmla="*/ 71 w 232"/>
                  <a:gd name="T51" fmla="*/ 48 h 175"/>
                  <a:gd name="T52" fmla="*/ 82 w 232"/>
                  <a:gd name="T53" fmla="*/ 63 h 175"/>
                  <a:gd name="T54" fmla="*/ 88 w 232"/>
                  <a:gd name="T55" fmla="*/ 78 h 175"/>
                  <a:gd name="T56" fmla="*/ 91 w 232"/>
                  <a:gd name="T57" fmla="*/ 86 h 175"/>
                  <a:gd name="T58" fmla="*/ 98 w 232"/>
                  <a:gd name="T59" fmla="*/ 88 h 175"/>
                  <a:gd name="T60" fmla="*/ 103 w 232"/>
                  <a:gd name="T61" fmla="*/ 86 h 175"/>
                  <a:gd name="T62" fmla="*/ 102 w 232"/>
                  <a:gd name="T63" fmla="*/ 80 h 175"/>
                  <a:gd name="T64" fmla="*/ 105 w 232"/>
                  <a:gd name="T65" fmla="*/ 78 h 175"/>
                  <a:gd name="T66" fmla="*/ 109 w 232"/>
                  <a:gd name="T67" fmla="*/ 73 h 175"/>
                  <a:gd name="T68" fmla="*/ 114 w 232"/>
                  <a:gd name="T69" fmla="*/ 64 h 175"/>
                  <a:gd name="T70" fmla="*/ 116 w 232"/>
                  <a:gd name="T71" fmla="*/ 50 h 175"/>
                  <a:gd name="T72" fmla="*/ 116 w 232"/>
                  <a:gd name="T73" fmla="*/ 40 h 175"/>
                  <a:gd name="T74" fmla="*/ 115 w 232"/>
                  <a:gd name="T75" fmla="*/ 30 h 175"/>
                  <a:gd name="T76" fmla="*/ 112 w 232"/>
                  <a:gd name="T77" fmla="*/ 25 h 175"/>
                  <a:gd name="T78" fmla="*/ 105 w 232"/>
                  <a:gd name="T79" fmla="*/ 19 h 175"/>
                  <a:gd name="T80" fmla="*/ 98 w 232"/>
                  <a:gd name="T81" fmla="*/ 15 h 175"/>
                  <a:gd name="T82" fmla="*/ 90 w 232"/>
                  <a:gd name="T83" fmla="*/ 13 h 175"/>
                  <a:gd name="T84" fmla="*/ 81 w 232"/>
                  <a:gd name="T85" fmla="*/ 10 h 175"/>
                  <a:gd name="T86" fmla="*/ 72 w 232"/>
                  <a:gd name="T87" fmla="*/ 7 h 175"/>
                  <a:gd name="T88" fmla="*/ 65 w 232"/>
                  <a:gd name="T89" fmla="*/ 6 h 175"/>
                  <a:gd name="T90" fmla="*/ 56 w 232"/>
                  <a:gd name="T91" fmla="*/ 4 h 175"/>
                  <a:gd name="T92" fmla="*/ 48 w 232"/>
                  <a:gd name="T93" fmla="*/ 2 h 175"/>
                  <a:gd name="T94" fmla="*/ 40 w 232"/>
                  <a:gd name="T95" fmla="*/ 0 h 1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5"/>
                  <a:gd name="T146" fmla="*/ 232 w 232"/>
                  <a:gd name="T147" fmla="*/ 175 h 1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5">
                    <a:moveTo>
                      <a:pt x="74" y="0"/>
                    </a:moveTo>
                    <a:lnTo>
                      <a:pt x="65" y="0"/>
                    </a:lnTo>
                    <a:lnTo>
                      <a:pt x="54" y="2"/>
                    </a:lnTo>
                    <a:lnTo>
                      <a:pt x="44" y="6"/>
                    </a:lnTo>
                    <a:lnTo>
                      <a:pt x="34" y="12"/>
                    </a:lnTo>
                    <a:lnTo>
                      <a:pt x="24" y="19"/>
                    </a:lnTo>
                    <a:lnTo>
                      <a:pt x="15" y="27"/>
                    </a:lnTo>
                    <a:lnTo>
                      <a:pt x="7" y="35"/>
                    </a:lnTo>
                    <a:lnTo>
                      <a:pt x="0" y="43"/>
                    </a:lnTo>
                    <a:lnTo>
                      <a:pt x="10" y="41"/>
                    </a:lnTo>
                    <a:lnTo>
                      <a:pt x="16" y="41"/>
                    </a:lnTo>
                    <a:lnTo>
                      <a:pt x="23" y="42"/>
                    </a:lnTo>
                    <a:lnTo>
                      <a:pt x="30" y="44"/>
                    </a:lnTo>
                    <a:lnTo>
                      <a:pt x="35" y="43"/>
                    </a:lnTo>
                    <a:lnTo>
                      <a:pt x="41" y="43"/>
                    </a:lnTo>
                    <a:lnTo>
                      <a:pt x="46" y="43"/>
                    </a:lnTo>
                    <a:lnTo>
                      <a:pt x="51" y="45"/>
                    </a:lnTo>
                    <a:lnTo>
                      <a:pt x="54" y="51"/>
                    </a:lnTo>
                    <a:lnTo>
                      <a:pt x="57" y="59"/>
                    </a:lnTo>
                    <a:lnTo>
                      <a:pt x="57" y="69"/>
                    </a:lnTo>
                    <a:lnTo>
                      <a:pt x="57" y="82"/>
                    </a:lnTo>
                    <a:lnTo>
                      <a:pt x="65" y="81"/>
                    </a:lnTo>
                    <a:lnTo>
                      <a:pt x="69" y="85"/>
                    </a:lnTo>
                    <a:lnTo>
                      <a:pt x="72" y="92"/>
                    </a:lnTo>
                    <a:lnTo>
                      <a:pt x="72" y="100"/>
                    </a:lnTo>
                    <a:lnTo>
                      <a:pt x="72" y="104"/>
                    </a:lnTo>
                    <a:lnTo>
                      <a:pt x="71" y="108"/>
                    </a:lnTo>
                    <a:lnTo>
                      <a:pt x="71" y="114"/>
                    </a:lnTo>
                    <a:lnTo>
                      <a:pt x="69" y="120"/>
                    </a:lnTo>
                    <a:lnTo>
                      <a:pt x="76" y="122"/>
                    </a:lnTo>
                    <a:lnTo>
                      <a:pt x="83" y="127"/>
                    </a:lnTo>
                    <a:lnTo>
                      <a:pt x="91" y="132"/>
                    </a:lnTo>
                    <a:lnTo>
                      <a:pt x="98" y="137"/>
                    </a:lnTo>
                    <a:lnTo>
                      <a:pt x="105" y="144"/>
                    </a:lnTo>
                    <a:lnTo>
                      <a:pt x="111" y="150"/>
                    </a:lnTo>
                    <a:lnTo>
                      <a:pt x="115" y="155"/>
                    </a:lnTo>
                    <a:lnTo>
                      <a:pt x="118" y="159"/>
                    </a:lnTo>
                    <a:lnTo>
                      <a:pt x="126" y="155"/>
                    </a:lnTo>
                    <a:lnTo>
                      <a:pt x="130" y="146"/>
                    </a:lnTo>
                    <a:lnTo>
                      <a:pt x="133" y="138"/>
                    </a:lnTo>
                    <a:lnTo>
                      <a:pt x="132" y="132"/>
                    </a:lnTo>
                    <a:lnTo>
                      <a:pt x="129" y="128"/>
                    </a:lnTo>
                    <a:lnTo>
                      <a:pt x="125" y="123"/>
                    </a:lnTo>
                    <a:lnTo>
                      <a:pt x="119" y="117"/>
                    </a:lnTo>
                    <a:lnTo>
                      <a:pt x="113" y="110"/>
                    </a:lnTo>
                    <a:lnTo>
                      <a:pt x="109" y="103"/>
                    </a:lnTo>
                    <a:lnTo>
                      <a:pt x="106" y="96"/>
                    </a:lnTo>
                    <a:lnTo>
                      <a:pt x="106" y="89"/>
                    </a:lnTo>
                    <a:lnTo>
                      <a:pt x="111" y="83"/>
                    </a:lnTo>
                    <a:lnTo>
                      <a:pt x="120" y="80"/>
                    </a:lnTo>
                    <a:lnTo>
                      <a:pt x="132" y="84"/>
                    </a:lnTo>
                    <a:lnTo>
                      <a:pt x="142" y="95"/>
                    </a:lnTo>
                    <a:lnTo>
                      <a:pt x="152" y="108"/>
                    </a:lnTo>
                    <a:lnTo>
                      <a:pt x="163" y="125"/>
                    </a:lnTo>
                    <a:lnTo>
                      <a:pt x="170" y="141"/>
                    </a:lnTo>
                    <a:lnTo>
                      <a:pt x="175" y="155"/>
                    </a:lnTo>
                    <a:lnTo>
                      <a:pt x="179" y="165"/>
                    </a:lnTo>
                    <a:lnTo>
                      <a:pt x="181" y="172"/>
                    </a:lnTo>
                    <a:lnTo>
                      <a:pt x="188" y="174"/>
                    </a:lnTo>
                    <a:lnTo>
                      <a:pt x="195" y="175"/>
                    </a:lnTo>
                    <a:lnTo>
                      <a:pt x="203" y="174"/>
                    </a:lnTo>
                    <a:lnTo>
                      <a:pt x="205" y="171"/>
                    </a:lnTo>
                    <a:lnTo>
                      <a:pt x="205" y="165"/>
                    </a:lnTo>
                    <a:lnTo>
                      <a:pt x="204" y="160"/>
                    </a:lnTo>
                    <a:lnTo>
                      <a:pt x="203" y="157"/>
                    </a:lnTo>
                    <a:lnTo>
                      <a:pt x="209" y="155"/>
                    </a:lnTo>
                    <a:lnTo>
                      <a:pt x="215" y="150"/>
                    </a:lnTo>
                    <a:lnTo>
                      <a:pt x="218" y="145"/>
                    </a:lnTo>
                    <a:lnTo>
                      <a:pt x="223" y="140"/>
                    </a:lnTo>
                    <a:lnTo>
                      <a:pt x="227" y="128"/>
                    </a:lnTo>
                    <a:lnTo>
                      <a:pt x="231" y="114"/>
                    </a:lnTo>
                    <a:lnTo>
                      <a:pt x="232" y="100"/>
                    </a:lnTo>
                    <a:lnTo>
                      <a:pt x="232" y="88"/>
                    </a:lnTo>
                    <a:lnTo>
                      <a:pt x="232" y="80"/>
                    </a:lnTo>
                    <a:lnTo>
                      <a:pt x="232" y="69"/>
                    </a:lnTo>
                    <a:lnTo>
                      <a:pt x="230" y="60"/>
                    </a:lnTo>
                    <a:lnTo>
                      <a:pt x="227" y="53"/>
                    </a:lnTo>
                    <a:lnTo>
                      <a:pt x="223" y="49"/>
                    </a:lnTo>
                    <a:lnTo>
                      <a:pt x="217" y="43"/>
                    </a:lnTo>
                    <a:lnTo>
                      <a:pt x="209" y="37"/>
                    </a:lnTo>
                    <a:lnTo>
                      <a:pt x="201" y="32"/>
                    </a:lnTo>
                    <a:lnTo>
                      <a:pt x="195" y="30"/>
                    </a:lnTo>
                    <a:lnTo>
                      <a:pt x="188" y="28"/>
                    </a:lnTo>
                    <a:lnTo>
                      <a:pt x="180" y="26"/>
                    </a:lnTo>
                    <a:lnTo>
                      <a:pt x="171" y="22"/>
                    </a:lnTo>
                    <a:lnTo>
                      <a:pt x="162" y="20"/>
                    </a:lnTo>
                    <a:lnTo>
                      <a:pt x="152" y="16"/>
                    </a:lnTo>
                    <a:lnTo>
                      <a:pt x="143" y="14"/>
                    </a:lnTo>
                    <a:lnTo>
                      <a:pt x="136" y="13"/>
                    </a:lnTo>
                    <a:lnTo>
                      <a:pt x="129" y="12"/>
                    </a:lnTo>
                    <a:lnTo>
                      <a:pt x="121" y="9"/>
                    </a:lnTo>
                    <a:lnTo>
                      <a:pt x="112" y="7"/>
                    </a:lnTo>
                    <a:lnTo>
                      <a:pt x="104" y="5"/>
                    </a:lnTo>
                    <a:lnTo>
                      <a:pt x="95" y="4"/>
                    </a:lnTo>
                    <a:lnTo>
                      <a:pt x="87" y="1"/>
                    </a:lnTo>
                    <a:lnTo>
                      <a:pt x="80" y="0"/>
                    </a:lnTo>
                    <a:lnTo>
                      <a:pt x="7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74" name="Freeform 162"/>
              <p:cNvSpPr>
                <a:spLocks/>
              </p:cNvSpPr>
              <p:nvPr/>
            </p:nvSpPr>
            <p:spPr bwMode="auto">
              <a:xfrm>
                <a:off x="1004" y="3841"/>
                <a:ext cx="88" cy="82"/>
              </a:xfrm>
              <a:custGeom>
                <a:avLst/>
                <a:gdLst>
                  <a:gd name="T0" fmla="*/ 87 w 175"/>
                  <a:gd name="T1" fmla="*/ 74 h 162"/>
                  <a:gd name="T2" fmla="*/ 88 w 175"/>
                  <a:gd name="T3" fmla="*/ 80 h 162"/>
                  <a:gd name="T4" fmla="*/ 83 w 175"/>
                  <a:gd name="T5" fmla="*/ 82 h 162"/>
                  <a:gd name="T6" fmla="*/ 76 w 175"/>
                  <a:gd name="T7" fmla="*/ 80 h 162"/>
                  <a:gd name="T8" fmla="*/ 73 w 175"/>
                  <a:gd name="T9" fmla="*/ 72 h 162"/>
                  <a:gd name="T10" fmla="*/ 67 w 175"/>
                  <a:gd name="T11" fmla="*/ 57 h 162"/>
                  <a:gd name="T12" fmla="*/ 56 w 175"/>
                  <a:gd name="T13" fmla="*/ 42 h 162"/>
                  <a:gd name="T14" fmla="*/ 45 w 175"/>
                  <a:gd name="T15" fmla="*/ 34 h 162"/>
                  <a:gd name="T16" fmla="*/ 38 w 175"/>
                  <a:gd name="T17" fmla="*/ 38 h 162"/>
                  <a:gd name="T18" fmla="*/ 40 w 175"/>
                  <a:gd name="T19" fmla="*/ 46 h 162"/>
                  <a:gd name="T20" fmla="*/ 45 w 175"/>
                  <a:gd name="T21" fmla="*/ 53 h 162"/>
                  <a:gd name="T22" fmla="*/ 50 w 175"/>
                  <a:gd name="T23" fmla="*/ 58 h 162"/>
                  <a:gd name="T24" fmla="*/ 52 w 175"/>
                  <a:gd name="T25" fmla="*/ 63 h 162"/>
                  <a:gd name="T26" fmla="*/ 48 w 175"/>
                  <a:gd name="T27" fmla="*/ 72 h 162"/>
                  <a:gd name="T28" fmla="*/ 43 w 175"/>
                  <a:gd name="T29" fmla="*/ 72 h 162"/>
                  <a:gd name="T30" fmla="*/ 38 w 175"/>
                  <a:gd name="T31" fmla="*/ 66 h 162"/>
                  <a:gd name="T32" fmla="*/ 31 w 175"/>
                  <a:gd name="T33" fmla="*/ 60 h 162"/>
                  <a:gd name="T34" fmla="*/ 23 w 175"/>
                  <a:gd name="T35" fmla="*/ 55 h 162"/>
                  <a:gd name="T36" fmla="*/ 21 w 175"/>
                  <a:gd name="T37" fmla="*/ 51 h 162"/>
                  <a:gd name="T38" fmla="*/ 21 w 175"/>
                  <a:gd name="T39" fmla="*/ 46 h 162"/>
                  <a:gd name="T40" fmla="*/ 21 w 175"/>
                  <a:gd name="T41" fmla="*/ 40 h 162"/>
                  <a:gd name="T42" fmla="*/ 18 w 175"/>
                  <a:gd name="T43" fmla="*/ 34 h 162"/>
                  <a:gd name="T44" fmla="*/ 14 w 175"/>
                  <a:gd name="T45" fmla="*/ 28 h 162"/>
                  <a:gd name="T46" fmla="*/ 12 w 175"/>
                  <a:gd name="T47" fmla="*/ 19 h 162"/>
                  <a:gd name="T48" fmla="*/ 8 w 175"/>
                  <a:gd name="T49" fmla="*/ 15 h 162"/>
                  <a:gd name="T50" fmla="*/ 3 w 175"/>
                  <a:gd name="T51" fmla="*/ 15 h 162"/>
                  <a:gd name="T52" fmla="*/ 2 w 175"/>
                  <a:gd name="T53" fmla="*/ 12 h 162"/>
                  <a:gd name="T54" fmla="*/ 8 w 175"/>
                  <a:gd name="T55" fmla="*/ 7 h 162"/>
                  <a:gd name="T56" fmla="*/ 15 w 175"/>
                  <a:gd name="T57" fmla="*/ 2 h 162"/>
                  <a:gd name="T58" fmla="*/ 23 w 175"/>
                  <a:gd name="T59" fmla="*/ 0 h 162"/>
                  <a:gd name="T60" fmla="*/ 33 w 175"/>
                  <a:gd name="T61" fmla="*/ 3 h 162"/>
                  <a:gd name="T62" fmla="*/ 41 w 175"/>
                  <a:gd name="T63" fmla="*/ 7 h 162"/>
                  <a:gd name="T64" fmla="*/ 49 w 175"/>
                  <a:gd name="T65" fmla="*/ 12 h 162"/>
                  <a:gd name="T66" fmla="*/ 55 w 175"/>
                  <a:gd name="T67" fmla="*/ 19 h 162"/>
                  <a:gd name="T68" fmla="*/ 61 w 175"/>
                  <a:gd name="T69" fmla="*/ 28 h 162"/>
                  <a:gd name="T70" fmla="*/ 68 w 175"/>
                  <a:gd name="T71" fmla="*/ 37 h 162"/>
                  <a:gd name="T72" fmla="*/ 74 w 175"/>
                  <a:gd name="T73" fmla="*/ 43 h 162"/>
                  <a:gd name="T74" fmla="*/ 79 w 175"/>
                  <a:gd name="T75" fmla="*/ 53 h 162"/>
                  <a:gd name="T76" fmla="*/ 81 w 175"/>
                  <a:gd name="T77" fmla="*/ 60 h 162"/>
                  <a:gd name="T78" fmla="*/ 84 w 175"/>
                  <a:gd name="T79" fmla="*/ 69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5"/>
                  <a:gd name="T121" fmla="*/ 0 h 162"/>
                  <a:gd name="T122" fmla="*/ 175 w 175"/>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5" h="162">
                    <a:moveTo>
                      <a:pt x="173" y="144"/>
                    </a:moveTo>
                    <a:lnTo>
                      <a:pt x="174" y="147"/>
                    </a:lnTo>
                    <a:lnTo>
                      <a:pt x="175" y="152"/>
                    </a:lnTo>
                    <a:lnTo>
                      <a:pt x="175" y="158"/>
                    </a:lnTo>
                    <a:lnTo>
                      <a:pt x="173" y="161"/>
                    </a:lnTo>
                    <a:lnTo>
                      <a:pt x="165" y="162"/>
                    </a:lnTo>
                    <a:lnTo>
                      <a:pt x="158" y="161"/>
                    </a:lnTo>
                    <a:lnTo>
                      <a:pt x="151" y="159"/>
                    </a:lnTo>
                    <a:lnTo>
                      <a:pt x="149" y="152"/>
                    </a:lnTo>
                    <a:lnTo>
                      <a:pt x="145" y="142"/>
                    </a:lnTo>
                    <a:lnTo>
                      <a:pt x="140" y="128"/>
                    </a:lnTo>
                    <a:lnTo>
                      <a:pt x="133" y="112"/>
                    </a:lnTo>
                    <a:lnTo>
                      <a:pt x="122" y="95"/>
                    </a:lnTo>
                    <a:lnTo>
                      <a:pt x="112" y="82"/>
                    </a:lnTo>
                    <a:lnTo>
                      <a:pt x="102" y="71"/>
                    </a:lnTo>
                    <a:lnTo>
                      <a:pt x="90" y="67"/>
                    </a:lnTo>
                    <a:lnTo>
                      <a:pt x="81" y="70"/>
                    </a:lnTo>
                    <a:lnTo>
                      <a:pt x="76" y="76"/>
                    </a:lnTo>
                    <a:lnTo>
                      <a:pt x="76" y="83"/>
                    </a:lnTo>
                    <a:lnTo>
                      <a:pt x="79" y="90"/>
                    </a:lnTo>
                    <a:lnTo>
                      <a:pt x="83" y="97"/>
                    </a:lnTo>
                    <a:lnTo>
                      <a:pt x="89" y="104"/>
                    </a:lnTo>
                    <a:lnTo>
                      <a:pt x="95" y="110"/>
                    </a:lnTo>
                    <a:lnTo>
                      <a:pt x="99" y="115"/>
                    </a:lnTo>
                    <a:lnTo>
                      <a:pt x="102" y="119"/>
                    </a:lnTo>
                    <a:lnTo>
                      <a:pt x="103" y="125"/>
                    </a:lnTo>
                    <a:lnTo>
                      <a:pt x="100" y="133"/>
                    </a:lnTo>
                    <a:lnTo>
                      <a:pt x="96" y="142"/>
                    </a:lnTo>
                    <a:lnTo>
                      <a:pt x="88" y="146"/>
                    </a:lnTo>
                    <a:lnTo>
                      <a:pt x="85" y="142"/>
                    </a:lnTo>
                    <a:lnTo>
                      <a:pt x="81" y="137"/>
                    </a:lnTo>
                    <a:lnTo>
                      <a:pt x="75" y="131"/>
                    </a:lnTo>
                    <a:lnTo>
                      <a:pt x="68" y="124"/>
                    </a:lnTo>
                    <a:lnTo>
                      <a:pt x="61" y="119"/>
                    </a:lnTo>
                    <a:lnTo>
                      <a:pt x="53" y="114"/>
                    </a:lnTo>
                    <a:lnTo>
                      <a:pt x="46" y="109"/>
                    </a:lnTo>
                    <a:lnTo>
                      <a:pt x="39" y="107"/>
                    </a:lnTo>
                    <a:lnTo>
                      <a:pt x="41" y="101"/>
                    </a:lnTo>
                    <a:lnTo>
                      <a:pt x="41" y="95"/>
                    </a:lnTo>
                    <a:lnTo>
                      <a:pt x="42" y="91"/>
                    </a:lnTo>
                    <a:lnTo>
                      <a:pt x="42" y="87"/>
                    </a:lnTo>
                    <a:lnTo>
                      <a:pt x="42" y="79"/>
                    </a:lnTo>
                    <a:lnTo>
                      <a:pt x="39" y="72"/>
                    </a:lnTo>
                    <a:lnTo>
                      <a:pt x="35" y="68"/>
                    </a:lnTo>
                    <a:lnTo>
                      <a:pt x="27" y="69"/>
                    </a:lnTo>
                    <a:lnTo>
                      <a:pt x="27" y="56"/>
                    </a:lnTo>
                    <a:lnTo>
                      <a:pt x="27" y="46"/>
                    </a:lnTo>
                    <a:lnTo>
                      <a:pt x="24" y="38"/>
                    </a:lnTo>
                    <a:lnTo>
                      <a:pt x="21" y="32"/>
                    </a:lnTo>
                    <a:lnTo>
                      <a:pt x="16" y="30"/>
                    </a:lnTo>
                    <a:lnTo>
                      <a:pt x="11" y="30"/>
                    </a:lnTo>
                    <a:lnTo>
                      <a:pt x="5" y="30"/>
                    </a:lnTo>
                    <a:lnTo>
                      <a:pt x="0" y="31"/>
                    </a:lnTo>
                    <a:lnTo>
                      <a:pt x="4" y="24"/>
                    </a:lnTo>
                    <a:lnTo>
                      <a:pt x="8" y="18"/>
                    </a:lnTo>
                    <a:lnTo>
                      <a:pt x="15" y="13"/>
                    </a:lnTo>
                    <a:lnTo>
                      <a:pt x="22" y="7"/>
                    </a:lnTo>
                    <a:lnTo>
                      <a:pt x="30" y="3"/>
                    </a:lnTo>
                    <a:lnTo>
                      <a:pt x="38" y="1"/>
                    </a:lnTo>
                    <a:lnTo>
                      <a:pt x="46" y="0"/>
                    </a:lnTo>
                    <a:lnTo>
                      <a:pt x="56" y="2"/>
                    </a:lnTo>
                    <a:lnTo>
                      <a:pt x="65" y="6"/>
                    </a:lnTo>
                    <a:lnTo>
                      <a:pt x="73" y="9"/>
                    </a:lnTo>
                    <a:lnTo>
                      <a:pt x="82" y="14"/>
                    </a:lnTo>
                    <a:lnTo>
                      <a:pt x="90" y="18"/>
                    </a:lnTo>
                    <a:lnTo>
                      <a:pt x="97" y="24"/>
                    </a:lnTo>
                    <a:lnTo>
                      <a:pt x="104" y="30"/>
                    </a:lnTo>
                    <a:lnTo>
                      <a:pt x="110" y="37"/>
                    </a:lnTo>
                    <a:lnTo>
                      <a:pt x="114" y="44"/>
                    </a:lnTo>
                    <a:lnTo>
                      <a:pt x="122" y="56"/>
                    </a:lnTo>
                    <a:lnTo>
                      <a:pt x="130" y="67"/>
                    </a:lnTo>
                    <a:lnTo>
                      <a:pt x="136" y="74"/>
                    </a:lnTo>
                    <a:lnTo>
                      <a:pt x="142" y="78"/>
                    </a:lnTo>
                    <a:lnTo>
                      <a:pt x="148" y="84"/>
                    </a:lnTo>
                    <a:lnTo>
                      <a:pt x="153" y="93"/>
                    </a:lnTo>
                    <a:lnTo>
                      <a:pt x="158" y="104"/>
                    </a:lnTo>
                    <a:lnTo>
                      <a:pt x="160" y="112"/>
                    </a:lnTo>
                    <a:lnTo>
                      <a:pt x="162" y="119"/>
                    </a:lnTo>
                    <a:lnTo>
                      <a:pt x="165" y="128"/>
                    </a:lnTo>
                    <a:lnTo>
                      <a:pt x="168" y="137"/>
                    </a:lnTo>
                    <a:lnTo>
                      <a:pt x="173" y="1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75" name="Freeform 163"/>
              <p:cNvSpPr>
                <a:spLocks/>
              </p:cNvSpPr>
              <p:nvPr/>
            </p:nvSpPr>
            <p:spPr bwMode="auto">
              <a:xfrm>
                <a:off x="1089" y="3851"/>
                <a:ext cx="16" cy="28"/>
              </a:xfrm>
              <a:custGeom>
                <a:avLst/>
                <a:gdLst>
                  <a:gd name="T0" fmla="*/ 16 w 31"/>
                  <a:gd name="T1" fmla="*/ 28 h 56"/>
                  <a:gd name="T2" fmla="*/ 16 w 31"/>
                  <a:gd name="T3" fmla="*/ 24 h 56"/>
                  <a:gd name="T4" fmla="*/ 16 w 31"/>
                  <a:gd name="T5" fmla="*/ 19 h 56"/>
                  <a:gd name="T6" fmla="*/ 15 w 31"/>
                  <a:gd name="T7" fmla="*/ 14 h 56"/>
                  <a:gd name="T8" fmla="*/ 13 w 31"/>
                  <a:gd name="T9" fmla="*/ 11 h 56"/>
                  <a:gd name="T10" fmla="*/ 11 w 31"/>
                  <a:gd name="T11" fmla="*/ 9 h 56"/>
                  <a:gd name="T12" fmla="*/ 8 w 31"/>
                  <a:gd name="T13" fmla="*/ 6 h 56"/>
                  <a:gd name="T14" fmla="*/ 4 w 31"/>
                  <a:gd name="T15" fmla="*/ 3 h 56"/>
                  <a:gd name="T16" fmla="*/ 0 w 31"/>
                  <a:gd name="T17" fmla="*/ 0 h 56"/>
                  <a:gd name="T18" fmla="*/ 2 w 31"/>
                  <a:gd name="T19" fmla="*/ 5 h 56"/>
                  <a:gd name="T20" fmla="*/ 5 w 31"/>
                  <a:gd name="T21" fmla="*/ 10 h 56"/>
                  <a:gd name="T22" fmla="*/ 8 w 31"/>
                  <a:gd name="T23" fmla="*/ 15 h 56"/>
                  <a:gd name="T24" fmla="*/ 10 w 31"/>
                  <a:gd name="T25" fmla="*/ 19 h 56"/>
                  <a:gd name="T26" fmla="*/ 12 w 31"/>
                  <a:gd name="T27" fmla="*/ 22 h 56"/>
                  <a:gd name="T28" fmla="*/ 13 w 31"/>
                  <a:gd name="T29" fmla="*/ 24 h 56"/>
                  <a:gd name="T30" fmla="*/ 15 w 31"/>
                  <a:gd name="T31" fmla="*/ 26 h 56"/>
                  <a:gd name="T32" fmla="*/ 16 w 31"/>
                  <a:gd name="T33" fmla="*/ 28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56"/>
                  <a:gd name="T53" fmla="*/ 31 w 3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56">
                    <a:moveTo>
                      <a:pt x="31" y="56"/>
                    </a:moveTo>
                    <a:lnTo>
                      <a:pt x="31" y="48"/>
                    </a:lnTo>
                    <a:lnTo>
                      <a:pt x="31" y="37"/>
                    </a:lnTo>
                    <a:lnTo>
                      <a:pt x="29" y="28"/>
                    </a:lnTo>
                    <a:lnTo>
                      <a:pt x="26" y="21"/>
                    </a:lnTo>
                    <a:lnTo>
                      <a:pt x="22" y="17"/>
                    </a:lnTo>
                    <a:lnTo>
                      <a:pt x="16" y="11"/>
                    </a:lnTo>
                    <a:lnTo>
                      <a:pt x="8" y="5"/>
                    </a:lnTo>
                    <a:lnTo>
                      <a:pt x="0" y="0"/>
                    </a:lnTo>
                    <a:lnTo>
                      <a:pt x="4" y="10"/>
                    </a:lnTo>
                    <a:lnTo>
                      <a:pt x="10" y="20"/>
                    </a:lnTo>
                    <a:lnTo>
                      <a:pt x="16" y="30"/>
                    </a:lnTo>
                    <a:lnTo>
                      <a:pt x="19" y="37"/>
                    </a:lnTo>
                    <a:lnTo>
                      <a:pt x="23" y="43"/>
                    </a:lnTo>
                    <a:lnTo>
                      <a:pt x="26" y="48"/>
                    </a:lnTo>
                    <a:lnTo>
                      <a:pt x="29" y="52"/>
                    </a:lnTo>
                    <a:lnTo>
                      <a:pt x="31" y="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sp>
            <p:nvSpPr>
              <p:cNvPr id="176" name="Freeform 164"/>
              <p:cNvSpPr>
                <a:spLocks/>
              </p:cNvSpPr>
              <p:nvPr/>
            </p:nvSpPr>
            <p:spPr bwMode="auto">
              <a:xfrm>
                <a:off x="1068" y="3857"/>
                <a:ext cx="25" cy="48"/>
              </a:xfrm>
              <a:custGeom>
                <a:avLst/>
                <a:gdLst>
                  <a:gd name="T0" fmla="*/ 0 w 50"/>
                  <a:gd name="T1" fmla="*/ 0 h 96"/>
                  <a:gd name="T2" fmla="*/ 4 w 50"/>
                  <a:gd name="T3" fmla="*/ 2 h 96"/>
                  <a:gd name="T4" fmla="*/ 7 w 50"/>
                  <a:gd name="T5" fmla="*/ 5 h 96"/>
                  <a:gd name="T6" fmla="*/ 11 w 50"/>
                  <a:gd name="T7" fmla="*/ 9 h 96"/>
                  <a:gd name="T8" fmla="*/ 15 w 50"/>
                  <a:gd name="T9" fmla="*/ 13 h 96"/>
                  <a:gd name="T10" fmla="*/ 19 w 50"/>
                  <a:gd name="T11" fmla="*/ 18 h 96"/>
                  <a:gd name="T12" fmla="*/ 22 w 50"/>
                  <a:gd name="T13" fmla="*/ 21 h 96"/>
                  <a:gd name="T14" fmla="*/ 24 w 50"/>
                  <a:gd name="T15" fmla="*/ 24 h 96"/>
                  <a:gd name="T16" fmla="*/ 25 w 50"/>
                  <a:gd name="T17" fmla="*/ 26 h 96"/>
                  <a:gd name="T18" fmla="*/ 25 w 50"/>
                  <a:gd name="T19" fmla="*/ 30 h 96"/>
                  <a:gd name="T20" fmla="*/ 25 w 50"/>
                  <a:gd name="T21" fmla="*/ 36 h 96"/>
                  <a:gd name="T22" fmla="*/ 24 w 50"/>
                  <a:gd name="T23" fmla="*/ 43 h 96"/>
                  <a:gd name="T24" fmla="*/ 23 w 50"/>
                  <a:gd name="T25" fmla="*/ 48 h 96"/>
                  <a:gd name="T26" fmla="*/ 22 w 50"/>
                  <a:gd name="T27" fmla="*/ 41 h 96"/>
                  <a:gd name="T28" fmla="*/ 19 w 50"/>
                  <a:gd name="T29" fmla="*/ 33 h 96"/>
                  <a:gd name="T30" fmla="*/ 16 w 50"/>
                  <a:gd name="T31" fmla="*/ 27 h 96"/>
                  <a:gd name="T32" fmla="*/ 15 w 50"/>
                  <a:gd name="T33" fmla="*/ 23 h 96"/>
                  <a:gd name="T34" fmla="*/ 12 w 50"/>
                  <a:gd name="T35" fmla="*/ 20 h 96"/>
                  <a:gd name="T36" fmla="*/ 9 w 50"/>
                  <a:gd name="T37" fmla="*/ 16 h 96"/>
                  <a:gd name="T38" fmla="*/ 5 w 50"/>
                  <a:gd name="T39" fmla="*/ 12 h 96"/>
                  <a:gd name="T40" fmla="*/ 3 w 50"/>
                  <a:gd name="T41" fmla="*/ 9 h 96"/>
                  <a:gd name="T42" fmla="*/ 3 w 50"/>
                  <a:gd name="T43" fmla="*/ 7 h 96"/>
                  <a:gd name="T44" fmla="*/ 2 w 50"/>
                  <a:gd name="T45" fmla="*/ 5 h 96"/>
                  <a:gd name="T46" fmla="*/ 1 w 50"/>
                  <a:gd name="T47" fmla="*/ 3 h 96"/>
                  <a:gd name="T48" fmla="*/ 0 w 50"/>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96"/>
                  <a:gd name="T77" fmla="*/ 50 w 50"/>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96">
                    <a:moveTo>
                      <a:pt x="0" y="0"/>
                    </a:moveTo>
                    <a:lnTo>
                      <a:pt x="7" y="3"/>
                    </a:lnTo>
                    <a:lnTo>
                      <a:pt x="14" y="9"/>
                    </a:lnTo>
                    <a:lnTo>
                      <a:pt x="22" y="17"/>
                    </a:lnTo>
                    <a:lnTo>
                      <a:pt x="30" y="25"/>
                    </a:lnTo>
                    <a:lnTo>
                      <a:pt x="37" y="35"/>
                    </a:lnTo>
                    <a:lnTo>
                      <a:pt x="44" y="41"/>
                    </a:lnTo>
                    <a:lnTo>
                      <a:pt x="47" y="47"/>
                    </a:lnTo>
                    <a:lnTo>
                      <a:pt x="50" y="51"/>
                    </a:lnTo>
                    <a:lnTo>
                      <a:pt x="50" y="59"/>
                    </a:lnTo>
                    <a:lnTo>
                      <a:pt x="50" y="71"/>
                    </a:lnTo>
                    <a:lnTo>
                      <a:pt x="48" y="86"/>
                    </a:lnTo>
                    <a:lnTo>
                      <a:pt x="46" y="96"/>
                    </a:lnTo>
                    <a:lnTo>
                      <a:pt x="43" y="81"/>
                    </a:lnTo>
                    <a:lnTo>
                      <a:pt x="38" y="66"/>
                    </a:lnTo>
                    <a:lnTo>
                      <a:pt x="32" y="53"/>
                    </a:lnTo>
                    <a:lnTo>
                      <a:pt x="29" y="46"/>
                    </a:lnTo>
                    <a:lnTo>
                      <a:pt x="24" y="40"/>
                    </a:lnTo>
                    <a:lnTo>
                      <a:pt x="17" y="31"/>
                    </a:lnTo>
                    <a:lnTo>
                      <a:pt x="10" y="23"/>
                    </a:lnTo>
                    <a:lnTo>
                      <a:pt x="6" y="17"/>
                    </a:lnTo>
                    <a:lnTo>
                      <a:pt x="5" y="14"/>
                    </a:lnTo>
                    <a:lnTo>
                      <a:pt x="4" y="10"/>
                    </a:lnTo>
                    <a:lnTo>
                      <a:pt x="2" y="6"/>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a:solidFill>
                    <a:srgbClr val="C00000"/>
                  </a:solidFill>
                </a:endParaRPr>
              </a:p>
            </p:txBody>
          </p:sp>
        </p:grpSp>
        <p:sp>
          <p:nvSpPr>
            <p:cNvPr id="8" name="AutoShape 165"/>
            <p:cNvSpPr>
              <a:spLocks noChangeArrowheads="1"/>
            </p:cNvSpPr>
            <p:nvPr/>
          </p:nvSpPr>
          <p:spPr bwMode="auto">
            <a:xfrm>
              <a:off x="192" y="2016"/>
              <a:ext cx="1440" cy="1296"/>
            </a:xfrm>
            <a:prstGeom prst="wedgeRoundRectCallout">
              <a:avLst>
                <a:gd name="adj1" fmla="val 81042"/>
                <a:gd name="adj2" fmla="val 21991"/>
                <a:gd name="adj3" fmla="val 16667"/>
              </a:avLst>
            </a:prstGeom>
            <a:solidFill>
              <a:srgbClr val="FFFFE1"/>
            </a:solidFill>
            <a:ln w="9525">
              <a:solidFill>
                <a:schemeClr val="tx1"/>
              </a:solidFill>
              <a:miter lim="800000"/>
              <a:headEnd/>
              <a:tailEnd/>
            </a:ln>
          </p:spPr>
          <p:txBody>
            <a:bodyPr/>
            <a:lstStyle/>
            <a:p>
              <a:endParaRPr lang="es-MX" sz="1200">
                <a:solidFill>
                  <a:srgbClr val="C00000"/>
                </a:solidFill>
              </a:endParaRPr>
            </a:p>
          </p:txBody>
        </p:sp>
        <p:sp>
          <p:nvSpPr>
            <p:cNvPr id="9" name="Text Box 166"/>
            <p:cNvSpPr txBox="1">
              <a:spLocks noChangeArrowheads="1"/>
            </p:cNvSpPr>
            <p:nvPr/>
          </p:nvSpPr>
          <p:spPr bwMode="auto">
            <a:xfrm>
              <a:off x="2031" y="1655"/>
              <a:ext cx="1438" cy="1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400">
                  <a:solidFill>
                    <a:srgbClr val="C00000"/>
                  </a:solidFill>
                  <a:latin typeface="+mn-lt"/>
                </a:rPr>
                <a:t>HECHOS,</a:t>
              </a:r>
            </a:p>
            <a:p>
              <a:pPr eaLnBrk="1" hangingPunct="1"/>
              <a:r>
                <a:rPr lang="es-ES_tradnl" sz="1400">
                  <a:solidFill>
                    <a:srgbClr val="C00000"/>
                  </a:solidFill>
                  <a:latin typeface="+mn-lt"/>
                </a:rPr>
                <a:t>TRANSACCIONES O</a:t>
              </a:r>
            </a:p>
            <a:p>
              <a:pPr eaLnBrk="1" hangingPunct="1"/>
              <a:r>
                <a:rPr lang="es-ES_tradnl" sz="1400">
                  <a:solidFill>
                    <a:srgbClr val="C00000"/>
                  </a:solidFill>
                  <a:latin typeface="+mn-lt"/>
                </a:rPr>
                <a:t>SITUACIONES</a:t>
              </a:r>
            </a:p>
            <a:p>
              <a:pPr eaLnBrk="1" hangingPunct="1"/>
              <a:r>
                <a:rPr lang="es-ES_tradnl" sz="1400">
                  <a:solidFill>
                    <a:srgbClr val="C00000"/>
                  </a:solidFill>
                  <a:latin typeface="+mn-lt"/>
                </a:rPr>
                <a:t>EXAMINADOS</a:t>
              </a:r>
            </a:p>
            <a:p>
              <a:pPr eaLnBrk="1" hangingPunct="1"/>
              <a:endParaRPr lang="es-ES_tradnl" sz="1400">
                <a:solidFill>
                  <a:srgbClr val="C00000"/>
                </a:solidFill>
                <a:latin typeface="+mn-lt"/>
              </a:endParaRPr>
            </a:p>
          </p:txBody>
        </p:sp>
        <p:sp>
          <p:nvSpPr>
            <p:cNvPr id="10" name="AutoShape 169"/>
            <p:cNvSpPr>
              <a:spLocks noChangeArrowheads="1"/>
            </p:cNvSpPr>
            <p:nvPr/>
          </p:nvSpPr>
          <p:spPr bwMode="auto">
            <a:xfrm>
              <a:off x="4586" y="3249"/>
              <a:ext cx="1111" cy="568"/>
            </a:xfrm>
            <a:prstGeom prst="wedgeRoundRectCallout">
              <a:avLst>
                <a:gd name="adj1" fmla="val -84292"/>
                <a:gd name="adj2" fmla="val -83449"/>
                <a:gd name="adj3" fmla="val 16667"/>
              </a:avLst>
            </a:prstGeom>
            <a:solidFill>
              <a:srgbClr val="FFFFE5"/>
            </a:solidFill>
            <a:ln w="9525">
              <a:solidFill>
                <a:schemeClr val="hlink"/>
              </a:solidFill>
              <a:miter lim="800000"/>
              <a:headEnd/>
              <a:tailEnd/>
            </a:ln>
          </p:spPr>
          <p:txBody>
            <a:bodyPr wrap="none" anchor="ctr"/>
            <a:lstStyle/>
            <a:p>
              <a:endParaRPr lang="es-ES_tradnl" sz="1200">
                <a:solidFill>
                  <a:srgbClr val="C00000"/>
                </a:solidFill>
              </a:endParaRPr>
            </a:p>
          </p:txBody>
        </p:sp>
        <p:sp>
          <p:nvSpPr>
            <p:cNvPr id="11" name="Text Box 170"/>
            <p:cNvSpPr txBox="1">
              <a:spLocks noChangeArrowheads="1"/>
            </p:cNvSpPr>
            <p:nvPr/>
          </p:nvSpPr>
          <p:spPr bwMode="auto">
            <a:xfrm>
              <a:off x="206" y="2133"/>
              <a:ext cx="1390" cy="1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100">
                  <a:solidFill>
                    <a:srgbClr val="C00000"/>
                  </a:solidFill>
                  <a:latin typeface="+mn-lt"/>
                </a:rPr>
                <a:t>QUE  PERMITAN DETECTAR LAS DESVIACIONES </a:t>
              </a:r>
            </a:p>
            <a:p>
              <a:pPr eaLnBrk="1" hangingPunct="1"/>
              <a:r>
                <a:rPr lang="es-ES_tradnl" sz="1100">
                  <a:solidFill>
                    <a:srgbClr val="C00000"/>
                  </a:solidFill>
                  <a:latin typeface="+mn-lt"/>
                </a:rPr>
                <a:t>QUE  PRESENTEN RESPECTO A  NORMAS ESTABLECIDAS O PREVISIONES PRESUPUESTARIAS</a:t>
              </a:r>
            </a:p>
          </p:txBody>
        </p:sp>
        <p:sp>
          <p:nvSpPr>
            <p:cNvPr id="12" name="Text Box 171"/>
            <p:cNvSpPr txBox="1">
              <a:spLocks noChangeArrowheads="1"/>
            </p:cNvSpPr>
            <p:nvPr/>
          </p:nvSpPr>
          <p:spPr bwMode="auto">
            <a:xfrm>
              <a:off x="4558" y="3339"/>
              <a:ext cx="1202" cy="4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100">
                  <a:solidFill>
                    <a:srgbClr val="C00000"/>
                  </a:solidFill>
                  <a:latin typeface="+mn-lt"/>
                </a:rPr>
                <a:t>CONCENTRANDO ASÍ EVIDENCIA</a:t>
              </a:r>
            </a:p>
            <a:p>
              <a:pPr eaLnBrk="1" hangingPunct="1"/>
              <a:r>
                <a:rPr lang="es-ES_tradnl" sz="1100">
                  <a:solidFill>
                    <a:srgbClr val="C00000"/>
                  </a:solidFill>
                  <a:latin typeface="+mn-lt"/>
                </a:rPr>
                <a:t> DE CALIDAD</a:t>
              </a:r>
            </a:p>
          </p:txBody>
        </p:sp>
        <p:sp>
          <p:nvSpPr>
            <p:cNvPr id="13" name="AutoShape 173"/>
            <p:cNvSpPr>
              <a:spLocks noChangeArrowheads="1"/>
            </p:cNvSpPr>
            <p:nvPr/>
          </p:nvSpPr>
          <p:spPr bwMode="auto">
            <a:xfrm>
              <a:off x="1493" y="662"/>
              <a:ext cx="2540" cy="590"/>
            </a:xfrm>
            <a:prstGeom prst="wedgeEllipseCallout">
              <a:avLst>
                <a:gd name="adj1" fmla="val 30750"/>
                <a:gd name="adj2" fmla="val 173727"/>
              </a:avLst>
            </a:prstGeom>
            <a:solidFill>
              <a:srgbClr val="FFFFE5"/>
            </a:solidFill>
            <a:ln w="9525">
              <a:solidFill>
                <a:schemeClr val="tx1"/>
              </a:solidFill>
              <a:miter lim="800000"/>
              <a:headEnd/>
              <a:tailEnd/>
            </a:ln>
          </p:spPr>
          <p:txBody>
            <a:bodyPr/>
            <a:lstStyle/>
            <a:p>
              <a:endParaRPr lang="es-MX" sz="1200">
                <a:solidFill>
                  <a:srgbClr val="C00000"/>
                </a:solidFill>
              </a:endParaRPr>
            </a:p>
          </p:txBody>
        </p:sp>
        <p:sp>
          <p:nvSpPr>
            <p:cNvPr id="14" name="Text Box 168"/>
            <p:cNvSpPr txBox="1">
              <a:spLocks noChangeArrowheads="1"/>
            </p:cNvSpPr>
            <p:nvPr/>
          </p:nvSpPr>
          <p:spPr bwMode="auto">
            <a:xfrm>
              <a:off x="1610" y="747"/>
              <a:ext cx="2352"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100">
                  <a:solidFill>
                    <a:srgbClr val="C00000"/>
                  </a:solidFill>
                  <a:latin typeface="+mn-lt"/>
                </a:rPr>
                <a:t>DATOS REFERENTES AL ANÁLISIS, COMPROBACIÓN, OPINIÓN Y CONCLUSIONES,  SOBRE LOS...</a:t>
              </a:r>
            </a:p>
          </p:txBody>
        </p:sp>
      </p:grpSp>
    </p:spTree>
    <p:extLst>
      <p:ext uri="{BB962C8B-B14F-4D97-AF65-F5344CB8AC3E}">
        <p14:creationId xmlns:p14="http://schemas.microsoft.com/office/powerpoint/2010/main" val="52684101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46</a:t>
            </a:fld>
            <a:endParaRPr lang="en-US"/>
          </a:p>
        </p:txBody>
      </p:sp>
      <p:sp>
        <p:nvSpPr>
          <p:cNvPr id="4102" name="Rectangle 6"/>
          <p:cNvSpPr>
            <a:spLocks noGrp="1" noChangeArrowheads="1"/>
          </p:cNvSpPr>
          <p:nvPr>
            <p:ph type="ctrTitle"/>
          </p:nvPr>
        </p:nvSpPr>
        <p:spPr>
          <a:xfrm>
            <a:off x="501734" y="73022"/>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2"/>
          <p:cNvSpPr txBox="1">
            <a:spLocks noChangeArrowheads="1"/>
          </p:cNvSpPr>
          <p:nvPr/>
        </p:nvSpPr>
        <p:spPr bwMode="auto">
          <a:xfrm>
            <a:off x="3923928" y="997833"/>
            <a:ext cx="5048359" cy="83099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ES_tradnl" dirty="0"/>
              <a:t>CONSIDERACIONES PARA LA ELABORACIÓN DE PAPELES DE TRABAJO</a:t>
            </a:r>
          </a:p>
        </p:txBody>
      </p:sp>
      <p:sp>
        <p:nvSpPr>
          <p:cNvPr id="5" name="Text Box 3"/>
          <p:cNvSpPr txBox="1">
            <a:spLocks noChangeArrowheads="1"/>
          </p:cNvSpPr>
          <p:nvPr/>
        </p:nvSpPr>
        <p:spPr bwMode="auto">
          <a:xfrm>
            <a:off x="549184" y="1628775"/>
            <a:ext cx="112562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r" eaLnBrk="1" hangingPunct="1"/>
            <a:r>
              <a:rPr lang="es-ES_tradnl" dirty="0">
                <a:solidFill>
                  <a:schemeClr val="accent6">
                    <a:lumMod val="50000"/>
                  </a:schemeClr>
                </a:solidFill>
                <a:latin typeface="+mn-lt"/>
              </a:rPr>
              <a:t>Deben :</a:t>
            </a:r>
          </a:p>
        </p:txBody>
      </p:sp>
      <p:sp>
        <p:nvSpPr>
          <p:cNvPr id="7" name="Text Box 4"/>
          <p:cNvSpPr txBox="1">
            <a:spLocks noChangeArrowheads="1"/>
          </p:cNvSpPr>
          <p:nvPr/>
        </p:nvSpPr>
        <p:spPr bwMode="auto">
          <a:xfrm>
            <a:off x="827584" y="2218542"/>
            <a:ext cx="76327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marL="342900" indent="-342900" algn="just" eaLnBrk="1" hangingPunct="1">
              <a:buClr>
                <a:srgbClr val="3333CC"/>
              </a:buClr>
              <a:buFont typeface="Arial" panose="020B0604020202020204" pitchFamily="34" charset="0"/>
              <a:buChar char="•"/>
            </a:pPr>
            <a:r>
              <a:rPr lang="es-ES_tradnl" b="0" dirty="0">
                <a:solidFill>
                  <a:schemeClr val="accent6">
                    <a:lumMod val="50000"/>
                  </a:schemeClr>
                </a:solidFill>
                <a:latin typeface="+mn-lt"/>
              </a:rPr>
              <a:t>Contener el programa de auditoría y sus modificaciones por escrito.</a:t>
            </a:r>
          </a:p>
          <a:p>
            <a:pPr marL="171450" indent="-171450" algn="just" eaLnBrk="1" hangingPunct="1">
              <a:buClr>
                <a:srgbClr val="3333CC"/>
              </a:buClr>
              <a:buFont typeface="Arial" panose="020B0604020202020204" pitchFamily="34" charset="0"/>
              <a:buChar char="•"/>
            </a:pPr>
            <a:endParaRPr lang="es-ES_tradnl" sz="800" b="0" dirty="0">
              <a:solidFill>
                <a:schemeClr val="accent6">
                  <a:lumMod val="50000"/>
                </a:schemeClr>
              </a:solidFill>
              <a:latin typeface="+mn-lt"/>
            </a:endParaRPr>
          </a:p>
          <a:p>
            <a:pPr marL="342900" indent="-342900" algn="just" eaLnBrk="1" hangingPunct="1">
              <a:buClr>
                <a:srgbClr val="3333CC"/>
              </a:buClr>
              <a:buFont typeface="Arial" panose="020B0604020202020204" pitchFamily="34" charset="0"/>
              <a:buChar char="•"/>
            </a:pPr>
            <a:r>
              <a:rPr lang="es-ES_tradnl" b="0" dirty="0">
                <a:solidFill>
                  <a:schemeClr val="accent6">
                    <a:lumMod val="50000"/>
                  </a:schemeClr>
                </a:solidFill>
                <a:latin typeface="+mn-lt"/>
              </a:rPr>
              <a:t>Contener índices, referencias, cédulas y resúmenes adecuados.</a:t>
            </a:r>
          </a:p>
          <a:p>
            <a:pPr marL="171450" indent="-171450" algn="just" eaLnBrk="1" hangingPunct="1">
              <a:buClr>
                <a:srgbClr val="3333CC"/>
              </a:buClr>
              <a:buFont typeface="Arial" panose="020B0604020202020204" pitchFamily="34" charset="0"/>
              <a:buChar char="•"/>
            </a:pPr>
            <a:endParaRPr lang="es-ES_tradnl" sz="800" b="0" dirty="0">
              <a:solidFill>
                <a:schemeClr val="accent6">
                  <a:lumMod val="50000"/>
                </a:schemeClr>
              </a:solidFill>
              <a:latin typeface="+mn-lt"/>
            </a:endParaRPr>
          </a:p>
          <a:p>
            <a:pPr marL="342900" indent="-342900" algn="just" eaLnBrk="1" hangingPunct="1">
              <a:buClr>
                <a:srgbClr val="3333CC"/>
              </a:buClr>
              <a:buFont typeface="Arial" panose="020B0604020202020204" pitchFamily="34" charset="0"/>
              <a:buChar char="•"/>
            </a:pPr>
            <a:r>
              <a:rPr lang="es-ES_tradnl" b="0" dirty="0">
                <a:solidFill>
                  <a:schemeClr val="accent6">
                    <a:lumMod val="50000"/>
                  </a:schemeClr>
                </a:solidFill>
                <a:latin typeface="+mn-lt"/>
              </a:rPr>
              <a:t>Estar fechados y firmados por la persona que los preparó.</a:t>
            </a:r>
          </a:p>
          <a:p>
            <a:pPr marL="171450" indent="-171450" algn="just" eaLnBrk="1" hangingPunct="1">
              <a:buClr>
                <a:srgbClr val="3333CC"/>
              </a:buClr>
              <a:buFont typeface="Arial" panose="020B0604020202020204" pitchFamily="34" charset="0"/>
              <a:buChar char="•"/>
            </a:pPr>
            <a:endParaRPr lang="es-ES_tradnl" sz="800" b="0" dirty="0">
              <a:solidFill>
                <a:schemeClr val="accent6">
                  <a:lumMod val="50000"/>
                </a:schemeClr>
              </a:solidFill>
              <a:latin typeface="+mn-lt"/>
            </a:endParaRPr>
          </a:p>
          <a:p>
            <a:pPr marL="342900" indent="-342900" algn="just" eaLnBrk="1" hangingPunct="1">
              <a:buClr>
                <a:srgbClr val="3333CC"/>
              </a:buClr>
              <a:buFont typeface="Arial" panose="020B0604020202020204" pitchFamily="34" charset="0"/>
              <a:buChar char="•"/>
            </a:pPr>
            <a:r>
              <a:rPr lang="es-ES_tradnl" b="0" dirty="0">
                <a:solidFill>
                  <a:schemeClr val="accent6">
                    <a:lumMod val="50000"/>
                  </a:schemeClr>
                </a:solidFill>
                <a:latin typeface="+mn-lt"/>
              </a:rPr>
              <a:t>Incluir un registro del trabajo efectuado por los auditores. </a:t>
            </a:r>
          </a:p>
          <a:p>
            <a:pPr marL="171450" indent="-171450" algn="just" eaLnBrk="1" hangingPunct="1">
              <a:buClr>
                <a:srgbClr val="3333CC"/>
              </a:buClr>
              <a:buFont typeface="Arial" panose="020B0604020202020204" pitchFamily="34" charset="0"/>
              <a:buChar char="•"/>
            </a:pPr>
            <a:endParaRPr lang="es-ES_tradnl" sz="800" b="0" dirty="0">
              <a:solidFill>
                <a:schemeClr val="accent6">
                  <a:lumMod val="50000"/>
                </a:schemeClr>
              </a:solidFill>
              <a:latin typeface="+mn-lt"/>
            </a:endParaRPr>
          </a:p>
          <a:p>
            <a:pPr marL="342900" indent="-342900" algn="just" eaLnBrk="1" hangingPunct="1">
              <a:buClr>
                <a:srgbClr val="3333CC"/>
              </a:buClr>
              <a:buFont typeface="Arial" panose="020B0604020202020204" pitchFamily="34" charset="0"/>
              <a:buChar char="•"/>
            </a:pPr>
            <a:r>
              <a:rPr lang="es-ES_tradnl" b="0" dirty="0">
                <a:solidFill>
                  <a:schemeClr val="accent6">
                    <a:lumMod val="50000"/>
                  </a:schemeClr>
                </a:solidFill>
                <a:latin typeface="+mn-lt"/>
              </a:rPr>
              <a:t>Limitarse a los asuntos que sean pertinentes e importantes para cumplir con los objetivos del trabajo encomendado.</a:t>
            </a:r>
          </a:p>
          <a:p>
            <a:pPr marL="171450" indent="-171450" algn="just" eaLnBrk="1" hangingPunct="1">
              <a:buClr>
                <a:srgbClr val="3333CC"/>
              </a:buClr>
              <a:buFont typeface="Arial" panose="020B0604020202020204" pitchFamily="34" charset="0"/>
              <a:buChar char="•"/>
            </a:pPr>
            <a:endParaRPr lang="es-ES_tradnl" sz="800" b="0" dirty="0">
              <a:solidFill>
                <a:schemeClr val="accent6">
                  <a:lumMod val="50000"/>
                </a:schemeClr>
              </a:solidFill>
              <a:latin typeface="+mn-lt"/>
            </a:endParaRPr>
          </a:p>
          <a:p>
            <a:pPr marL="342900" indent="-342900" algn="just" eaLnBrk="1" hangingPunct="1">
              <a:buClr>
                <a:srgbClr val="3333CC"/>
              </a:buClr>
              <a:buFont typeface="Arial" panose="020B0604020202020204" pitchFamily="34" charset="0"/>
              <a:buChar char="•"/>
            </a:pPr>
            <a:r>
              <a:rPr lang="es-ES_tradnl" b="0" dirty="0">
                <a:solidFill>
                  <a:schemeClr val="accent6">
                    <a:lumMod val="50000"/>
                  </a:schemeClr>
                </a:solidFill>
                <a:latin typeface="+mn-lt"/>
              </a:rPr>
              <a:t>Estar preparados en forma ordenada y legible.</a:t>
            </a:r>
          </a:p>
          <a:p>
            <a:pPr marL="171450" indent="-171450" algn="just" eaLnBrk="1" hangingPunct="1">
              <a:buClr>
                <a:srgbClr val="3333CC"/>
              </a:buClr>
              <a:buFont typeface="Arial" panose="020B0604020202020204" pitchFamily="34" charset="0"/>
              <a:buChar char="•"/>
            </a:pPr>
            <a:endParaRPr lang="es-ES_tradnl" sz="800" b="0" dirty="0">
              <a:solidFill>
                <a:schemeClr val="accent6">
                  <a:lumMod val="50000"/>
                </a:schemeClr>
              </a:solidFill>
              <a:latin typeface="+mn-lt"/>
            </a:endParaRPr>
          </a:p>
          <a:p>
            <a:pPr marL="342900" indent="-342900" algn="just" eaLnBrk="1" hangingPunct="1">
              <a:buClr>
                <a:srgbClr val="3333CC"/>
              </a:buClr>
              <a:buFont typeface="Arial" panose="020B0604020202020204" pitchFamily="34" charset="0"/>
              <a:buChar char="•"/>
            </a:pPr>
            <a:r>
              <a:rPr lang="es-ES_tradnl" b="0" dirty="0">
                <a:solidFill>
                  <a:schemeClr val="accent6">
                    <a:lumMod val="50000"/>
                  </a:schemeClr>
                </a:solidFill>
                <a:latin typeface="+mn-lt"/>
              </a:rPr>
              <a:t>Contener información suficiente para que en su lectura un auditor experimentado sin conexión a la auditoría llegue a las mismas conclusiones.</a:t>
            </a:r>
          </a:p>
        </p:txBody>
      </p:sp>
    </p:spTree>
    <p:extLst>
      <p:ext uri="{BB962C8B-B14F-4D97-AF65-F5344CB8AC3E}">
        <p14:creationId xmlns:p14="http://schemas.microsoft.com/office/powerpoint/2010/main" val="272292851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47</a:t>
            </a:fld>
            <a:endParaRPr lang="en-US"/>
          </a:p>
        </p:txBody>
      </p:sp>
      <p:sp>
        <p:nvSpPr>
          <p:cNvPr id="4102" name="Rectangle 6"/>
          <p:cNvSpPr>
            <a:spLocks noGrp="1" noChangeArrowheads="1"/>
          </p:cNvSpPr>
          <p:nvPr>
            <p:ph type="ctrTitle"/>
          </p:nvPr>
        </p:nvSpPr>
        <p:spPr>
          <a:xfrm>
            <a:off x="517254" y="130473"/>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3705848" y="1084677"/>
            <a:ext cx="5516562" cy="83099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p>
            <a:pPr algn="r">
              <a:spcBef>
                <a:spcPct val="0"/>
              </a:spcBef>
            </a:pPr>
            <a:r>
              <a:rPr lang="es-ES_tradnl" sz="2400" b="1" dirty="0">
                <a:solidFill>
                  <a:schemeClr val="accent6">
                    <a:lumMod val="50000"/>
                  </a:schemeClr>
                </a:solidFill>
                <a:latin typeface="TheSans 7-Bold Caps" panose="02000703000000000003" pitchFamily="50" charset="0"/>
                <a:ea typeface="+mj-ea"/>
                <a:cs typeface="+mj-cs"/>
              </a:rPr>
              <a:t>LOS PAPELES DE TRABAJO DEBEN INCLUIR DOCUMENTACIÓN QUE MUESTRE:</a:t>
            </a:r>
          </a:p>
        </p:txBody>
      </p:sp>
      <p:sp>
        <p:nvSpPr>
          <p:cNvPr id="5" name="Rectangle 2"/>
          <p:cNvSpPr>
            <a:spLocks noChangeArrowheads="1"/>
          </p:cNvSpPr>
          <p:nvPr/>
        </p:nvSpPr>
        <p:spPr bwMode="auto">
          <a:xfrm>
            <a:off x="4139952" y="2509838"/>
            <a:ext cx="4694237"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s-ES_tradnl" b="0" dirty="0">
                <a:solidFill>
                  <a:schemeClr val="accent6">
                    <a:lumMod val="50000"/>
                  </a:schemeClr>
                </a:solidFill>
              </a:rPr>
              <a:t>Que el trabajo ha sido planeado y supervisado adecuadamente.</a:t>
            </a:r>
          </a:p>
          <a:p>
            <a:pPr marL="284163" indent="-284163" algn="just"/>
            <a:endParaRPr lang="es-ES_tradnl" b="0" dirty="0">
              <a:solidFill>
                <a:schemeClr val="accent6">
                  <a:lumMod val="50000"/>
                </a:schemeClr>
              </a:solidFill>
            </a:endParaRPr>
          </a:p>
          <a:p>
            <a:pPr algn="just"/>
            <a:r>
              <a:rPr lang="es-ES_tradnl" b="0" dirty="0">
                <a:solidFill>
                  <a:schemeClr val="accent6">
                    <a:lumMod val="50000"/>
                  </a:schemeClr>
                </a:solidFill>
              </a:rPr>
              <a:t>Que el sistema de control ha sido minuciosamente estudiado y evaluado.</a:t>
            </a:r>
          </a:p>
          <a:p>
            <a:pPr marL="284163" indent="-284163" algn="just"/>
            <a:endParaRPr lang="es-ES_tradnl" b="0" dirty="0">
              <a:solidFill>
                <a:schemeClr val="accent6">
                  <a:lumMod val="50000"/>
                </a:schemeClr>
              </a:solidFill>
            </a:endParaRPr>
          </a:p>
          <a:p>
            <a:pPr algn="just"/>
            <a:r>
              <a:rPr lang="es-ES_tradnl" b="0" dirty="0">
                <a:solidFill>
                  <a:schemeClr val="accent6">
                    <a:lumMod val="50000"/>
                  </a:schemeClr>
                </a:solidFill>
              </a:rPr>
              <a:t>Que los procedimientos de auditoría y las pruebas realizadas han proporcionado los suficientes elementos para soportar una opinión.</a:t>
            </a:r>
          </a:p>
        </p:txBody>
      </p:sp>
      <p:pic>
        <p:nvPicPr>
          <p:cNvPr id="7" name="Picture 5" descr="super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56674"/>
            <a:ext cx="3124200" cy="316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6"/>
          <p:cNvSpPr>
            <a:spLocks noChangeArrowheads="1"/>
          </p:cNvSpPr>
          <p:nvPr/>
        </p:nvSpPr>
        <p:spPr bwMode="auto">
          <a:xfrm>
            <a:off x="3851920" y="2466683"/>
            <a:ext cx="177800" cy="519351"/>
          </a:xfrm>
          <a:prstGeom prst="ellipse">
            <a:avLst/>
          </a:prstGeom>
          <a:gradFill rotWithShape="1">
            <a:gsLst>
              <a:gs pos="0">
                <a:srgbClr val="E2E2E2"/>
              </a:gs>
              <a:gs pos="100000">
                <a:srgbClr val="3333CC"/>
              </a:gs>
            </a:gsLst>
            <a:path path="shape">
              <a:fillToRect l="50000" t="50000" r="50000" b="50000"/>
            </a:path>
          </a:gradFill>
          <a:ln w="9525" algn="ctr">
            <a:solidFill>
              <a:srgbClr val="0000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s-MX">
              <a:solidFill>
                <a:schemeClr val="accent6">
                  <a:lumMod val="50000"/>
                </a:schemeClr>
              </a:solidFill>
            </a:endParaRPr>
          </a:p>
        </p:txBody>
      </p:sp>
      <p:sp>
        <p:nvSpPr>
          <p:cNvPr id="9" name="Oval 7"/>
          <p:cNvSpPr>
            <a:spLocks noChangeArrowheads="1"/>
          </p:cNvSpPr>
          <p:nvPr/>
        </p:nvSpPr>
        <p:spPr bwMode="auto">
          <a:xfrm>
            <a:off x="3851920" y="3224714"/>
            <a:ext cx="177800" cy="519351"/>
          </a:xfrm>
          <a:prstGeom prst="ellipse">
            <a:avLst/>
          </a:prstGeom>
          <a:gradFill rotWithShape="1">
            <a:gsLst>
              <a:gs pos="0">
                <a:srgbClr val="E2E2E2"/>
              </a:gs>
              <a:gs pos="100000">
                <a:srgbClr val="3333CC"/>
              </a:gs>
            </a:gsLst>
            <a:path path="shape">
              <a:fillToRect l="50000" t="50000" r="50000" b="50000"/>
            </a:path>
          </a:gradFill>
          <a:ln w="9525" algn="ctr">
            <a:solidFill>
              <a:srgbClr val="0000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s-MX">
              <a:solidFill>
                <a:schemeClr val="accent6">
                  <a:lumMod val="50000"/>
                </a:schemeClr>
              </a:solidFill>
            </a:endParaRPr>
          </a:p>
        </p:txBody>
      </p:sp>
      <p:sp>
        <p:nvSpPr>
          <p:cNvPr id="10" name="Oval 8"/>
          <p:cNvSpPr>
            <a:spLocks noChangeArrowheads="1"/>
          </p:cNvSpPr>
          <p:nvPr/>
        </p:nvSpPr>
        <p:spPr bwMode="auto">
          <a:xfrm>
            <a:off x="3851920" y="4101396"/>
            <a:ext cx="177800" cy="519351"/>
          </a:xfrm>
          <a:prstGeom prst="ellipse">
            <a:avLst/>
          </a:prstGeom>
          <a:gradFill rotWithShape="1">
            <a:gsLst>
              <a:gs pos="0">
                <a:srgbClr val="E2E2E2"/>
              </a:gs>
              <a:gs pos="100000">
                <a:srgbClr val="3333CC"/>
              </a:gs>
            </a:gsLst>
            <a:path path="shape">
              <a:fillToRect l="50000" t="50000" r="50000" b="50000"/>
            </a:path>
          </a:gradFill>
          <a:ln w="9525" algn="ctr">
            <a:solidFill>
              <a:srgbClr val="0000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s-MX">
              <a:solidFill>
                <a:schemeClr val="accent6">
                  <a:lumMod val="50000"/>
                </a:schemeClr>
              </a:solidFill>
            </a:endParaRPr>
          </a:p>
        </p:txBody>
      </p:sp>
    </p:spTree>
    <p:extLst>
      <p:ext uri="{BB962C8B-B14F-4D97-AF65-F5344CB8AC3E}">
        <p14:creationId xmlns:p14="http://schemas.microsoft.com/office/powerpoint/2010/main" val="81087625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48</a:t>
            </a:fld>
            <a:endParaRPr lang="en-US"/>
          </a:p>
        </p:txBody>
      </p:sp>
      <p:sp>
        <p:nvSpPr>
          <p:cNvPr id="4102" name="Rectangle 6"/>
          <p:cNvSpPr>
            <a:spLocks noGrp="1" noChangeArrowheads="1"/>
          </p:cNvSpPr>
          <p:nvPr>
            <p:ph type="ctrTitle"/>
          </p:nvPr>
        </p:nvSpPr>
        <p:spPr>
          <a:xfrm>
            <a:off x="533400" y="4775"/>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2"/>
          <p:cNvSpPr txBox="1">
            <a:spLocks noChangeArrowheads="1"/>
          </p:cNvSpPr>
          <p:nvPr/>
        </p:nvSpPr>
        <p:spPr bwMode="auto">
          <a:xfrm>
            <a:off x="4015172" y="939280"/>
            <a:ext cx="5076056" cy="83096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defRPr sz="2400" b="1">
                <a:solidFill>
                  <a:schemeClr val="bg1"/>
                </a:solidFill>
                <a:latin typeface="TheSans 7-Bold Caps" panose="02000703000000000003" pitchFamily="50" charset="0"/>
                <a:ea typeface="+mj-ea"/>
                <a:cs typeface="+mj-cs"/>
              </a:defRPr>
            </a:lvl1pPr>
          </a:lstStyle>
          <a:p>
            <a:r>
              <a:rPr lang="es-ES_tradnl" dirty="0">
                <a:solidFill>
                  <a:schemeClr val="accent6">
                    <a:lumMod val="50000"/>
                  </a:schemeClr>
                </a:solidFill>
              </a:rPr>
              <a:t>CONFIDENCIALIDAD DE LOS PAPELES DE TRABAJO</a:t>
            </a:r>
          </a:p>
        </p:txBody>
      </p:sp>
      <p:sp>
        <p:nvSpPr>
          <p:cNvPr id="5" name="Text Box 3"/>
          <p:cNvSpPr txBox="1">
            <a:spLocks noChangeArrowheads="1"/>
          </p:cNvSpPr>
          <p:nvPr/>
        </p:nvSpPr>
        <p:spPr bwMode="auto">
          <a:xfrm>
            <a:off x="395536" y="2708920"/>
            <a:ext cx="3959225"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r>
              <a:rPr lang="es-ES_tradnl" sz="2400" b="0" dirty="0">
                <a:solidFill>
                  <a:schemeClr val="accent6">
                    <a:lumMod val="50000"/>
                  </a:schemeClr>
                </a:solidFill>
                <a:latin typeface="+mn-lt"/>
              </a:rPr>
              <a:t>Los papeles de trabajo son exclusivos de la instancia fiscalizadora, ya que la información que contienen es confidencial.</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844675"/>
            <a:ext cx="3929062"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68992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49</a:t>
            </a:fld>
            <a:endParaRPr lang="en-US"/>
          </a:p>
        </p:txBody>
      </p:sp>
      <p:sp>
        <p:nvSpPr>
          <p:cNvPr id="4102" name="Rectangle 6"/>
          <p:cNvSpPr>
            <a:spLocks noGrp="1" noChangeArrowheads="1"/>
          </p:cNvSpPr>
          <p:nvPr>
            <p:ph type="ctrTitle"/>
          </p:nvPr>
        </p:nvSpPr>
        <p:spPr>
          <a:xfrm>
            <a:off x="517679" y="41868"/>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2"/>
          <p:cNvSpPr txBox="1">
            <a:spLocks noChangeArrowheads="1"/>
          </p:cNvSpPr>
          <p:nvPr/>
        </p:nvSpPr>
        <p:spPr bwMode="auto">
          <a:xfrm>
            <a:off x="4211638" y="1271037"/>
            <a:ext cx="4681215" cy="83099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defRPr sz="2400" b="1">
                <a:solidFill>
                  <a:schemeClr val="bg1"/>
                </a:solidFill>
                <a:latin typeface="TheSans 7-Bold Caps" panose="02000703000000000003" pitchFamily="50" charset="0"/>
                <a:ea typeface="+mj-ea"/>
                <a:cs typeface="+mj-cs"/>
              </a:defRPr>
            </a:lvl1pPr>
          </a:lstStyle>
          <a:p>
            <a:r>
              <a:rPr lang="es-ES_tradnl" dirty="0"/>
              <a:t>ÍNDICES, REFERENCIAS Y MARCAS EN LOS PAPELES DE TRABAJO </a:t>
            </a:r>
          </a:p>
        </p:txBody>
      </p:sp>
      <p:sp>
        <p:nvSpPr>
          <p:cNvPr id="5" name="Text Box 3"/>
          <p:cNvSpPr txBox="1">
            <a:spLocks noChangeArrowheads="1"/>
          </p:cNvSpPr>
          <p:nvPr/>
        </p:nvSpPr>
        <p:spPr bwMode="auto">
          <a:xfrm>
            <a:off x="323528" y="2172920"/>
            <a:ext cx="8569325"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r>
              <a:rPr lang="es-ES_tradnl" sz="2400" b="0" dirty="0">
                <a:solidFill>
                  <a:srgbClr val="C00000"/>
                </a:solidFill>
                <a:latin typeface="+mn-lt"/>
              </a:rPr>
              <a:t>Los índices, referencias y marcas agilizan el manejo y la consulta de los papeles de trabajo por parte de los auditores y facilitan la supervisión al comprender en forma inmediata el trabajo realizado.</a:t>
            </a:r>
          </a:p>
          <a:p>
            <a:pPr algn="just" eaLnBrk="1" hangingPunct="1"/>
            <a:endParaRPr lang="es-ES_tradnl" sz="1200" b="0" dirty="0">
              <a:solidFill>
                <a:srgbClr val="C00000"/>
              </a:solidFill>
              <a:latin typeface="+mn-lt"/>
            </a:endParaRPr>
          </a:p>
          <a:p>
            <a:pPr algn="just" eaLnBrk="1" hangingPunct="1"/>
            <a:r>
              <a:rPr lang="es-ES_tradnl" sz="2400" b="0" dirty="0">
                <a:solidFill>
                  <a:srgbClr val="C00000"/>
                </a:solidFill>
                <a:latin typeface="+mn-lt"/>
              </a:rPr>
              <a:t>Es importante que se estandarice en cada OIC el tipo de índices y marcas a utilizar durante las revisiones.</a:t>
            </a:r>
          </a:p>
          <a:p>
            <a:pPr algn="just" eaLnBrk="1" hangingPunct="1"/>
            <a:endParaRPr lang="es-ES_tradnl" sz="1200" b="0" dirty="0">
              <a:solidFill>
                <a:srgbClr val="C00000"/>
              </a:solidFill>
              <a:latin typeface="+mn-lt"/>
            </a:endParaRPr>
          </a:p>
          <a:p>
            <a:pPr algn="just" eaLnBrk="1" hangingPunct="1"/>
            <a:r>
              <a:rPr lang="es-ES_tradnl" sz="2400" b="0" dirty="0">
                <a:solidFill>
                  <a:srgbClr val="C00000"/>
                </a:solidFill>
                <a:latin typeface="+mn-lt"/>
              </a:rPr>
              <a:t>Asimismo, una vez estandarizados, se deberán dar a conocer a todo el grupo de auditores del OIC.</a:t>
            </a:r>
          </a:p>
        </p:txBody>
      </p:sp>
    </p:spTree>
    <p:extLst>
      <p:ext uri="{BB962C8B-B14F-4D97-AF65-F5344CB8AC3E}">
        <p14:creationId xmlns:p14="http://schemas.microsoft.com/office/powerpoint/2010/main" val="1622160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17" name="2 Marcador de texto"/>
          <p:cNvSpPr txBox="1">
            <a:spLocks/>
          </p:cNvSpPr>
          <p:nvPr/>
        </p:nvSpPr>
        <p:spPr>
          <a:xfrm>
            <a:off x="323528" y="2132856"/>
            <a:ext cx="8493349" cy="3287037"/>
          </a:xfrm>
          <a:prstGeom prst="rect">
            <a:avLst/>
          </a:prstGeom>
        </p:spPr>
        <p:txBody>
          <a:bodyPr vert="horz" lIns="91440" tIns="45720" rIns="91440" bIns="45720" rtlCol="0" anchor="ctr">
            <a:normAutofit/>
          </a:bodyPr>
          <a:lstStyle/>
          <a:p>
            <a:pPr marL="514350" indent="-514350" algn="just">
              <a:buClr>
                <a:srgbClr val="FF0000"/>
              </a:buClr>
            </a:pPr>
            <a:r>
              <a:rPr lang="es-MX" sz="3600" b="1" dirty="0">
                <a:solidFill>
                  <a:schemeClr val="accent6">
                    <a:lumMod val="50000"/>
                  </a:schemeClr>
                </a:solidFill>
              </a:rPr>
              <a:t>Auditorías </a:t>
            </a:r>
            <a:r>
              <a:rPr lang="es-MX" sz="3600" b="1" u="sng" dirty="0">
                <a:solidFill>
                  <a:schemeClr val="accent6">
                    <a:lumMod val="50000"/>
                  </a:schemeClr>
                </a:solidFill>
              </a:rPr>
              <a:t>Financieras </a:t>
            </a:r>
            <a:r>
              <a:rPr lang="es-MX" sz="3600" u="sng" dirty="0">
                <a:solidFill>
                  <a:schemeClr val="accent6">
                    <a:lumMod val="50000"/>
                  </a:schemeClr>
                </a:solidFill>
              </a:rPr>
              <a:t> </a:t>
            </a:r>
          </a:p>
          <a:p>
            <a:pPr algn="just">
              <a:buClr>
                <a:srgbClr val="FF0000"/>
              </a:buClr>
            </a:pPr>
            <a:endParaRPr lang="es-MX" sz="2000" dirty="0">
              <a:solidFill>
                <a:schemeClr val="accent6">
                  <a:lumMod val="50000"/>
                </a:schemeClr>
              </a:solidFill>
              <a:effectLst>
                <a:outerShdw blurRad="38100" dist="38100" dir="2700000" algn="tl">
                  <a:srgbClr val="000000">
                    <a:alpha val="43137"/>
                  </a:srgbClr>
                </a:outerShdw>
              </a:effectLst>
            </a:endParaRPr>
          </a:p>
          <a:p>
            <a:pPr lvl="0" algn="just"/>
            <a:r>
              <a:rPr lang="es-MX" sz="2400" dirty="0">
                <a:solidFill>
                  <a:schemeClr val="accent6">
                    <a:lumMod val="50000"/>
                  </a:schemeClr>
                </a:solidFill>
              </a:rPr>
              <a:t>Su objeto incluye la situación financiera, los resultados financieros, los flujos de efectivo, la información presupuestal, u otros elementos que se reconocen, se miden y se presentan en los estados financieros. La información objeto de la revisión son los propios estados financieros.</a:t>
            </a:r>
            <a:endParaRPr lang="es-MX" sz="2800" dirty="0">
              <a:solidFill>
                <a:schemeClr val="accent6">
                  <a:lumMod val="50000"/>
                </a:schemeClr>
              </a:solidFill>
            </a:endParaRPr>
          </a:p>
        </p:txBody>
      </p:sp>
    </p:spTree>
    <p:extLst>
      <p:ext uri="{BB962C8B-B14F-4D97-AF65-F5344CB8AC3E}">
        <p14:creationId xmlns:p14="http://schemas.microsoft.com/office/powerpoint/2010/main" val="144060255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50</a:t>
            </a:fld>
            <a:endParaRPr lang="en-US"/>
          </a:p>
        </p:txBody>
      </p:sp>
      <p:sp>
        <p:nvSpPr>
          <p:cNvPr id="4102" name="Rectangle 6"/>
          <p:cNvSpPr>
            <a:spLocks noGrp="1" noChangeArrowheads="1"/>
          </p:cNvSpPr>
          <p:nvPr>
            <p:ph type="ctrTitle"/>
          </p:nvPr>
        </p:nvSpPr>
        <p:spPr>
          <a:xfrm>
            <a:off x="524151" y="126284"/>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2"/>
          <p:cNvSpPr txBox="1">
            <a:spLocks noChangeArrowheads="1"/>
          </p:cNvSpPr>
          <p:nvPr/>
        </p:nvSpPr>
        <p:spPr bwMode="auto">
          <a:xfrm>
            <a:off x="4155513" y="4147741"/>
            <a:ext cx="84952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r">
              <a:defRPr/>
            </a:pPr>
            <a:r>
              <a:rPr lang="es-ES_tradnl" sz="1600">
                <a:effectLst>
                  <a:outerShdw blurRad="38100" dist="38100" dir="2700000" algn="tl">
                    <a:srgbClr val="C0C0C0"/>
                  </a:outerShdw>
                </a:effectLst>
                <a:latin typeface="+mn-lt"/>
              </a:rPr>
              <a:t>ÍNDICES</a:t>
            </a:r>
          </a:p>
        </p:txBody>
      </p:sp>
      <p:sp>
        <p:nvSpPr>
          <p:cNvPr id="5" name="Text Box 18"/>
          <p:cNvSpPr txBox="1">
            <a:spLocks noChangeArrowheads="1"/>
          </p:cNvSpPr>
          <p:nvPr/>
        </p:nvSpPr>
        <p:spPr bwMode="auto">
          <a:xfrm>
            <a:off x="7100673" y="1012672"/>
            <a:ext cx="1828645" cy="461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rtlCol="0" anchor="ctr">
            <a:spAutoFit/>
            <a:scene3d>
              <a:camera prst="orthographicFront"/>
              <a:lightRig rig="soft" dir="t">
                <a:rot lat="0" lon="0" rev="10800000"/>
              </a:lightRig>
            </a:scene3d>
            <a:sp3d>
              <a:bevelT w="27940" h="12700"/>
              <a:contourClr>
                <a:srgbClr val="DDDDDD"/>
              </a:contourClr>
            </a:sp3d>
          </a:bodyPr>
          <a:lstStyle>
            <a:defPPr>
              <a:defRPr lang="es-ES"/>
            </a:defPPr>
            <a:lvl1pPr indent="324000" defTabSz="913692" eaLnBrk="0" hangingPunct="0">
              <a:defRPr sz="2400" b="0">
                <a:solidFill>
                  <a:schemeClr val="tx2"/>
                </a:solidFill>
                <a:effectLst>
                  <a:outerShdw blurRad="63500" dist="38100" dir="5400000" algn="t" rotWithShape="0">
                    <a:prstClr val="black">
                      <a:alpha val="25000"/>
                    </a:prstClr>
                  </a:outerShdw>
                </a:effectLst>
                <a:ea typeface="+mj-ea"/>
                <a:cs typeface="+mj-cs"/>
              </a:defRPr>
            </a:lvl1pPr>
          </a:lstStyle>
          <a:p>
            <a:r>
              <a:rPr lang="es-ES_tradnl" b="1" dirty="0">
                <a:solidFill>
                  <a:schemeClr val="bg1"/>
                </a:solidFill>
                <a:latin typeface="TheSans 7-Bold Caps" panose="02000703000000000003" pitchFamily="50" charset="0"/>
              </a:rPr>
              <a:t>ÍNDICES</a:t>
            </a:r>
          </a:p>
        </p:txBody>
      </p:sp>
      <p:sp>
        <p:nvSpPr>
          <p:cNvPr id="7" name="Text Box 19"/>
          <p:cNvSpPr txBox="1">
            <a:spLocks noChangeArrowheads="1"/>
          </p:cNvSpPr>
          <p:nvPr/>
        </p:nvSpPr>
        <p:spPr bwMode="auto">
          <a:xfrm>
            <a:off x="323528" y="1540453"/>
            <a:ext cx="859155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r>
              <a:rPr lang="es-ES_tradnl" b="0" dirty="0">
                <a:solidFill>
                  <a:srgbClr val="C00000"/>
                </a:solidFill>
                <a:latin typeface="+mn-lt"/>
              </a:rPr>
              <a:t>Son claves que permiten localizar el lugar exacto de una cédula en el o los legajos de papeles de trabajo.</a:t>
            </a:r>
          </a:p>
          <a:p>
            <a:pPr algn="just" eaLnBrk="1" hangingPunct="1"/>
            <a:endParaRPr lang="es-ES_tradnl" sz="1000" b="0" dirty="0">
              <a:solidFill>
                <a:srgbClr val="C00000"/>
              </a:solidFill>
              <a:latin typeface="+mn-lt"/>
            </a:endParaRPr>
          </a:p>
          <a:p>
            <a:pPr algn="just" eaLnBrk="1" hangingPunct="1"/>
            <a:r>
              <a:rPr lang="es-ES_tradnl" b="0" dirty="0">
                <a:solidFill>
                  <a:srgbClr val="C00000"/>
                </a:solidFill>
                <a:latin typeface="+mn-lt"/>
              </a:rPr>
              <a:t>Se sugiere que los índices se anoten con color en la parte superior derecha de la cédula.</a:t>
            </a:r>
          </a:p>
          <a:p>
            <a:pPr algn="just" eaLnBrk="1" hangingPunct="1"/>
            <a:endParaRPr lang="es-ES_tradnl" sz="1000" b="0" dirty="0">
              <a:solidFill>
                <a:srgbClr val="C00000"/>
              </a:solidFill>
              <a:latin typeface="+mn-lt"/>
            </a:endParaRPr>
          </a:p>
          <a:p>
            <a:pPr algn="just" eaLnBrk="1" hangingPunct="1"/>
            <a:r>
              <a:rPr lang="es-ES_tradnl" b="0" dirty="0">
                <a:solidFill>
                  <a:srgbClr val="C00000"/>
                </a:solidFill>
                <a:latin typeface="+mn-lt"/>
              </a:rPr>
              <a:t>Los OIC deberán establecer y estandarizar por medio de una cédula de índices o catálogo, la clase de índices más adecuada de acuerdo a sus necesidades, los cuales serán de uso homogéneo y obligatorio para los auditores.</a:t>
            </a:r>
          </a:p>
        </p:txBody>
      </p:sp>
      <p:grpSp>
        <p:nvGrpSpPr>
          <p:cNvPr id="8" name="Group 37"/>
          <p:cNvGrpSpPr>
            <a:grpSpLocks/>
          </p:cNvGrpSpPr>
          <p:nvPr/>
        </p:nvGrpSpPr>
        <p:grpSpPr bwMode="auto">
          <a:xfrm>
            <a:off x="2123728" y="4581128"/>
            <a:ext cx="6523038" cy="2039938"/>
            <a:chOff x="960" y="2474"/>
            <a:chExt cx="4487" cy="1425"/>
          </a:xfrm>
        </p:grpSpPr>
        <p:sp>
          <p:nvSpPr>
            <p:cNvPr id="9" name="Rectangle 4"/>
            <p:cNvSpPr>
              <a:spLocks noChangeArrowheads="1"/>
            </p:cNvSpPr>
            <p:nvPr/>
          </p:nvSpPr>
          <p:spPr bwMode="auto">
            <a:xfrm>
              <a:off x="960" y="2511"/>
              <a:ext cx="2832" cy="1380"/>
            </a:xfrm>
            <a:prstGeom prst="rect">
              <a:avLst/>
            </a:prstGeom>
            <a:solidFill>
              <a:schemeClr val="bg1">
                <a:lumMod val="85000"/>
              </a:schemeClr>
            </a:solidFill>
            <a:ln w="19050">
              <a:solidFill>
                <a:schemeClr val="tx1"/>
              </a:solidFill>
              <a:miter lim="800000"/>
              <a:headEnd/>
              <a:tailEnd/>
            </a:ln>
            <a:effectLst>
              <a:outerShdw dist="107763" dir="2700000" algn="ctr" rotWithShape="0">
                <a:srgbClr val="808080">
                  <a:alpha val="50000"/>
                </a:srgbClr>
              </a:outerShdw>
            </a:effectLst>
          </p:spPr>
          <p:txBody>
            <a:bodyPr wrap="none" anchor="ctr"/>
            <a:lstStyle/>
            <a:p>
              <a:pPr algn="r"/>
              <a:endParaRPr lang="es-ES_tradnl"/>
            </a:p>
          </p:txBody>
        </p:sp>
        <p:sp>
          <p:nvSpPr>
            <p:cNvPr id="10" name="Text Box 5"/>
            <p:cNvSpPr txBox="1">
              <a:spLocks noChangeArrowheads="1"/>
            </p:cNvSpPr>
            <p:nvPr/>
          </p:nvSpPr>
          <p:spPr bwMode="auto">
            <a:xfrm>
              <a:off x="3463" y="2537"/>
              <a:ext cx="202" cy="236"/>
            </a:xfrm>
            <a:prstGeom prst="rect">
              <a:avLst/>
            </a:prstGeom>
            <a:gradFill rotWithShape="1">
              <a:gsLst>
                <a:gs pos="0">
                  <a:schemeClr val="accent2"/>
                </a:gs>
                <a:gs pos="50000">
                  <a:srgbClr val="FFFFFF"/>
                </a:gs>
                <a:gs pos="100000">
                  <a:schemeClr val="accent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defRPr/>
              </a:pPr>
              <a:r>
                <a:rPr lang="es-ES_tradnl" sz="1600">
                  <a:latin typeface="+mn-lt"/>
                </a:rPr>
                <a:t>C</a:t>
              </a:r>
            </a:p>
          </p:txBody>
        </p:sp>
        <p:sp>
          <p:nvSpPr>
            <p:cNvPr id="11" name="Line 6"/>
            <p:cNvSpPr>
              <a:spLocks noChangeShapeType="1"/>
            </p:cNvSpPr>
            <p:nvPr/>
          </p:nvSpPr>
          <p:spPr bwMode="auto">
            <a:xfrm>
              <a:off x="960" y="2859"/>
              <a:ext cx="28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sp>
          <p:nvSpPr>
            <p:cNvPr id="12" name="Line 7"/>
            <p:cNvSpPr>
              <a:spLocks noChangeShapeType="1"/>
            </p:cNvSpPr>
            <p:nvPr/>
          </p:nvSpPr>
          <p:spPr bwMode="auto">
            <a:xfrm>
              <a:off x="960" y="2655"/>
              <a:ext cx="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grpSp>
          <p:nvGrpSpPr>
            <p:cNvPr id="13" name="Group 37"/>
            <p:cNvGrpSpPr>
              <a:grpSpLocks/>
            </p:cNvGrpSpPr>
            <p:nvPr/>
          </p:nvGrpSpPr>
          <p:grpSpPr bwMode="auto">
            <a:xfrm>
              <a:off x="2466" y="2865"/>
              <a:ext cx="456" cy="1029"/>
              <a:chOff x="2466" y="2956"/>
              <a:chExt cx="456" cy="1056"/>
            </a:xfrm>
          </p:grpSpPr>
          <p:sp>
            <p:nvSpPr>
              <p:cNvPr id="38" name="Line 8"/>
              <p:cNvSpPr>
                <a:spLocks noChangeShapeType="1"/>
              </p:cNvSpPr>
              <p:nvPr/>
            </p:nvSpPr>
            <p:spPr bwMode="auto">
              <a:xfrm>
                <a:off x="2466" y="2956"/>
                <a:ext cx="0" cy="105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sp>
            <p:nvSpPr>
              <p:cNvPr id="39" name="Line 9"/>
              <p:cNvSpPr>
                <a:spLocks noChangeShapeType="1"/>
              </p:cNvSpPr>
              <p:nvPr/>
            </p:nvSpPr>
            <p:spPr bwMode="auto">
              <a:xfrm flipV="1">
                <a:off x="2922" y="2956"/>
                <a:ext cx="0" cy="105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grpSp>
        <p:sp>
          <p:nvSpPr>
            <p:cNvPr id="14" name="Line 10"/>
            <p:cNvSpPr>
              <a:spLocks noChangeShapeType="1"/>
            </p:cNvSpPr>
            <p:nvPr/>
          </p:nvSpPr>
          <p:spPr bwMode="auto">
            <a:xfrm>
              <a:off x="3378" y="2865"/>
              <a:ext cx="0" cy="103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sp>
          <p:nvSpPr>
            <p:cNvPr id="15" name="Line 11"/>
            <p:cNvSpPr>
              <a:spLocks noChangeShapeType="1"/>
            </p:cNvSpPr>
            <p:nvPr/>
          </p:nvSpPr>
          <p:spPr bwMode="auto">
            <a:xfrm>
              <a:off x="1247" y="3067"/>
              <a:ext cx="86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sp>
          <p:nvSpPr>
            <p:cNvPr id="16" name="Line 12"/>
            <p:cNvSpPr>
              <a:spLocks noChangeShapeType="1"/>
            </p:cNvSpPr>
            <p:nvPr/>
          </p:nvSpPr>
          <p:spPr bwMode="auto">
            <a:xfrm>
              <a:off x="1247" y="3367"/>
              <a:ext cx="86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sp>
          <p:nvSpPr>
            <p:cNvPr id="17" name="Line 13"/>
            <p:cNvSpPr>
              <a:spLocks noChangeShapeType="1"/>
            </p:cNvSpPr>
            <p:nvPr/>
          </p:nvSpPr>
          <p:spPr bwMode="auto">
            <a:xfrm>
              <a:off x="1247" y="3667"/>
              <a:ext cx="86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sp>
          <p:nvSpPr>
            <p:cNvPr id="18" name="Line 14"/>
            <p:cNvSpPr>
              <a:spLocks noChangeShapeType="1"/>
            </p:cNvSpPr>
            <p:nvPr/>
          </p:nvSpPr>
          <p:spPr bwMode="auto">
            <a:xfrm>
              <a:off x="1247" y="3217"/>
              <a:ext cx="86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sp>
          <p:nvSpPr>
            <p:cNvPr id="19" name="Line 15"/>
            <p:cNvSpPr>
              <a:spLocks noChangeShapeType="1"/>
            </p:cNvSpPr>
            <p:nvPr/>
          </p:nvSpPr>
          <p:spPr bwMode="auto">
            <a:xfrm>
              <a:off x="1247" y="3517"/>
              <a:ext cx="86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sp>
          <p:nvSpPr>
            <p:cNvPr id="20" name="Text Box 16"/>
            <p:cNvSpPr txBox="1">
              <a:spLocks noChangeArrowheads="1"/>
            </p:cNvSpPr>
            <p:nvPr/>
          </p:nvSpPr>
          <p:spPr bwMode="auto">
            <a:xfrm>
              <a:off x="1273" y="2474"/>
              <a:ext cx="1828"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400">
                  <a:latin typeface="+mn-lt"/>
                </a:rPr>
                <a:t>CÉDULA DE PUNTOS PENDIENTES</a:t>
              </a:r>
            </a:p>
          </p:txBody>
        </p:sp>
        <p:sp>
          <p:nvSpPr>
            <p:cNvPr id="21" name="Text Box 17"/>
            <p:cNvSpPr txBox="1">
              <a:spLocks noChangeArrowheads="1"/>
            </p:cNvSpPr>
            <p:nvPr/>
          </p:nvSpPr>
          <p:spPr bwMode="auto">
            <a:xfrm>
              <a:off x="1252" y="2666"/>
              <a:ext cx="1318"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400" dirty="0">
                  <a:latin typeface="+mn-lt"/>
                </a:rPr>
                <a:t>REVISIÓN AL ALMACEN</a:t>
              </a:r>
            </a:p>
          </p:txBody>
        </p:sp>
        <p:grpSp>
          <p:nvGrpSpPr>
            <p:cNvPr id="22" name="Group 20"/>
            <p:cNvGrpSpPr>
              <a:grpSpLocks/>
            </p:cNvGrpSpPr>
            <p:nvPr/>
          </p:nvGrpSpPr>
          <p:grpSpPr bwMode="auto">
            <a:xfrm rot="17318730" flipH="1">
              <a:off x="4006" y="2285"/>
              <a:ext cx="1071" cy="1811"/>
              <a:chOff x="4136" y="2837"/>
              <a:chExt cx="1071" cy="1095"/>
            </a:xfrm>
          </p:grpSpPr>
          <p:sp>
            <p:nvSpPr>
              <p:cNvPr id="23" name="Freeform 21"/>
              <p:cNvSpPr>
                <a:spLocks/>
              </p:cNvSpPr>
              <p:nvPr/>
            </p:nvSpPr>
            <p:spPr bwMode="auto">
              <a:xfrm>
                <a:off x="4138" y="3245"/>
                <a:ext cx="1069" cy="687"/>
              </a:xfrm>
              <a:custGeom>
                <a:avLst/>
                <a:gdLst>
                  <a:gd name="T0" fmla="*/ 832 w 1069"/>
                  <a:gd name="T1" fmla="*/ 687 h 1374"/>
                  <a:gd name="T2" fmla="*/ 853 w 1069"/>
                  <a:gd name="T3" fmla="*/ 595 h 1374"/>
                  <a:gd name="T4" fmla="*/ 912 w 1069"/>
                  <a:gd name="T5" fmla="*/ 545 h 1374"/>
                  <a:gd name="T6" fmla="*/ 972 w 1069"/>
                  <a:gd name="T7" fmla="*/ 502 h 1374"/>
                  <a:gd name="T8" fmla="*/ 1028 w 1069"/>
                  <a:gd name="T9" fmla="*/ 447 h 1374"/>
                  <a:gd name="T10" fmla="*/ 1057 w 1069"/>
                  <a:gd name="T11" fmla="*/ 400 h 1374"/>
                  <a:gd name="T12" fmla="*/ 1069 w 1069"/>
                  <a:gd name="T13" fmla="*/ 344 h 1374"/>
                  <a:gd name="T14" fmla="*/ 1045 w 1069"/>
                  <a:gd name="T15" fmla="*/ 283 h 1374"/>
                  <a:gd name="T16" fmla="*/ 1008 w 1069"/>
                  <a:gd name="T17" fmla="*/ 234 h 1374"/>
                  <a:gd name="T18" fmla="*/ 1014 w 1069"/>
                  <a:gd name="T19" fmla="*/ 190 h 1374"/>
                  <a:gd name="T20" fmla="*/ 999 w 1069"/>
                  <a:gd name="T21" fmla="*/ 150 h 1374"/>
                  <a:gd name="T22" fmla="*/ 978 w 1069"/>
                  <a:gd name="T23" fmla="*/ 128 h 1374"/>
                  <a:gd name="T24" fmla="*/ 949 w 1069"/>
                  <a:gd name="T25" fmla="*/ 109 h 1374"/>
                  <a:gd name="T26" fmla="*/ 938 w 1069"/>
                  <a:gd name="T27" fmla="*/ 96 h 1374"/>
                  <a:gd name="T28" fmla="*/ 897 w 1069"/>
                  <a:gd name="T29" fmla="*/ 83 h 1374"/>
                  <a:gd name="T30" fmla="*/ 863 w 1069"/>
                  <a:gd name="T31" fmla="*/ 80 h 1374"/>
                  <a:gd name="T32" fmla="*/ 837 w 1069"/>
                  <a:gd name="T33" fmla="*/ 87 h 1374"/>
                  <a:gd name="T34" fmla="*/ 806 w 1069"/>
                  <a:gd name="T35" fmla="*/ 131 h 1374"/>
                  <a:gd name="T36" fmla="*/ 749 w 1069"/>
                  <a:gd name="T37" fmla="*/ 194 h 1374"/>
                  <a:gd name="T38" fmla="*/ 833 w 1069"/>
                  <a:gd name="T39" fmla="*/ 85 h 1374"/>
                  <a:gd name="T40" fmla="*/ 848 w 1069"/>
                  <a:gd name="T41" fmla="*/ 72 h 1374"/>
                  <a:gd name="T42" fmla="*/ 829 w 1069"/>
                  <a:gd name="T43" fmla="*/ 47 h 1374"/>
                  <a:gd name="T44" fmla="*/ 798 w 1069"/>
                  <a:gd name="T45" fmla="*/ 39 h 1374"/>
                  <a:gd name="T46" fmla="*/ 757 w 1069"/>
                  <a:gd name="T47" fmla="*/ 30 h 1374"/>
                  <a:gd name="T48" fmla="*/ 701 w 1069"/>
                  <a:gd name="T49" fmla="*/ 19 h 1374"/>
                  <a:gd name="T50" fmla="*/ 687 w 1069"/>
                  <a:gd name="T51" fmla="*/ 12 h 1374"/>
                  <a:gd name="T52" fmla="*/ 661 w 1069"/>
                  <a:gd name="T53" fmla="*/ 0 h 1374"/>
                  <a:gd name="T54" fmla="*/ 506 w 1069"/>
                  <a:gd name="T55" fmla="*/ 19 h 1374"/>
                  <a:gd name="T56" fmla="*/ 301 w 1069"/>
                  <a:gd name="T57" fmla="*/ 80 h 1374"/>
                  <a:gd name="T58" fmla="*/ 286 w 1069"/>
                  <a:gd name="T59" fmla="*/ 96 h 1374"/>
                  <a:gd name="T60" fmla="*/ 239 w 1069"/>
                  <a:gd name="T61" fmla="*/ 122 h 1374"/>
                  <a:gd name="T62" fmla="*/ 183 w 1069"/>
                  <a:gd name="T63" fmla="*/ 142 h 1374"/>
                  <a:gd name="T64" fmla="*/ 134 w 1069"/>
                  <a:gd name="T65" fmla="*/ 153 h 1374"/>
                  <a:gd name="T66" fmla="*/ 89 w 1069"/>
                  <a:gd name="T67" fmla="*/ 177 h 1374"/>
                  <a:gd name="T68" fmla="*/ 59 w 1069"/>
                  <a:gd name="T69" fmla="*/ 219 h 1374"/>
                  <a:gd name="T70" fmla="*/ 18 w 1069"/>
                  <a:gd name="T71" fmla="*/ 274 h 1374"/>
                  <a:gd name="T72" fmla="*/ 0 w 1069"/>
                  <a:gd name="T73" fmla="*/ 304 h 1374"/>
                  <a:gd name="T74" fmla="*/ 18 w 1069"/>
                  <a:gd name="T75" fmla="*/ 353 h 1374"/>
                  <a:gd name="T76" fmla="*/ 48 w 1069"/>
                  <a:gd name="T77" fmla="*/ 403 h 1374"/>
                  <a:gd name="T78" fmla="*/ 96 w 1069"/>
                  <a:gd name="T79" fmla="*/ 468 h 1374"/>
                  <a:gd name="T80" fmla="*/ 123 w 1069"/>
                  <a:gd name="T81" fmla="*/ 520 h 1374"/>
                  <a:gd name="T82" fmla="*/ 190 w 1069"/>
                  <a:gd name="T83" fmla="*/ 569 h 1374"/>
                  <a:gd name="T84" fmla="*/ 224 w 1069"/>
                  <a:gd name="T85" fmla="*/ 578 h 1374"/>
                  <a:gd name="T86" fmla="*/ 243 w 1069"/>
                  <a:gd name="T87" fmla="*/ 604 h 1374"/>
                  <a:gd name="T88" fmla="*/ 246 w 1069"/>
                  <a:gd name="T89" fmla="*/ 686 h 1374"/>
                  <a:gd name="T90" fmla="*/ 832 w 1069"/>
                  <a:gd name="T91" fmla="*/ 687 h 13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9"/>
                  <a:gd name="T139" fmla="*/ 0 h 1374"/>
                  <a:gd name="T140" fmla="*/ 1069 w 1069"/>
                  <a:gd name="T141" fmla="*/ 1374 h 13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9" h="1374">
                    <a:moveTo>
                      <a:pt x="832" y="1374"/>
                    </a:moveTo>
                    <a:lnTo>
                      <a:pt x="853" y="1189"/>
                    </a:lnTo>
                    <a:lnTo>
                      <a:pt x="912" y="1090"/>
                    </a:lnTo>
                    <a:lnTo>
                      <a:pt x="972" y="1003"/>
                    </a:lnTo>
                    <a:lnTo>
                      <a:pt x="1028" y="893"/>
                    </a:lnTo>
                    <a:lnTo>
                      <a:pt x="1057" y="800"/>
                    </a:lnTo>
                    <a:lnTo>
                      <a:pt x="1069" y="688"/>
                    </a:lnTo>
                    <a:lnTo>
                      <a:pt x="1045" y="566"/>
                    </a:lnTo>
                    <a:lnTo>
                      <a:pt x="1008" y="468"/>
                    </a:lnTo>
                    <a:lnTo>
                      <a:pt x="1014" y="380"/>
                    </a:lnTo>
                    <a:lnTo>
                      <a:pt x="999" y="300"/>
                    </a:lnTo>
                    <a:lnTo>
                      <a:pt x="978" y="255"/>
                    </a:lnTo>
                    <a:lnTo>
                      <a:pt x="949" y="217"/>
                    </a:lnTo>
                    <a:lnTo>
                      <a:pt x="938" y="191"/>
                    </a:lnTo>
                    <a:lnTo>
                      <a:pt x="897" y="165"/>
                    </a:lnTo>
                    <a:lnTo>
                      <a:pt x="863" y="160"/>
                    </a:lnTo>
                    <a:lnTo>
                      <a:pt x="837" y="174"/>
                    </a:lnTo>
                    <a:lnTo>
                      <a:pt x="806" y="261"/>
                    </a:lnTo>
                    <a:lnTo>
                      <a:pt x="749" y="388"/>
                    </a:lnTo>
                    <a:lnTo>
                      <a:pt x="833" y="170"/>
                    </a:lnTo>
                    <a:lnTo>
                      <a:pt x="848" y="143"/>
                    </a:lnTo>
                    <a:lnTo>
                      <a:pt x="829" y="94"/>
                    </a:lnTo>
                    <a:lnTo>
                      <a:pt x="798" y="77"/>
                    </a:lnTo>
                    <a:lnTo>
                      <a:pt x="757" y="59"/>
                    </a:lnTo>
                    <a:lnTo>
                      <a:pt x="701" y="37"/>
                    </a:lnTo>
                    <a:lnTo>
                      <a:pt x="687" y="24"/>
                    </a:lnTo>
                    <a:lnTo>
                      <a:pt x="661" y="0"/>
                    </a:lnTo>
                    <a:lnTo>
                      <a:pt x="506" y="37"/>
                    </a:lnTo>
                    <a:lnTo>
                      <a:pt x="301" y="159"/>
                    </a:lnTo>
                    <a:lnTo>
                      <a:pt x="286" y="191"/>
                    </a:lnTo>
                    <a:lnTo>
                      <a:pt x="239" y="243"/>
                    </a:lnTo>
                    <a:lnTo>
                      <a:pt x="183" y="284"/>
                    </a:lnTo>
                    <a:lnTo>
                      <a:pt x="134" y="305"/>
                    </a:lnTo>
                    <a:lnTo>
                      <a:pt x="89" y="354"/>
                    </a:lnTo>
                    <a:lnTo>
                      <a:pt x="59" y="437"/>
                    </a:lnTo>
                    <a:lnTo>
                      <a:pt x="18" y="547"/>
                    </a:lnTo>
                    <a:lnTo>
                      <a:pt x="0" y="608"/>
                    </a:lnTo>
                    <a:lnTo>
                      <a:pt x="18" y="705"/>
                    </a:lnTo>
                    <a:lnTo>
                      <a:pt x="48" y="806"/>
                    </a:lnTo>
                    <a:lnTo>
                      <a:pt x="96" y="935"/>
                    </a:lnTo>
                    <a:lnTo>
                      <a:pt x="123" y="1040"/>
                    </a:lnTo>
                    <a:lnTo>
                      <a:pt x="190" y="1137"/>
                    </a:lnTo>
                    <a:lnTo>
                      <a:pt x="224" y="1155"/>
                    </a:lnTo>
                    <a:lnTo>
                      <a:pt x="243" y="1208"/>
                    </a:lnTo>
                    <a:lnTo>
                      <a:pt x="246" y="1372"/>
                    </a:lnTo>
                    <a:lnTo>
                      <a:pt x="832" y="1374"/>
                    </a:lnTo>
                    <a:close/>
                  </a:path>
                </a:pathLst>
              </a:custGeom>
              <a:gradFill rotWithShape="1">
                <a:gsLst>
                  <a:gs pos="0">
                    <a:srgbClr val="765656"/>
                  </a:gs>
                  <a:gs pos="100000">
                    <a:srgbClr val="FFB9B9"/>
                  </a:gs>
                </a:gsLst>
                <a:lin ang="18900000" scaled="1"/>
              </a:gradFill>
              <a:ln w="12700">
                <a:solidFill>
                  <a:srgbClr val="000000"/>
                </a:solidFill>
                <a:round/>
                <a:headEnd/>
                <a:tailEnd/>
              </a:ln>
            </p:spPr>
            <p:txBody>
              <a:bodyPr vert="eaVert"/>
              <a:lstStyle/>
              <a:p>
                <a:endParaRPr lang="es-MX"/>
              </a:p>
            </p:txBody>
          </p:sp>
          <p:sp>
            <p:nvSpPr>
              <p:cNvPr id="24" name="Freeform 22"/>
              <p:cNvSpPr>
                <a:spLocks/>
              </p:cNvSpPr>
              <p:nvPr/>
            </p:nvSpPr>
            <p:spPr bwMode="auto">
              <a:xfrm>
                <a:off x="4737" y="3459"/>
                <a:ext cx="468" cy="129"/>
              </a:xfrm>
              <a:custGeom>
                <a:avLst/>
                <a:gdLst>
                  <a:gd name="T0" fmla="*/ 0 w 468"/>
                  <a:gd name="T1" fmla="*/ 0 h 258"/>
                  <a:gd name="T2" fmla="*/ 204 w 468"/>
                  <a:gd name="T3" fmla="*/ 77 h 258"/>
                  <a:gd name="T4" fmla="*/ 387 w 468"/>
                  <a:gd name="T5" fmla="*/ 116 h 258"/>
                  <a:gd name="T6" fmla="*/ 468 w 468"/>
                  <a:gd name="T7" fmla="*/ 129 h 258"/>
                  <a:gd name="T8" fmla="*/ 0 60000 65536"/>
                  <a:gd name="T9" fmla="*/ 0 60000 65536"/>
                  <a:gd name="T10" fmla="*/ 0 60000 65536"/>
                  <a:gd name="T11" fmla="*/ 0 60000 65536"/>
                  <a:gd name="T12" fmla="*/ 0 w 468"/>
                  <a:gd name="T13" fmla="*/ 0 h 258"/>
                  <a:gd name="T14" fmla="*/ 468 w 468"/>
                  <a:gd name="T15" fmla="*/ 258 h 258"/>
                </a:gdLst>
                <a:ahLst/>
                <a:cxnLst>
                  <a:cxn ang="T8">
                    <a:pos x="T0" y="T1"/>
                  </a:cxn>
                  <a:cxn ang="T9">
                    <a:pos x="T2" y="T3"/>
                  </a:cxn>
                  <a:cxn ang="T10">
                    <a:pos x="T4" y="T5"/>
                  </a:cxn>
                  <a:cxn ang="T11">
                    <a:pos x="T6" y="T7"/>
                  </a:cxn>
                </a:cxnLst>
                <a:rect l="T12" t="T13" r="T14" b="T15"/>
                <a:pathLst>
                  <a:path w="468" h="258">
                    <a:moveTo>
                      <a:pt x="0" y="0"/>
                    </a:moveTo>
                    <a:lnTo>
                      <a:pt x="204" y="153"/>
                    </a:lnTo>
                    <a:lnTo>
                      <a:pt x="387" y="231"/>
                    </a:lnTo>
                    <a:lnTo>
                      <a:pt x="468" y="258"/>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eaVert"/>
              <a:lstStyle/>
              <a:p>
                <a:endParaRPr lang="es-MX"/>
              </a:p>
            </p:txBody>
          </p:sp>
          <p:sp>
            <p:nvSpPr>
              <p:cNvPr id="25" name="Freeform 23"/>
              <p:cNvSpPr>
                <a:spLocks/>
              </p:cNvSpPr>
              <p:nvPr/>
            </p:nvSpPr>
            <p:spPr bwMode="auto">
              <a:xfrm>
                <a:off x="4449" y="3424"/>
                <a:ext cx="522" cy="300"/>
              </a:xfrm>
              <a:custGeom>
                <a:avLst/>
                <a:gdLst>
                  <a:gd name="T0" fmla="*/ 0 w 522"/>
                  <a:gd name="T1" fmla="*/ 0 h 602"/>
                  <a:gd name="T2" fmla="*/ 293 w 522"/>
                  <a:gd name="T3" fmla="*/ 84 h 602"/>
                  <a:gd name="T4" fmla="*/ 359 w 522"/>
                  <a:gd name="T5" fmla="*/ 115 h 602"/>
                  <a:gd name="T6" fmla="*/ 443 w 522"/>
                  <a:gd name="T7" fmla="*/ 168 h 602"/>
                  <a:gd name="T8" fmla="*/ 479 w 522"/>
                  <a:gd name="T9" fmla="*/ 212 h 602"/>
                  <a:gd name="T10" fmla="*/ 498 w 522"/>
                  <a:gd name="T11" fmla="*/ 249 h 602"/>
                  <a:gd name="T12" fmla="*/ 522 w 522"/>
                  <a:gd name="T13" fmla="*/ 300 h 602"/>
                  <a:gd name="T14" fmla="*/ 0 60000 65536"/>
                  <a:gd name="T15" fmla="*/ 0 60000 65536"/>
                  <a:gd name="T16" fmla="*/ 0 60000 65536"/>
                  <a:gd name="T17" fmla="*/ 0 60000 65536"/>
                  <a:gd name="T18" fmla="*/ 0 60000 65536"/>
                  <a:gd name="T19" fmla="*/ 0 60000 65536"/>
                  <a:gd name="T20" fmla="*/ 0 60000 65536"/>
                  <a:gd name="T21" fmla="*/ 0 w 522"/>
                  <a:gd name="T22" fmla="*/ 0 h 602"/>
                  <a:gd name="T23" fmla="*/ 522 w 522"/>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2" h="602">
                    <a:moveTo>
                      <a:pt x="0" y="0"/>
                    </a:moveTo>
                    <a:lnTo>
                      <a:pt x="293" y="168"/>
                    </a:lnTo>
                    <a:lnTo>
                      <a:pt x="359" y="230"/>
                    </a:lnTo>
                    <a:lnTo>
                      <a:pt x="443" y="337"/>
                    </a:lnTo>
                    <a:lnTo>
                      <a:pt x="479" y="425"/>
                    </a:lnTo>
                    <a:lnTo>
                      <a:pt x="498" y="500"/>
                    </a:lnTo>
                    <a:lnTo>
                      <a:pt x="522" y="602"/>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eaVert"/>
              <a:lstStyle/>
              <a:p>
                <a:endParaRPr lang="es-MX"/>
              </a:p>
            </p:txBody>
          </p:sp>
          <p:sp>
            <p:nvSpPr>
              <p:cNvPr id="26" name="Freeform 24"/>
              <p:cNvSpPr>
                <a:spLocks/>
              </p:cNvSpPr>
              <p:nvPr/>
            </p:nvSpPr>
            <p:spPr bwMode="auto">
              <a:xfrm>
                <a:off x="4659" y="3258"/>
                <a:ext cx="343" cy="292"/>
              </a:xfrm>
              <a:custGeom>
                <a:avLst/>
                <a:gdLst>
                  <a:gd name="T0" fmla="*/ 340 w 343"/>
                  <a:gd name="T1" fmla="*/ 66 h 583"/>
                  <a:gd name="T2" fmla="*/ 343 w 343"/>
                  <a:gd name="T3" fmla="*/ 46 h 583"/>
                  <a:gd name="T4" fmla="*/ 320 w 343"/>
                  <a:gd name="T5" fmla="*/ 20 h 583"/>
                  <a:gd name="T6" fmla="*/ 285 w 343"/>
                  <a:gd name="T7" fmla="*/ 7 h 583"/>
                  <a:gd name="T8" fmla="*/ 252 w 343"/>
                  <a:gd name="T9" fmla="*/ 0 h 583"/>
                  <a:gd name="T10" fmla="*/ 216 w 343"/>
                  <a:gd name="T11" fmla="*/ 1 h 583"/>
                  <a:gd name="T12" fmla="*/ 183 w 343"/>
                  <a:gd name="T13" fmla="*/ 5 h 583"/>
                  <a:gd name="T14" fmla="*/ 157 w 343"/>
                  <a:gd name="T15" fmla="*/ 14 h 583"/>
                  <a:gd name="T16" fmla="*/ 107 w 343"/>
                  <a:gd name="T17" fmla="*/ 79 h 583"/>
                  <a:gd name="T18" fmla="*/ 72 w 343"/>
                  <a:gd name="T19" fmla="*/ 140 h 583"/>
                  <a:gd name="T20" fmla="*/ 39 w 343"/>
                  <a:gd name="T21" fmla="*/ 188 h 583"/>
                  <a:gd name="T22" fmla="*/ 0 w 343"/>
                  <a:gd name="T23" fmla="*/ 240 h 583"/>
                  <a:gd name="T24" fmla="*/ 14 w 343"/>
                  <a:gd name="T25" fmla="*/ 273 h 583"/>
                  <a:gd name="T26" fmla="*/ 33 w 343"/>
                  <a:gd name="T27" fmla="*/ 283 h 583"/>
                  <a:gd name="T28" fmla="*/ 63 w 343"/>
                  <a:gd name="T29" fmla="*/ 292 h 583"/>
                  <a:gd name="T30" fmla="*/ 96 w 343"/>
                  <a:gd name="T31" fmla="*/ 290 h 583"/>
                  <a:gd name="T32" fmla="*/ 129 w 343"/>
                  <a:gd name="T33" fmla="*/ 282 h 583"/>
                  <a:gd name="T34" fmla="*/ 162 w 343"/>
                  <a:gd name="T35" fmla="*/ 253 h 583"/>
                  <a:gd name="T36" fmla="*/ 175 w 343"/>
                  <a:gd name="T37" fmla="*/ 213 h 583"/>
                  <a:gd name="T38" fmla="*/ 204 w 343"/>
                  <a:gd name="T39" fmla="*/ 187 h 583"/>
                  <a:gd name="T40" fmla="*/ 230 w 343"/>
                  <a:gd name="T41" fmla="*/ 156 h 583"/>
                  <a:gd name="T42" fmla="*/ 274 w 343"/>
                  <a:gd name="T43" fmla="*/ 125 h 583"/>
                  <a:gd name="T44" fmla="*/ 316 w 343"/>
                  <a:gd name="T45" fmla="*/ 86 h 583"/>
                  <a:gd name="T46" fmla="*/ 340 w 343"/>
                  <a:gd name="T47" fmla="*/ 66 h 5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3"/>
                  <a:gd name="T73" fmla="*/ 0 h 583"/>
                  <a:gd name="T74" fmla="*/ 343 w 343"/>
                  <a:gd name="T75" fmla="*/ 583 h 5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3" h="583">
                    <a:moveTo>
                      <a:pt x="340" y="131"/>
                    </a:moveTo>
                    <a:lnTo>
                      <a:pt x="343" y="92"/>
                    </a:lnTo>
                    <a:lnTo>
                      <a:pt x="320" y="40"/>
                    </a:lnTo>
                    <a:lnTo>
                      <a:pt x="285" y="14"/>
                    </a:lnTo>
                    <a:lnTo>
                      <a:pt x="252" y="0"/>
                    </a:lnTo>
                    <a:lnTo>
                      <a:pt x="216" y="1"/>
                    </a:lnTo>
                    <a:lnTo>
                      <a:pt x="183" y="10"/>
                    </a:lnTo>
                    <a:lnTo>
                      <a:pt x="157" y="27"/>
                    </a:lnTo>
                    <a:lnTo>
                      <a:pt x="107" y="157"/>
                    </a:lnTo>
                    <a:lnTo>
                      <a:pt x="72" y="279"/>
                    </a:lnTo>
                    <a:lnTo>
                      <a:pt x="39" y="376"/>
                    </a:lnTo>
                    <a:lnTo>
                      <a:pt x="0" y="480"/>
                    </a:lnTo>
                    <a:lnTo>
                      <a:pt x="14" y="545"/>
                    </a:lnTo>
                    <a:lnTo>
                      <a:pt x="33" y="566"/>
                    </a:lnTo>
                    <a:lnTo>
                      <a:pt x="63" y="583"/>
                    </a:lnTo>
                    <a:lnTo>
                      <a:pt x="96" y="579"/>
                    </a:lnTo>
                    <a:lnTo>
                      <a:pt x="129" y="564"/>
                    </a:lnTo>
                    <a:lnTo>
                      <a:pt x="162" y="506"/>
                    </a:lnTo>
                    <a:lnTo>
                      <a:pt x="175" y="425"/>
                    </a:lnTo>
                    <a:lnTo>
                      <a:pt x="204" y="373"/>
                    </a:lnTo>
                    <a:lnTo>
                      <a:pt x="230" y="312"/>
                    </a:lnTo>
                    <a:lnTo>
                      <a:pt x="274" y="250"/>
                    </a:lnTo>
                    <a:lnTo>
                      <a:pt x="316" y="172"/>
                    </a:lnTo>
                    <a:lnTo>
                      <a:pt x="340" y="131"/>
                    </a:lnTo>
                    <a:close/>
                  </a:path>
                </a:pathLst>
              </a:custGeom>
              <a:gradFill rotWithShape="1">
                <a:gsLst>
                  <a:gs pos="0">
                    <a:srgbClr val="FFB9B9"/>
                  </a:gs>
                  <a:gs pos="100000">
                    <a:srgbClr val="BA8787"/>
                  </a:gs>
                </a:gsLst>
                <a:lin ang="5400000" scaled="1"/>
              </a:gradFill>
              <a:ln w="12700">
                <a:solidFill>
                  <a:srgbClr val="000000"/>
                </a:solidFill>
                <a:round/>
                <a:headEnd/>
                <a:tailEnd/>
              </a:ln>
            </p:spPr>
            <p:txBody>
              <a:bodyPr vert="eaVert"/>
              <a:lstStyle/>
              <a:p>
                <a:endParaRPr lang="es-MX"/>
              </a:p>
            </p:txBody>
          </p:sp>
          <p:sp>
            <p:nvSpPr>
              <p:cNvPr id="27" name="Freeform 25"/>
              <p:cNvSpPr>
                <a:spLocks/>
              </p:cNvSpPr>
              <p:nvPr/>
            </p:nvSpPr>
            <p:spPr bwMode="auto">
              <a:xfrm>
                <a:off x="4693" y="3468"/>
                <a:ext cx="99" cy="70"/>
              </a:xfrm>
              <a:custGeom>
                <a:avLst/>
                <a:gdLst>
                  <a:gd name="T0" fmla="*/ 14 w 99"/>
                  <a:gd name="T1" fmla="*/ 9 h 139"/>
                  <a:gd name="T2" fmla="*/ 33 w 99"/>
                  <a:gd name="T3" fmla="*/ 0 h 139"/>
                  <a:gd name="T4" fmla="*/ 67 w 99"/>
                  <a:gd name="T5" fmla="*/ 2 h 139"/>
                  <a:gd name="T6" fmla="*/ 99 w 99"/>
                  <a:gd name="T7" fmla="*/ 10 h 139"/>
                  <a:gd name="T8" fmla="*/ 99 w 99"/>
                  <a:gd name="T9" fmla="*/ 36 h 139"/>
                  <a:gd name="T10" fmla="*/ 94 w 99"/>
                  <a:gd name="T11" fmla="*/ 50 h 139"/>
                  <a:gd name="T12" fmla="*/ 80 w 99"/>
                  <a:gd name="T13" fmla="*/ 65 h 139"/>
                  <a:gd name="T14" fmla="*/ 47 w 99"/>
                  <a:gd name="T15" fmla="*/ 70 h 139"/>
                  <a:gd name="T16" fmla="*/ 30 w 99"/>
                  <a:gd name="T17" fmla="*/ 68 h 139"/>
                  <a:gd name="T18" fmla="*/ 11 w 99"/>
                  <a:gd name="T19" fmla="*/ 58 h 139"/>
                  <a:gd name="T20" fmla="*/ 0 w 99"/>
                  <a:gd name="T21" fmla="*/ 46 h 139"/>
                  <a:gd name="T22" fmla="*/ 14 w 99"/>
                  <a:gd name="T23" fmla="*/ 9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139"/>
                  <a:gd name="T38" fmla="*/ 99 w 99"/>
                  <a:gd name="T39" fmla="*/ 139 h 1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139">
                    <a:moveTo>
                      <a:pt x="14" y="17"/>
                    </a:moveTo>
                    <a:lnTo>
                      <a:pt x="33" y="0"/>
                    </a:lnTo>
                    <a:lnTo>
                      <a:pt x="67" y="4"/>
                    </a:lnTo>
                    <a:lnTo>
                      <a:pt x="99" y="20"/>
                    </a:lnTo>
                    <a:lnTo>
                      <a:pt x="99" y="72"/>
                    </a:lnTo>
                    <a:lnTo>
                      <a:pt x="94" y="100"/>
                    </a:lnTo>
                    <a:lnTo>
                      <a:pt x="80" y="130"/>
                    </a:lnTo>
                    <a:lnTo>
                      <a:pt x="47" y="139"/>
                    </a:lnTo>
                    <a:lnTo>
                      <a:pt x="30" y="136"/>
                    </a:lnTo>
                    <a:lnTo>
                      <a:pt x="11" y="116"/>
                    </a:lnTo>
                    <a:lnTo>
                      <a:pt x="0" y="91"/>
                    </a:lnTo>
                    <a:lnTo>
                      <a:pt x="14" y="17"/>
                    </a:lnTo>
                    <a:close/>
                  </a:path>
                </a:pathLst>
              </a:custGeom>
              <a:solidFill>
                <a:srgbClr val="FFBFBF"/>
              </a:solidFill>
              <a:ln w="12700">
                <a:solidFill>
                  <a:srgbClr val="000000"/>
                </a:solidFill>
                <a:round/>
                <a:headEnd/>
                <a:tailEnd/>
              </a:ln>
            </p:spPr>
            <p:txBody>
              <a:bodyPr vert="eaVert"/>
              <a:lstStyle/>
              <a:p>
                <a:endParaRPr lang="es-MX"/>
              </a:p>
            </p:txBody>
          </p:sp>
          <p:sp>
            <p:nvSpPr>
              <p:cNvPr id="28" name="Freeform 26"/>
              <p:cNvSpPr>
                <a:spLocks/>
              </p:cNvSpPr>
              <p:nvPr/>
            </p:nvSpPr>
            <p:spPr bwMode="auto">
              <a:xfrm>
                <a:off x="4360" y="2837"/>
                <a:ext cx="252" cy="511"/>
              </a:xfrm>
              <a:custGeom>
                <a:avLst/>
                <a:gdLst>
                  <a:gd name="T0" fmla="*/ 247 w 252"/>
                  <a:gd name="T1" fmla="*/ 471 h 1020"/>
                  <a:gd name="T2" fmla="*/ 251 w 252"/>
                  <a:gd name="T3" fmla="*/ 444 h 1020"/>
                  <a:gd name="T4" fmla="*/ 252 w 252"/>
                  <a:gd name="T5" fmla="*/ 384 h 1020"/>
                  <a:gd name="T6" fmla="*/ 244 w 252"/>
                  <a:gd name="T7" fmla="*/ 324 h 1020"/>
                  <a:gd name="T8" fmla="*/ 239 w 252"/>
                  <a:gd name="T9" fmla="*/ 298 h 1020"/>
                  <a:gd name="T10" fmla="*/ 236 w 252"/>
                  <a:gd name="T11" fmla="*/ 279 h 1020"/>
                  <a:gd name="T12" fmla="*/ 236 w 252"/>
                  <a:gd name="T13" fmla="*/ 237 h 1020"/>
                  <a:gd name="T14" fmla="*/ 240 w 252"/>
                  <a:gd name="T15" fmla="*/ 190 h 1020"/>
                  <a:gd name="T16" fmla="*/ 239 w 252"/>
                  <a:gd name="T17" fmla="*/ 156 h 1020"/>
                  <a:gd name="T18" fmla="*/ 237 w 252"/>
                  <a:gd name="T19" fmla="*/ 129 h 1020"/>
                  <a:gd name="T20" fmla="*/ 228 w 252"/>
                  <a:gd name="T21" fmla="*/ 78 h 1020"/>
                  <a:gd name="T22" fmla="*/ 220 w 252"/>
                  <a:gd name="T23" fmla="*/ 42 h 1020"/>
                  <a:gd name="T24" fmla="*/ 205 w 252"/>
                  <a:gd name="T25" fmla="*/ 11 h 1020"/>
                  <a:gd name="T26" fmla="*/ 186 w 252"/>
                  <a:gd name="T27" fmla="*/ 2 h 1020"/>
                  <a:gd name="T28" fmla="*/ 162 w 252"/>
                  <a:gd name="T29" fmla="*/ 1 h 1020"/>
                  <a:gd name="T30" fmla="*/ 136 w 252"/>
                  <a:gd name="T31" fmla="*/ 0 h 1020"/>
                  <a:gd name="T32" fmla="*/ 105 w 252"/>
                  <a:gd name="T33" fmla="*/ 7 h 1020"/>
                  <a:gd name="T34" fmla="*/ 80 w 252"/>
                  <a:gd name="T35" fmla="*/ 33 h 1020"/>
                  <a:gd name="T36" fmla="*/ 74 w 252"/>
                  <a:gd name="T37" fmla="*/ 75 h 1020"/>
                  <a:gd name="T38" fmla="*/ 71 w 252"/>
                  <a:gd name="T39" fmla="*/ 124 h 1020"/>
                  <a:gd name="T40" fmla="*/ 66 w 252"/>
                  <a:gd name="T41" fmla="*/ 156 h 1020"/>
                  <a:gd name="T42" fmla="*/ 58 w 252"/>
                  <a:gd name="T43" fmla="*/ 189 h 1020"/>
                  <a:gd name="T44" fmla="*/ 59 w 252"/>
                  <a:gd name="T45" fmla="*/ 228 h 1020"/>
                  <a:gd name="T46" fmla="*/ 56 w 252"/>
                  <a:gd name="T47" fmla="*/ 272 h 1020"/>
                  <a:gd name="T48" fmla="*/ 44 w 252"/>
                  <a:gd name="T49" fmla="*/ 306 h 1020"/>
                  <a:gd name="T50" fmla="*/ 32 w 252"/>
                  <a:gd name="T51" fmla="*/ 359 h 1020"/>
                  <a:gd name="T52" fmla="*/ 17 w 252"/>
                  <a:gd name="T53" fmla="*/ 415 h 1020"/>
                  <a:gd name="T54" fmla="*/ 3 w 252"/>
                  <a:gd name="T55" fmla="*/ 462 h 1020"/>
                  <a:gd name="T56" fmla="*/ 0 w 252"/>
                  <a:gd name="T57" fmla="*/ 511 h 1020"/>
                  <a:gd name="T58" fmla="*/ 231 w 252"/>
                  <a:gd name="T59" fmla="*/ 509 h 1020"/>
                  <a:gd name="T60" fmla="*/ 247 w 252"/>
                  <a:gd name="T61" fmla="*/ 471 h 10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2"/>
                  <a:gd name="T94" fmla="*/ 0 h 1020"/>
                  <a:gd name="T95" fmla="*/ 252 w 252"/>
                  <a:gd name="T96" fmla="*/ 1020 h 10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2" h="1020">
                    <a:moveTo>
                      <a:pt x="247" y="941"/>
                    </a:moveTo>
                    <a:lnTo>
                      <a:pt x="251" y="887"/>
                    </a:lnTo>
                    <a:lnTo>
                      <a:pt x="252" y="766"/>
                    </a:lnTo>
                    <a:lnTo>
                      <a:pt x="244" y="647"/>
                    </a:lnTo>
                    <a:lnTo>
                      <a:pt x="239" y="595"/>
                    </a:lnTo>
                    <a:lnTo>
                      <a:pt x="236" y="556"/>
                    </a:lnTo>
                    <a:lnTo>
                      <a:pt x="236" y="473"/>
                    </a:lnTo>
                    <a:lnTo>
                      <a:pt x="240" y="380"/>
                    </a:lnTo>
                    <a:lnTo>
                      <a:pt x="239" y="311"/>
                    </a:lnTo>
                    <a:lnTo>
                      <a:pt x="237" y="258"/>
                    </a:lnTo>
                    <a:lnTo>
                      <a:pt x="228" y="156"/>
                    </a:lnTo>
                    <a:lnTo>
                      <a:pt x="220" y="83"/>
                    </a:lnTo>
                    <a:lnTo>
                      <a:pt x="205" y="22"/>
                    </a:lnTo>
                    <a:lnTo>
                      <a:pt x="186" y="3"/>
                    </a:lnTo>
                    <a:lnTo>
                      <a:pt x="162" y="1"/>
                    </a:lnTo>
                    <a:lnTo>
                      <a:pt x="136" y="0"/>
                    </a:lnTo>
                    <a:lnTo>
                      <a:pt x="105" y="14"/>
                    </a:lnTo>
                    <a:lnTo>
                      <a:pt x="80" y="66"/>
                    </a:lnTo>
                    <a:lnTo>
                      <a:pt x="74" y="150"/>
                    </a:lnTo>
                    <a:lnTo>
                      <a:pt x="71" y="248"/>
                    </a:lnTo>
                    <a:lnTo>
                      <a:pt x="66" y="311"/>
                    </a:lnTo>
                    <a:lnTo>
                      <a:pt x="58" y="377"/>
                    </a:lnTo>
                    <a:lnTo>
                      <a:pt x="59" y="455"/>
                    </a:lnTo>
                    <a:lnTo>
                      <a:pt x="56" y="543"/>
                    </a:lnTo>
                    <a:lnTo>
                      <a:pt x="44" y="610"/>
                    </a:lnTo>
                    <a:lnTo>
                      <a:pt x="32" y="716"/>
                    </a:lnTo>
                    <a:lnTo>
                      <a:pt x="17" y="828"/>
                    </a:lnTo>
                    <a:lnTo>
                      <a:pt x="3" y="923"/>
                    </a:lnTo>
                    <a:lnTo>
                      <a:pt x="0" y="1020"/>
                    </a:lnTo>
                    <a:lnTo>
                      <a:pt x="231" y="1016"/>
                    </a:lnTo>
                    <a:lnTo>
                      <a:pt x="247" y="941"/>
                    </a:lnTo>
                    <a:close/>
                  </a:path>
                </a:pathLst>
              </a:custGeom>
              <a:gradFill rotWithShape="1">
                <a:gsLst>
                  <a:gs pos="0">
                    <a:srgbClr val="FFB9B9"/>
                  </a:gs>
                  <a:gs pos="100000">
                    <a:srgbClr val="BA8787"/>
                  </a:gs>
                </a:gsLst>
                <a:lin ang="5400000" scaled="1"/>
              </a:gradFill>
              <a:ln w="12700">
                <a:solidFill>
                  <a:srgbClr val="000000"/>
                </a:solidFill>
                <a:round/>
                <a:headEnd/>
                <a:tailEnd/>
              </a:ln>
            </p:spPr>
            <p:txBody>
              <a:bodyPr vert="eaVert"/>
              <a:lstStyle/>
              <a:p>
                <a:endParaRPr lang="es-MX"/>
              </a:p>
            </p:txBody>
          </p:sp>
          <p:sp>
            <p:nvSpPr>
              <p:cNvPr id="29" name="Freeform 27"/>
              <p:cNvSpPr>
                <a:spLocks/>
              </p:cNvSpPr>
              <p:nvPr/>
            </p:nvSpPr>
            <p:spPr bwMode="auto">
              <a:xfrm>
                <a:off x="4954" y="3474"/>
                <a:ext cx="192" cy="13"/>
              </a:xfrm>
              <a:custGeom>
                <a:avLst/>
                <a:gdLst>
                  <a:gd name="T0" fmla="*/ 192 w 192"/>
                  <a:gd name="T1" fmla="*/ 7 h 26"/>
                  <a:gd name="T2" fmla="*/ 135 w 192"/>
                  <a:gd name="T3" fmla="*/ 12 h 26"/>
                  <a:gd name="T4" fmla="*/ 90 w 192"/>
                  <a:gd name="T5" fmla="*/ 13 h 26"/>
                  <a:gd name="T6" fmla="*/ 30 w 192"/>
                  <a:gd name="T7" fmla="*/ 7 h 26"/>
                  <a:gd name="T8" fmla="*/ 0 w 192"/>
                  <a:gd name="T9" fmla="*/ 0 h 26"/>
                  <a:gd name="T10" fmla="*/ 0 60000 65536"/>
                  <a:gd name="T11" fmla="*/ 0 60000 65536"/>
                  <a:gd name="T12" fmla="*/ 0 60000 65536"/>
                  <a:gd name="T13" fmla="*/ 0 60000 65536"/>
                  <a:gd name="T14" fmla="*/ 0 60000 65536"/>
                  <a:gd name="T15" fmla="*/ 0 w 192"/>
                  <a:gd name="T16" fmla="*/ 0 h 26"/>
                  <a:gd name="T17" fmla="*/ 192 w 192"/>
                  <a:gd name="T18" fmla="*/ 26 h 26"/>
                </a:gdLst>
                <a:ahLst/>
                <a:cxnLst>
                  <a:cxn ang="T10">
                    <a:pos x="T0" y="T1"/>
                  </a:cxn>
                  <a:cxn ang="T11">
                    <a:pos x="T2" y="T3"/>
                  </a:cxn>
                  <a:cxn ang="T12">
                    <a:pos x="T4" y="T5"/>
                  </a:cxn>
                  <a:cxn ang="T13">
                    <a:pos x="T6" y="T7"/>
                  </a:cxn>
                  <a:cxn ang="T14">
                    <a:pos x="T8" y="T9"/>
                  </a:cxn>
                </a:cxnLst>
                <a:rect l="T15" t="T16" r="T17" b="T18"/>
                <a:pathLst>
                  <a:path w="192" h="26">
                    <a:moveTo>
                      <a:pt x="192" y="13"/>
                    </a:moveTo>
                    <a:lnTo>
                      <a:pt x="135" y="23"/>
                    </a:lnTo>
                    <a:lnTo>
                      <a:pt x="90" y="26"/>
                    </a:lnTo>
                    <a:lnTo>
                      <a:pt x="30" y="13"/>
                    </a:lnTo>
                    <a:lnTo>
                      <a:pt x="0" y="0"/>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eaVert"/>
              <a:lstStyle/>
              <a:p>
                <a:endParaRPr lang="es-MX"/>
              </a:p>
            </p:txBody>
          </p:sp>
          <p:sp>
            <p:nvSpPr>
              <p:cNvPr id="30" name="Freeform 28"/>
              <p:cNvSpPr>
                <a:spLocks/>
              </p:cNvSpPr>
              <p:nvPr/>
            </p:nvSpPr>
            <p:spPr bwMode="auto">
              <a:xfrm>
                <a:off x="4374" y="3828"/>
                <a:ext cx="157" cy="7"/>
              </a:xfrm>
              <a:custGeom>
                <a:avLst/>
                <a:gdLst>
                  <a:gd name="T0" fmla="*/ 0 w 157"/>
                  <a:gd name="T1" fmla="*/ 0 h 13"/>
                  <a:gd name="T2" fmla="*/ 61 w 157"/>
                  <a:gd name="T3" fmla="*/ 7 h 13"/>
                  <a:gd name="T4" fmla="*/ 127 w 157"/>
                  <a:gd name="T5" fmla="*/ 7 h 13"/>
                  <a:gd name="T6" fmla="*/ 157 w 157"/>
                  <a:gd name="T7" fmla="*/ 4 h 13"/>
                  <a:gd name="T8" fmla="*/ 0 60000 65536"/>
                  <a:gd name="T9" fmla="*/ 0 60000 65536"/>
                  <a:gd name="T10" fmla="*/ 0 60000 65536"/>
                  <a:gd name="T11" fmla="*/ 0 60000 65536"/>
                  <a:gd name="T12" fmla="*/ 0 w 157"/>
                  <a:gd name="T13" fmla="*/ 0 h 13"/>
                  <a:gd name="T14" fmla="*/ 157 w 157"/>
                  <a:gd name="T15" fmla="*/ 13 h 13"/>
                </a:gdLst>
                <a:ahLst/>
                <a:cxnLst>
                  <a:cxn ang="T8">
                    <a:pos x="T0" y="T1"/>
                  </a:cxn>
                  <a:cxn ang="T9">
                    <a:pos x="T2" y="T3"/>
                  </a:cxn>
                  <a:cxn ang="T10">
                    <a:pos x="T4" y="T5"/>
                  </a:cxn>
                  <a:cxn ang="T11">
                    <a:pos x="T6" y="T7"/>
                  </a:cxn>
                </a:cxnLst>
                <a:rect l="T12" t="T13" r="T14" b="T15"/>
                <a:pathLst>
                  <a:path w="157" h="13">
                    <a:moveTo>
                      <a:pt x="0" y="0"/>
                    </a:moveTo>
                    <a:lnTo>
                      <a:pt x="61" y="13"/>
                    </a:lnTo>
                    <a:lnTo>
                      <a:pt x="127" y="13"/>
                    </a:lnTo>
                    <a:lnTo>
                      <a:pt x="157" y="7"/>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eaVert"/>
              <a:lstStyle/>
              <a:p>
                <a:endParaRPr lang="es-MX"/>
              </a:p>
            </p:txBody>
          </p:sp>
          <p:sp>
            <p:nvSpPr>
              <p:cNvPr id="31" name="Freeform 29"/>
              <p:cNvSpPr>
                <a:spLocks/>
              </p:cNvSpPr>
              <p:nvPr/>
            </p:nvSpPr>
            <p:spPr bwMode="auto">
              <a:xfrm>
                <a:off x="4818" y="3323"/>
                <a:ext cx="322" cy="235"/>
              </a:xfrm>
              <a:custGeom>
                <a:avLst/>
                <a:gdLst>
                  <a:gd name="T0" fmla="*/ 322 w 322"/>
                  <a:gd name="T1" fmla="*/ 45 h 469"/>
                  <a:gd name="T2" fmla="*/ 315 w 322"/>
                  <a:gd name="T3" fmla="*/ 74 h 469"/>
                  <a:gd name="T4" fmla="*/ 288 w 322"/>
                  <a:gd name="T5" fmla="*/ 100 h 469"/>
                  <a:gd name="T6" fmla="*/ 240 w 322"/>
                  <a:gd name="T7" fmla="*/ 125 h 469"/>
                  <a:gd name="T8" fmla="*/ 208 w 322"/>
                  <a:gd name="T9" fmla="*/ 131 h 469"/>
                  <a:gd name="T10" fmla="*/ 182 w 322"/>
                  <a:gd name="T11" fmla="*/ 138 h 469"/>
                  <a:gd name="T12" fmla="*/ 166 w 322"/>
                  <a:gd name="T13" fmla="*/ 161 h 469"/>
                  <a:gd name="T14" fmla="*/ 142 w 322"/>
                  <a:gd name="T15" fmla="*/ 194 h 469"/>
                  <a:gd name="T16" fmla="*/ 115 w 322"/>
                  <a:gd name="T17" fmla="*/ 225 h 469"/>
                  <a:gd name="T18" fmla="*/ 84 w 322"/>
                  <a:gd name="T19" fmla="*/ 235 h 469"/>
                  <a:gd name="T20" fmla="*/ 40 w 322"/>
                  <a:gd name="T21" fmla="*/ 235 h 469"/>
                  <a:gd name="T22" fmla="*/ 12 w 322"/>
                  <a:gd name="T23" fmla="*/ 228 h 469"/>
                  <a:gd name="T24" fmla="*/ 0 w 322"/>
                  <a:gd name="T25" fmla="*/ 209 h 469"/>
                  <a:gd name="T26" fmla="*/ 3 w 322"/>
                  <a:gd name="T27" fmla="*/ 188 h 469"/>
                  <a:gd name="T28" fmla="*/ 17 w 322"/>
                  <a:gd name="T29" fmla="*/ 149 h 469"/>
                  <a:gd name="T30" fmla="*/ 45 w 322"/>
                  <a:gd name="T31" fmla="*/ 118 h 469"/>
                  <a:gd name="T32" fmla="*/ 78 w 322"/>
                  <a:gd name="T33" fmla="*/ 91 h 469"/>
                  <a:gd name="T34" fmla="*/ 139 w 322"/>
                  <a:gd name="T35" fmla="*/ 32 h 469"/>
                  <a:gd name="T36" fmla="*/ 180 w 322"/>
                  <a:gd name="T37" fmla="*/ 7 h 469"/>
                  <a:gd name="T38" fmla="*/ 234 w 322"/>
                  <a:gd name="T39" fmla="*/ 0 h 469"/>
                  <a:gd name="T40" fmla="*/ 265 w 322"/>
                  <a:gd name="T41" fmla="*/ 4 h 469"/>
                  <a:gd name="T42" fmla="*/ 288 w 322"/>
                  <a:gd name="T43" fmla="*/ 13 h 469"/>
                  <a:gd name="T44" fmla="*/ 310 w 322"/>
                  <a:gd name="T45" fmla="*/ 29 h 469"/>
                  <a:gd name="T46" fmla="*/ 322 w 322"/>
                  <a:gd name="T47" fmla="*/ 45 h 4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2"/>
                  <a:gd name="T73" fmla="*/ 0 h 469"/>
                  <a:gd name="T74" fmla="*/ 322 w 322"/>
                  <a:gd name="T75" fmla="*/ 469 h 4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2" h="469">
                    <a:moveTo>
                      <a:pt x="322" y="90"/>
                    </a:moveTo>
                    <a:lnTo>
                      <a:pt x="315" y="148"/>
                    </a:lnTo>
                    <a:lnTo>
                      <a:pt x="288" y="200"/>
                    </a:lnTo>
                    <a:lnTo>
                      <a:pt x="240" y="249"/>
                    </a:lnTo>
                    <a:lnTo>
                      <a:pt x="208" y="261"/>
                    </a:lnTo>
                    <a:lnTo>
                      <a:pt x="182" y="275"/>
                    </a:lnTo>
                    <a:lnTo>
                      <a:pt x="166" y="322"/>
                    </a:lnTo>
                    <a:lnTo>
                      <a:pt x="142" y="388"/>
                    </a:lnTo>
                    <a:lnTo>
                      <a:pt x="115" y="449"/>
                    </a:lnTo>
                    <a:lnTo>
                      <a:pt x="84" y="469"/>
                    </a:lnTo>
                    <a:lnTo>
                      <a:pt x="40" y="469"/>
                    </a:lnTo>
                    <a:lnTo>
                      <a:pt x="12" y="455"/>
                    </a:lnTo>
                    <a:lnTo>
                      <a:pt x="0" y="417"/>
                    </a:lnTo>
                    <a:lnTo>
                      <a:pt x="3" y="375"/>
                    </a:lnTo>
                    <a:lnTo>
                      <a:pt x="17" y="297"/>
                    </a:lnTo>
                    <a:lnTo>
                      <a:pt x="45" y="235"/>
                    </a:lnTo>
                    <a:lnTo>
                      <a:pt x="78" y="181"/>
                    </a:lnTo>
                    <a:lnTo>
                      <a:pt x="139" y="64"/>
                    </a:lnTo>
                    <a:lnTo>
                      <a:pt x="180" y="13"/>
                    </a:lnTo>
                    <a:lnTo>
                      <a:pt x="234" y="0"/>
                    </a:lnTo>
                    <a:lnTo>
                      <a:pt x="265" y="8"/>
                    </a:lnTo>
                    <a:lnTo>
                      <a:pt x="288" y="26"/>
                    </a:lnTo>
                    <a:lnTo>
                      <a:pt x="310" y="57"/>
                    </a:lnTo>
                    <a:lnTo>
                      <a:pt x="322" y="90"/>
                    </a:lnTo>
                    <a:close/>
                  </a:path>
                </a:pathLst>
              </a:custGeom>
              <a:gradFill rotWithShape="1">
                <a:gsLst>
                  <a:gs pos="0">
                    <a:srgbClr val="FFB9B9"/>
                  </a:gs>
                  <a:gs pos="100000">
                    <a:srgbClr val="BA8787"/>
                  </a:gs>
                </a:gsLst>
                <a:lin ang="5400000" scaled="1"/>
              </a:gradFill>
              <a:ln w="12700">
                <a:solidFill>
                  <a:srgbClr val="000000"/>
                </a:solidFill>
                <a:round/>
                <a:headEnd/>
                <a:tailEnd/>
              </a:ln>
            </p:spPr>
            <p:txBody>
              <a:bodyPr vert="eaVert"/>
              <a:lstStyle/>
              <a:p>
                <a:endParaRPr lang="es-MX"/>
              </a:p>
            </p:txBody>
          </p:sp>
          <p:sp>
            <p:nvSpPr>
              <p:cNvPr id="32" name="Freeform 30"/>
              <p:cNvSpPr>
                <a:spLocks/>
              </p:cNvSpPr>
              <p:nvPr/>
            </p:nvSpPr>
            <p:spPr bwMode="auto">
              <a:xfrm>
                <a:off x="4833" y="3498"/>
                <a:ext cx="85" cy="53"/>
              </a:xfrm>
              <a:custGeom>
                <a:avLst/>
                <a:gdLst>
                  <a:gd name="T0" fmla="*/ 15 w 85"/>
                  <a:gd name="T1" fmla="*/ 0 h 107"/>
                  <a:gd name="T2" fmla="*/ 49 w 85"/>
                  <a:gd name="T3" fmla="*/ 0 h 107"/>
                  <a:gd name="T4" fmla="*/ 83 w 85"/>
                  <a:gd name="T5" fmla="*/ 6 h 107"/>
                  <a:gd name="T6" fmla="*/ 85 w 85"/>
                  <a:gd name="T7" fmla="*/ 27 h 107"/>
                  <a:gd name="T8" fmla="*/ 75 w 85"/>
                  <a:gd name="T9" fmla="*/ 43 h 107"/>
                  <a:gd name="T10" fmla="*/ 42 w 85"/>
                  <a:gd name="T11" fmla="*/ 53 h 107"/>
                  <a:gd name="T12" fmla="*/ 18 w 85"/>
                  <a:gd name="T13" fmla="*/ 48 h 107"/>
                  <a:gd name="T14" fmla="*/ 9 w 85"/>
                  <a:gd name="T15" fmla="*/ 38 h 107"/>
                  <a:gd name="T16" fmla="*/ 0 w 85"/>
                  <a:gd name="T17" fmla="*/ 25 h 107"/>
                  <a:gd name="T18" fmla="*/ 3 w 85"/>
                  <a:gd name="T19" fmla="*/ 7 h 107"/>
                  <a:gd name="T20" fmla="*/ 15 w 85"/>
                  <a:gd name="T21" fmla="*/ 0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07"/>
                  <a:gd name="T35" fmla="*/ 85 w 85"/>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07">
                    <a:moveTo>
                      <a:pt x="15" y="0"/>
                    </a:moveTo>
                    <a:lnTo>
                      <a:pt x="49" y="0"/>
                    </a:lnTo>
                    <a:lnTo>
                      <a:pt x="83" y="13"/>
                    </a:lnTo>
                    <a:lnTo>
                      <a:pt x="85" y="55"/>
                    </a:lnTo>
                    <a:lnTo>
                      <a:pt x="75" y="86"/>
                    </a:lnTo>
                    <a:lnTo>
                      <a:pt x="42" y="107"/>
                    </a:lnTo>
                    <a:lnTo>
                      <a:pt x="18" y="96"/>
                    </a:lnTo>
                    <a:lnTo>
                      <a:pt x="9" y="77"/>
                    </a:lnTo>
                    <a:lnTo>
                      <a:pt x="0" y="51"/>
                    </a:lnTo>
                    <a:lnTo>
                      <a:pt x="3" y="15"/>
                    </a:lnTo>
                    <a:lnTo>
                      <a:pt x="15" y="0"/>
                    </a:lnTo>
                    <a:close/>
                  </a:path>
                </a:pathLst>
              </a:custGeom>
              <a:solidFill>
                <a:srgbClr val="FFBFBF"/>
              </a:solidFill>
              <a:ln w="12700">
                <a:solidFill>
                  <a:srgbClr val="000000"/>
                </a:solidFill>
                <a:round/>
                <a:headEnd/>
                <a:tailEnd/>
              </a:ln>
            </p:spPr>
            <p:txBody>
              <a:bodyPr vert="eaVert"/>
              <a:lstStyle/>
              <a:p>
                <a:endParaRPr lang="es-MX"/>
              </a:p>
            </p:txBody>
          </p:sp>
          <p:sp>
            <p:nvSpPr>
              <p:cNvPr id="33" name="Freeform 31"/>
              <p:cNvSpPr>
                <a:spLocks/>
              </p:cNvSpPr>
              <p:nvPr/>
            </p:nvSpPr>
            <p:spPr bwMode="auto">
              <a:xfrm>
                <a:off x="4551" y="3236"/>
                <a:ext cx="276" cy="293"/>
              </a:xfrm>
              <a:custGeom>
                <a:avLst/>
                <a:gdLst>
                  <a:gd name="T0" fmla="*/ 276 w 276"/>
                  <a:gd name="T1" fmla="*/ 42 h 585"/>
                  <a:gd name="T2" fmla="*/ 264 w 276"/>
                  <a:gd name="T3" fmla="*/ 22 h 585"/>
                  <a:gd name="T4" fmla="*/ 244 w 276"/>
                  <a:gd name="T5" fmla="*/ 8 h 585"/>
                  <a:gd name="T6" fmla="*/ 213 w 276"/>
                  <a:gd name="T7" fmla="*/ 4 h 585"/>
                  <a:gd name="T8" fmla="*/ 174 w 276"/>
                  <a:gd name="T9" fmla="*/ 0 h 585"/>
                  <a:gd name="T10" fmla="*/ 120 w 276"/>
                  <a:gd name="T11" fmla="*/ 10 h 585"/>
                  <a:gd name="T12" fmla="*/ 80 w 276"/>
                  <a:gd name="T13" fmla="*/ 23 h 585"/>
                  <a:gd name="T14" fmla="*/ 46 w 276"/>
                  <a:gd name="T15" fmla="*/ 55 h 585"/>
                  <a:gd name="T16" fmla="*/ 26 w 276"/>
                  <a:gd name="T17" fmla="*/ 130 h 585"/>
                  <a:gd name="T18" fmla="*/ 3 w 276"/>
                  <a:gd name="T19" fmla="*/ 185 h 585"/>
                  <a:gd name="T20" fmla="*/ 0 w 276"/>
                  <a:gd name="T21" fmla="*/ 240 h 585"/>
                  <a:gd name="T22" fmla="*/ 7 w 276"/>
                  <a:gd name="T23" fmla="*/ 265 h 585"/>
                  <a:gd name="T24" fmla="*/ 29 w 276"/>
                  <a:gd name="T25" fmla="*/ 285 h 585"/>
                  <a:gd name="T26" fmla="*/ 79 w 276"/>
                  <a:gd name="T27" fmla="*/ 293 h 585"/>
                  <a:gd name="T28" fmla="*/ 126 w 276"/>
                  <a:gd name="T29" fmla="*/ 282 h 585"/>
                  <a:gd name="T30" fmla="*/ 151 w 276"/>
                  <a:gd name="T31" fmla="*/ 253 h 585"/>
                  <a:gd name="T32" fmla="*/ 168 w 276"/>
                  <a:gd name="T33" fmla="*/ 204 h 585"/>
                  <a:gd name="T34" fmla="*/ 192 w 276"/>
                  <a:gd name="T35" fmla="*/ 160 h 585"/>
                  <a:gd name="T36" fmla="*/ 232 w 276"/>
                  <a:gd name="T37" fmla="*/ 118 h 585"/>
                  <a:gd name="T38" fmla="*/ 261 w 276"/>
                  <a:gd name="T39" fmla="*/ 73 h 585"/>
                  <a:gd name="T40" fmla="*/ 276 w 276"/>
                  <a:gd name="T41" fmla="*/ 42 h 5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6"/>
                  <a:gd name="T64" fmla="*/ 0 h 585"/>
                  <a:gd name="T65" fmla="*/ 276 w 276"/>
                  <a:gd name="T66" fmla="*/ 585 h 5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6" h="585">
                    <a:moveTo>
                      <a:pt x="276" y="84"/>
                    </a:moveTo>
                    <a:lnTo>
                      <a:pt x="264" y="44"/>
                    </a:lnTo>
                    <a:lnTo>
                      <a:pt x="244" y="16"/>
                    </a:lnTo>
                    <a:lnTo>
                      <a:pt x="213" y="7"/>
                    </a:lnTo>
                    <a:lnTo>
                      <a:pt x="174" y="0"/>
                    </a:lnTo>
                    <a:lnTo>
                      <a:pt x="120" y="20"/>
                    </a:lnTo>
                    <a:lnTo>
                      <a:pt x="80" y="45"/>
                    </a:lnTo>
                    <a:lnTo>
                      <a:pt x="46" y="110"/>
                    </a:lnTo>
                    <a:lnTo>
                      <a:pt x="26" y="259"/>
                    </a:lnTo>
                    <a:lnTo>
                      <a:pt x="3" y="369"/>
                    </a:lnTo>
                    <a:lnTo>
                      <a:pt x="0" y="479"/>
                    </a:lnTo>
                    <a:lnTo>
                      <a:pt x="7" y="530"/>
                    </a:lnTo>
                    <a:lnTo>
                      <a:pt x="29" y="569"/>
                    </a:lnTo>
                    <a:lnTo>
                      <a:pt x="79" y="585"/>
                    </a:lnTo>
                    <a:lnTo>
                      <a:pt x="126" y="563"/>
                    </a:lnTo>
                    <a:lnTo>
                      <a:pt x="151" y="505"/>
                    </a:lnTo>
                    <a:lnTo>
                      <a:pt x="168" y="408"/>
                    </a:lnTo>
                    <a:lnTo>
                      <a:pt x="192" y="319"/>
                    </a:lnTo>
                    <a:lnTo>
                      <a:pt x="232" y="236"/>
                    </a:lnTo>
                    <a:lnTo>
                      <a:pt x="261" y="145"/>
                    </a:lnTo>
                    <a:lnTo>
                      <a:pt x="276" y="84"/>
                    </a:lnTo>
                    <a:close/>
                  </a:path>
                </a:pathLst>
              </a:custGeom>
              <a:gradFill rotWithShape="1">
                <a:gsLst>
                  <a:gs pos="0">
                    <a:srgbClr val="FFB9B9"/>
                  </a:gs>
                  <a:gs pos="100000">
                    <a:srgbClr val="BA8787"/>
                  </a:gs>
                </a:gsLst>
                <a:lin ang="5400000" scaled="1"/>
              </a:gradFill>
              <a:ln w="12700">
                <a:solidFill>
                  <a:srgbClr val="000000"/>
                </a:solidFill>
                <a:round/>
                <a:headEnd/>
                <a:tailEnd/>
              </a:ln>
            </p:spPr>
            <p:txBody>
              <a:bodyPr vert="eaVert"/>
              <a:lstStyle/>
              <a:p>
                <a:endParaRPr lang="es-MX"/>
              </a:p>
            </p:txBody>
          </p:sp>
          <p:sp>
            <p:nvSpPr>
              <p:cNvPr id="34" name="Freeform 32"/>
              <p:cNvSpPr>
                <a:spLocks/>
              </p:cNvSpPr>
              <p:nvPr/>
            </p:nvSpPr>
            <p:spPr bwMode="auto">
              <a:xfrm>
                <a:off x="4566" y="3443"/>
                <a:ext cx="115" cy="71"/>
              </a:xfrm>
              <a:custGeom>
                <a:avLst/>
                <a:gdLst>
                  <a:gd name="T0" fmla="*/ 114 w 115"/>
                  <a:gd name="T1" fmla="*/ 12 h 142"/>
                  <a:gd name="T2" fmla="*/ 115 w 115"/>
                  <a:gd name="T3" fmla="*/ 38 h 142"/>
                  <a:gd name="T4" fmla="*/ 98 w 115"/>
                  <a:gd name="T5" fmla="*/ 64 h 142"/>
                  <a:gd name="T6" fmla="*/ 68 w 115"/>
                  <a:gd name="T7" fmla="*/ 71 h 142"/>
                  <a:gd name="T8" fmla="*/ 23 w 115"/>
                  <a:gd name="T9" fmla="*/ 64 h 142"/>
                  <a:gd name="T10" fmla="*/ 9 w 115"/>
                  <a:gd name="T11" fmla="*/ 53 h 142"/>
                  <a:gd name="T12" fmla="*/ 2 w 115"/>
                  <a:gd name="T13" fmla="*/ 39 h 142"/>
                  <a:gd name="T14" fmla="*/ 0 w 115"/>
                  <a:gd name="T15" fmla="*/ 19 h 142"/>
                  <a:gd name="T16" fmla="*/ 19 w 115"/>
                  <a:gd name="T17" fmla="*/ 5 h 142"/>
                  <a:gd name="T18" fmla="*/ 80 w 115"/>
                  <a:gd name="T19" fmla="*/ 0 h 142"/>
                  <a:gd name="T20" fmla="*/ 114 w 115"/>
                  <a:gd name="T21" fmla="*/ 12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142"/>
                  <a:gd name="T35" fmla="*/ 115 w 115"/>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142">
                    <a:moveTo>
                      <a:pt x="114" y="23"/>
                    </a:moveTo>
                    <a:lnTo>
                      <a:pt x="115" y="75"/>
                    </a:lnTo>
                    <a:lnTo>
                      <a:pt x="98" y="128"/>
                    </a:lnTo>
                    <a:lnTo>
                      <a:pt x="68" y="142"/>
                    </a:lnTo>
                    <a:lnTo>
                      <a:pt x="23" y="128"/>
                    </a:lnTo>
                    <a:lnTo>
                      <a:pt x="9" y="105"/>
                    </a:lnTo>
                    <a:lnTo>
                      <a:pt x="2" y="77"/>
                    </a:lnTo>
                    <a:lnTo>
                      <a:pt x="0" y="37"/>
                    </a:lnTo>
                    <a:lnTo>
                      <a:pt x="19" y="10"/>
                    </a:lnTo>
                    <a:lnTo>
                      <a:pt x="80" y="0"/>
                    </a:lnTo>
                    <a:lnTo>
                      <a:pt x="114" y="23"/>
                    </a:lnTo>
                    <a:close/>
                  </a:path>
                </a:pathLst>
              </a:custGeom>
              <a:solidFill>
                <a:srgbClr val="FFBFBF"/>
              </a:solidFill>
              <a:ln w="12700">
                <a:solidFill>
                  <a:srgbClr val="000000"/>
                </a:solidFill>
                <a:round/>
                <a:headEnd/>
                <a:tailEnd/>
              </a:ln>
            </p:spPr>
            <p:txBody>
              <a:bodyPr vert="eaVert"/>
              <a:lstStyle/>
              <a:p>
                <a:endParaRPr lang="es-MX"/>
              </a:p>
            </p:txBody>
          </p:sp>
          <p:sp>
            <p:nvSpPr>
              <p:cNvPr id="35" name="Freeform 33"/>
              <p:cNvSpPr>
                <a:spLocks/>
              </p:cNvSpPr>
              <p:nvPr/>
            </p:nvSpPr>
            <p:spPr bwMode="auto">
              <a:xfrm>
                <a:off x="4136" y="3255"/>
                <a:ext cx="502" cy="441"/>
              </a:xfrm>
              <a:custGeom>
                <a:avLst/>
                <a:gdLst>
                  <a:gd name="T0" fmla="*/ 210 w 502"/>
                  <a:gd name="T1" fmla="*/ 55 h 880"/>
                  <a:gd name="T2" fmla="*/ 283 w 502"/>
                  <a:gd name="T3" fmla="*/ 46 h 880"/>
                  <a:gd name="T4" fmla="*/ 331 w 502"/>
                  <a:gd name="T5" fmla="*/ 29 h 880"/>
                  <a:gd name="T6" fmla="*/ 391 w 502"/>
                  <a:gd name="T7" fmla="*/ 10 h 880"/>
                  <a:gd name="T8" fmla="*/ 457 w 502"/>
                  <a:gd name="T9" fmla="*/ 0 h 880"/>
                  <a:gd name="T10" fmla="*/ 481 w 502"/>
                  <a:gd name="T11" fmla="*/ 5 h 880"/>
                  <a:gd name="T12" fmla="*/ 499 w 502"/>
                  <a:gd name="T13" fmla="*/ 16 h 880"/>
                  <a:gd name="T14" fmla="*/ 502 w 502"/>
                  <a:gd name="T15" fmla="*/ 34 h 880"/>
                  <a:gd name="T16" fmla="*/ 493 w 502"/>
                  <a:gd name="T17" fmla="*/ 55 h 880"/>
                  <a:gd name="T18" fmla="*/ 484 w 502"/>
                  <a:gd name="T19" fmla="*/ 74 h 880"/>
                  <a:gd name="T20" fmla="*/ 457 w 502"/>
                  <a:gd name="T21" fmla="*/ 97 h 880"/>
                  <a:gd name="T22" fmla="*/ 394 w 502"/>
                  <a:gd name="T23" fmla="*/ 130 h 880"/>
                  <a:gd name="T24" fmla="*/ 349 w 502"/>
                  <a:gd name="T25" fmla="*/ 146 h 880"/>
                  <a:gd name="T26" fmla="*/ 313 w 502"/>
                  <a:gd name="T27" fmla="*/ 155 h 880"/>
                  <a:gd name="T28" fmla="*/ 319 w 502"/>
                  <a:gd name="T29" fmla="*/ 191 h 880"/>
                  <a:gd name="T30" fmla="*/ 325 w 502"/>
                  <a:gd name="T31" fmla="*/ 224 h 880"/>
                  <a:gd name="T32" fmla="*/ 319 w 502"/>
                  <a:gd name="T33" fmla="*/ 272 h 880"/>
                  <a:gd name="T34" fmla="*/ 307 w 502"/>
                  <a:gd name="T35" fmla="*/ 301 h 880"/>
                  <a:gd name="T36" fmla="*/ 301 w 502"/>
                  <a:gd name="T37" fmla="*/ 330 h 880"/>
                  <a:gd name="T38" fmla="*/ 274 w 502"/>
                  <a:gd name="T39" fmla="*/ 361 h 880"/>
                  <a:gd name="T40" fmla="*/ 249 w 502"/>
                  <a:gd name="T41" fmla="*/ 382 h 880"/>
                  <a:gd name="T42" fmla="*/ 204 w 502"/>
                  <a:gd name="T43" fmla="*/ 403 h 880"/>
                  <a:gd name="T44" fmla="*/ 162 w 502"/>
                  <a:gd name="T45" fmla="*/ 422 h 880"/>
                  <a:gd name="T46" fmla="*/ 117 w 502"/>
                  <a:gd name="T47" fmla="*/ 434 h 880"/>
                  <a:gd name="T48" fmla="*/ 84 w 502"/>
                  <a:gd name="T49" fmla="*/ 441 h 880"/>
                  <a:gd name="T50" fmla="*/ 54 w 502"/>
                  <a:gd name="T51" fmla="*/ 405 h 880"/>
                  <a:gd name="T52" fmla="*/ 36 w 502"/>
                  <a:gd name="T53" fmla="*/ 369 h 880"/>
                  <a:gd name="T54" fmla="*/ 6 w 502"/>
                  <a:gd name="T55" fmla="*/ 314 h 880"/>
                  <a:gd name="T56" fmla="*/ 0 w 502"/>
                  <a:gd name="T57" fmla="*/ 288 h 880"/>
                  <a:gd name="T58" fmla="*/ 24 w 502"/>
                  <a:gd name="T59" fmla="*/ 246 h 880"/>
                  <a:gd name="T60" fmla="*/ 48 w 502"/>
                  <a:gd name="T61" fmla="*/ 188 h 880"/>
                  <a:gd name="T62" fmla="*/ 78 w 502"/>
                  <a:gd name="T63" fmla="*/ 113 h 880"/>
                  <a:gd name="T64" fmla="*/ 108 w 502"/>
                  <a:gd name="T65" fmla="*/ 78 h 880"/>
                  <a:gd name="T66" fmla="*/ 162 w 502"/>
                  <a:gd name="T67" fmla="*/ 62 h 880"/>
                  <a:gd name="T68" fmla="*/ 210 w 502"/>
                  <a:gd name="T69" fmla="*/ 55 h 8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2"/>
                  <a:gd name="T106" fmla="*/ 0 h 880"/>
                  <a:gd name="T107" fmla="*/ 502 w 502"/>
                  <a:gd name="T108" fmla="*/ 880 h 8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2" h="880">
                    <a:moveTo>
                      <a:pt x="210" y="110"/>
                    </a:moveTo>
                    <a:lnTo>
                      <a:pt x="283" y="91"/>
                    </a:lnTo>
                    <a:lnTo>
                      <a:pt x="331" y="58"/>
                    </a:lnTo>
                    <a:lnTo>
                      <a:pt x="391" y="19"/>
                    </a:lnTo>
                    <a:lnTo>
                      <a:pt x="457" y="0"/>
                    </a:lnTo>
                    <a:lnTo>
                      <a:pt x="481" y="10"/>
                    </a:lnTo>
                    <a:lnTo>
                      <a:pt x="499" y="31"/>
                    </a:lnTo>
                    <a:lnTo>
                      <a:pt x="502" y="67"/>
                    </a:lnTo>
                    <a:lnTo>
                      <a:pt x="493" y="110"/>
                    </a:lnTo>
                    <a:lnTo>
                      <a:pt x="484" y="148"/>
                    </a:lnTo>
                    <a:lnTo>
                      <a:pt x="457" y="194"/>
                    </a:lnTo>
                    <a:lnTo>
                      <a:pt x="394" y="259"/>
                    </a:lnTo>
                    <a:lnTo>
                      <a:pt x="349" y="291"/>
                    </a:lnTo>
                    <a:lnTo>
                      <a:pt x="313" y="310"/>
                    </a:lnTo>
                    <a:lnTo>
                      <a:pt x="319" y="381"/>
                    </a:lnTo>
                    <a:lnTo>
                      <a:pt x="325" y="446"/>
                    </a:lnTo>
                    <a:lnTo>
                      <a:pt x="319" y="543"/>
                    </a:lnTo>
                    <a:lnTo>
                      <a:pt x="307" y="601"/>
                    </a:lnTo>
                    <a:lnTo>
                      <a:pt x="301" y="659"/>
                    </a:lnTo>
                    <a:lnTo>
                      <a:pt x="274" y="720"/>
                    </a:lnTo>
                    <a:lnTo>
                      <a:pt x="249" y="763"/>
                    </a:lnTo>
                    <a:lnTo>
                      <a:pt x="204" y="804"/>
                    </a:lnTo>
                    <a:lnTo>
                      <a:pt x="162" y="842"/>
                    </a:lnTo>
                    <a:lnTo>
                      <a:pt x="117" y="866"/>
                    </a:lnTo>
                    <a:lnTo>
                      <a:pt x="84" y="880"/>
                    </a:lnTo>
                    <a:lnTo>
                      <a:pt x="54" y="809"/>
                    </a:lnTo>
                    <a:lnTo>
                      <a:pt x="36" y="737"/>
                    </a:lnTo>
                    <a:lnTo>
                      <a:pt x="6" y="627"/>
                    </a:lnTo>
                    <a:lnTo>
                      <a:pt x="0" y="575"/>
                    </a:lnTo>
                    <a:lnTo>
                      <a:pt x="24" y="491"/>
                    </a:lnTo>
                    <a:lnTo>
                      <a:pt x="48" y="375"/>
                    </a:lnTo>
                    <a:lnTo>
                      <a:pt x="78" y="226"/>
                    </a:lnTo>
                    <a:lnTo>
                      <a:pt x="108" y="155"/>
                    </a:lnTo>
                    <a:lnTo>
                      <a:pt x="162" y="123"/>
                    </a:lnTo>
                    <a:lnTo>
                      <a:pt x="210" y="110"/>
                    </a:lnTo>
                    <a:close/>
                  </a:path>
                </a:pathLst>
              </a:custGeom>
              <a:gradFill rotWithShape="1">
                <a:gsLst>
                  <a:gs pos="0">
                    <a:srgbClr val="FFB9B9"/>
                  </a:gs>
                  <a:gs pos="100000">
                    <a:srgbClr val="BA8787"/>
                  </a:gs>
                </a:gsLst>
                <a:lin ang="5400000" scaled="1"/>
              </a:gradFill>
              <a:ln w="12700">
                <a:solidFill>
                  <a:srgbClr val="000000"/>
                </a:solidFill>
                <a:round/>
                <a:headEnd/>
                <a:tailEnd/>
              </a:ln>
            </p:spPr>
            <p:txBody>
              <a:bodyPr vert="eaVert"/>
              <a:lstStyle/>
              <a:p>
                <a:endParaRPr lang="es-MX"/>
              </a:p>
            </p:txBody>
          </p:sp>
          <p:sp>
            <p:nvSpPr>
              <p:cNvPr id="36" name="Freeform 34"/>
              <p:cNvSpPr>
                <a:spLocks/>
              </p:cNvSpPr>
              <p:nvPr/>
            </p:nvSpPr>
            <p:spPr bwMode="auto">
              <a:xfrm>
                <a:off x="4437" y="3257"/>
                <a:ext cx="183" cy="70"/>
              </a:xfrm>
              <a:custGeom>
                <a:avLst/>
                <a:gdLst>
                  <a:gd name="T0" fmla="*/ 0 w 183"/>
                  <a:gd name="T1" fmla="*/ 39 h 139"/>
                  <a:gd name="T2" fmla="*/ 24 w 183"/>
                  <a:gd name="T3" fmla="*/ 63 h 139"/>
                  <a:gd name="T4" fmla="*/ 48 w 183"/>
                  <a:gd name="T5" fmla="*/ 70 h 139"/>
                  <a:gd name="T6" fmla="*/ 105 w 183"/>
                  <a:gd name="T7" fmla="*/ 62 h 139"/>
                  <a:gd name="T8" fmla="*/ 159 w 183"/>
                  <a:gd name="T9" fmla="*/ 49 h 139"/>
                  <a:gd name="T10" fmla="*/ 180 w 183"/>
                  <a:gd name="T11" fmla="*/ 39 h 139"/>
                  <a:gd name="T12" fmla="*/ 183 w 183"/>
                  <a:gd name="T13" fmla="*/ 15 h 139"/>
                  <a:gd name="T14" fmla="*/ 165 w 183"/>
                  <a:gd name="T15" fmla="*/ 0 h 139"/>
                  <a:gd name="T16" fmla="*/ 123 w 183"/>
                  <a:gd name="T17" fmla="*/ 2 h 139"/>
                  <a:gd name="T18" fmla="*/ 90 w 183"/>
                  <a:gd name="T19" fmla="*/ 10 h 139"/>
                  <a:gd name="T20" fmla="*/ 54 w 183"/>
                  <a:gd name="T21" fmla="*/ 19 h 139"/>
                  <a:gd name="T22" fmla="*/ 0 w 183"/>
                  <a:gd name="T23" fmla="*/ 39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3"/>
                  <a:gd name="T37" fmla="*/ 0 h 139"/>
                  <a:gd name="T38" fmla="*/ 183 w 183"/>
                  <a:gd name="T39" fmla="*/ 139 h 1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3" h="139">
                    <a:moveTo>
                      <a:pt x="0" y="78"/>
                    </a:moveTo>
                    <a:lnTo>
                      <a:pt x="24" y="126"/>
                    </a:lnTo>
                    <a:lnTo>
                      <a:pt x="48" y="139"/>
                    </a:lnTo>
                    <a:lnTo>
                      <a:pt x="105" y="123"/>
                    </a:lnTo>
                    <a:lnTo>
                      <a:pt x="159" y="97"/>
                    </a:lnTo>
                    <a:lnTo>
                      <a:pt x="180" y="78"/>
                    </a:lnTo>
                    <a:lnTo>
                      <a:pt x="183" y="29"/>
                    </a:lnTo>
                    <a:lnTo>
                      <a:pt x="165" y="0"/>
                    </a:lnTo>
                    <a:lnTo>
                      <a:pt x="123" y="3"/>
                    </a:lnTo>
                    <a:lnTo>
                      <a:pt x="90" y="19"/>
                    </a:lnTo>
                    <a:lnTo>
                      <a:pt x="54" y="38"/>
                    </a:lnTo>
                    <a:lnTo>
                      <a:pt x="0" y="78"/>
                    </a:lnTo>
                    <a:close/>
                  </a:path>
                </a:pathLst>
              </a:custGeom>
              <a:solidFill>
                <a:srgbClr val="FFBFBF"/>
              </a:solidFill>
              <a:ln w="12700">
                <a:solidFill>
                  <a:srgbClr val="000000"/>
                </a:solidFill>
                <a:round/>
                <a:headEnd/>
                <a:tailEnd/>
              </a:ln>
            </p:spPr>
            <p:txBody>
              <a:bodyPr vert="eaVert"/>
              <a:lstStyle/>
              <a:p>
                <a:endParaRPr lang="es-MX"/>
              </a:p>
            </p:txBody>
          </p:sp>
          <p:sp>
            <p:nvSpPr>
              <p:cNvPr id="37" name="Freeform 35"/>
              <p:cNvSpPr>
                <a:spLocks/>
              </p:cNvSpPr>
              <p:nvPr/>
            </p:nvSpPr>
            <p:spPr bwMode="auto">
              <a:xfrm>
                <a:off x="4990" y="3442"/>
                <a:ext cx="6" cy="20"/>
              </a:xfrm>
              <a:custGeom>
                <a:avLst/>
                <a:gdLst>
                  <a:gd name="T0" fmla="*/ 6 w 6"/>
                  <a:gd name="T1" fmla="*/ 20 h 39"/>
                  <a:gd name="T2" fmla="*/ 6 w 6"/>
                  <a:gd name="T3" fmla="*/ 8 h 39"/>
                  <a:gd name="T4" fmla="*/ 0 w 6"/>
                  <a:gd name="T5" fmla="*/ 0 h 39"/>
                  <a:gd name="T6" fmla="*/ 0 60000 65536"/>
                  <a:gd name="T7" fmla="*/ 0 60000 65536"/>
                  <a:gd name="T8" fmla="*/ 0 60000 65536"/>
                  <a:gd name="T9" fmla="*/ 0 w 6"/>
                  <a:gd name="T10" fmla="*/ 0 h 39"/>
                  <a:gd name="T11" fmla="*/ 6 w 6"/>
                  <a:gd name="T12" fmla="*/ 39 h 39"/>
                </a:gdLst>
                <a:ahLst/>
                <a:cxnLst>
                  <a:cxn ang="T6">
                    <a:pos x="T0" y="T1"/>
                  </a:cxn>
                  <a:cxn ang="T7">
                    <a:pos x="T2" y="T3"/>
                  </a:cxn>
                  <a:cxn ang="T8">
                    <a:pos x="T4" y="T5"/>
                  </a:cxn>
                </a:cxnLst>
                <a:rect l="T9" t="T10" r="T11" b="T12"/>
                <a:pathLst>
                  <a:path w="6" h="39">
                    <a:moveTo>
                      <a:pt x="6" y="39"/>
                    </a:moveTo>
                    <a:lnTo>
                      <a:pt x="6" y="16"/>
                    </a:lnTo>
                    <a:lnTo>
                      <a:pt x="0" y="0"/>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eaVert"/>
              <a:lstStyle/>
              <a:p>
                <a:endParaRPr lang="es-MX"/>
              </a:p>
            </p:txBody>
          </p:sp>
        </p:grpSp>
      </p:grpSp>
    </p:spTree>
    <p:extLst>
      <p:ext uri="{BB962C8B-B14F-4D97-AF65-F5344CB8AC3E}">
        <p14:creationId xmlns:p14="http://schemas.microsoft.com/office/powerpoint/2010/main" val="312964193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51</a:t>
            </a:fld>
            <a:endParaRPr lang="en-US"/>
          </a:p>
        </p:txBody>
      </p:sp>
      <p:sp>
        <p:nvSpPr>
          <p:cNvPr id="4102" name="Rectangle 6"/>
          <p:cNvSpPr>
            <a:spLocks noGrp="1" noChangeArrowheads="1"/>
          </p:cNvSpPr>
          <p:nvPr>
            <p:ph type="ctrTitle"/>
          </p:nvPr>
        </p:nvSpPr>
        <p:spPr>
          <a:xfrm>
            <a:off x="533400" y="92870"/>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2"/>
          <p:cNvSpPr txBox="1">
            <a:spLocks noChangeArrowheads="1"/>
          </p:cNvSpPr>
          <p:nvPr/>
        </p:nvSpPr>
        <p:spPr bwMode="auto">
          <a:xfrm>
            <a:off x="5646435" y="1026563"/>
            <a:ext cx="3497565" cy="461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rtlCol="0" anchor="ctr">
            <a:spAutoFit/>
            <a:scene3d>
              <a:camera prst="orthographicFront"/>
              <a:lightRig rig="soft" dir="t">
                <a:rot lat="0" lon="0" rev="10800000"/>
              </a:lightRig>
            </a:scene3d>
            <a:sp3d>
              <a:bevelT w="27940" h="12700"/>
              <a:contourClr>
                <a:srgbClr val="DDDDDD"/>
              </a:contourClr>
            </a:sp3d>
          </a:bodyPr>
          <a:lstStyle>
            <a:defPPr>
              <a:defRPr lang="es-MX"/>
            </a:defPPr>
            <a:lvl1pPr indent="324000" defTabSz="913692" eaLnBrk="0" hangingPunct="0">
              <a:defRPr sz="2400" b="1">
                <a:solidFill>
                  <a:schemeClr val="bg1"/>
                </a:solidFill>
                <a:effectLst>
                  <a:outerShdw blurRad="63500" dist="38100" dir="5400000" algn="t" rotWithShape="0">
                    <a:prstClr val="black">
                      <a:alpha val="25000"/>
                    </a:prstClr>
                  </a:outerShdw>
                </a:effectLst>
                <a:latin typeface="TheSans 7-Bold Caps" panose="02000703000000000003" pitchFamily="50" charset="0"/>
                <a:ea typeface="+mj-ea"/>
                <a:cs typeface="+mj-cs"/>
              </a:defRPr>
            </a:lvl1pPr>
          </a:lstStyle>
          <a:p>
            <a:r>
              <a:rPr lang="es-ES_tradnl" dirty="0">
                <a:solidFill>
                  <a:schemeClr val="accent6">
                    <a:lumMod val="50000"/>
                  </a:schemeClr>
                </a:solidFill>
              </a:rPr>
              <a:t>TIPOS DE  ÍNDICES</a:t>
            </a:r>
          </a:p>
        </p:txBody>
      </p:sp>
      <p:sp>
        <p:nvSpPr>
          <p:cNvPr id="5" name="Text Box 3"/>
          <p:cNvSpPr txBox="1">
            <a:spLocks noChangeArrowheads="1"/>
          </p:cNvSpPr>
          <p:nvPr/>
        </p:nvSpPr>
        <p:spPr bwMode="auto">
          <a:xfrm>
            <a:off x="468239" y="1590923"/>
            <a:ext cx="40322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a:solidFill>
                  <a:schemeClr val="accent6">
                    <a:lumMod val="50000"/>
                  </a:schemeClr>
                </a:solidFill>
                <a:latin typeface="+mn-lt"/>
              </a:rPr>
              <a:t>LOS ÍNDICES PUEDEN SER:</a:t>
            </a:r>
          </a:p>
        </p:txBody>
      </p:sp>
      <p:sp>
        <p:nvSpPr>
          <p:cNvPr id="7" name="Text Box 4"/>
          <p:cNvSpPr txBox="1">
            <a:spLocks noChangeArrowheads="1"/>
          </p:cNvSpPr>
          <p:nvPr/>
        </p:nvSpPr>
        <p:spPr bwMode="auto">
          <a:xfrm>
            <a:off x="1739826" y="3202236"/>
            <a:ext cx="6359525" cy="79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endParaRPr lang="es-ES_tradnl" sz="1800" b="0">
              <a:solidFill>
                <a:schemeClr val="accent6">
                  <a:lumMod val="50000"/>
                </a:schemeClr>
              </a:solidFill>
              <a:latin typeface="+mn-lt"/>
            </a:endParaRPr>
          </a:p>
          <a:p>
            <a:pPr eaLnBrk="1" hangingPunct="1"/>
            <a:endParaRPr lang="es-ES_tradnl" sz="2800" b="0">
              <a:solidFill>
                <a:schemeClr val="accent6">
                  <a:lumMod val="50000"/>
                </a:schemeClr>
              </a:solidFill>
              <a:latin typeface="+mn-lt"/>
            </a:endParaRPr>
          </a:p>
        </p:txBody>
      </p:sp>
      <p:sp>
        <p:nvSpPr>
          <p:cNvPr id="8" name="Text Box 6"/>
          <p:cNvSpPr txBox="1">
            <a:spLocks noChangeArrowheads="1"/>
          </p:cNvSpPr>
          <p:nvPr/>
        </p:nvSpPr>
        <p:spPr bwMode="auto">
          <a:xfrm>
            <a:off x="611114" y="2060823"/>
            <a:ext cx="7227887" cy="1212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l" eaLnBrk="1" hangingPunct="1">
              <a:lnSpc>
                <a:spcPct val="130000"/>
              </a:lnSpc>
            </a:pPr>
            <a:r>
              <a:rPr lang="es-ES_tradnl" sz="1400" dirty="0">
                <a:solidFill>
                  <a:schemeClr val="accent6">
                    <a:lumMod val="50000"/>
                  </a:schemeClr>
                </a:solidFill>
                <a:latin typeface="+mn-lt"/>
              </a:rPr>
              <a:t>- 	DE LETRAS MAYÚSCULAS O MINÚSCULAS, SENCILLAS O DOBLES.</a:t>
            </a:r>
          </a:p>
          <a:p>
            <a:pPr algn="l" eaLnBrk="1" hangingPunct="1">
              <a:lnSpc>
                <a:spcPct val="130000"/>
              </a:lnSpc>
            </a:pPr>
            <a:r>
              <a:rPr lang="es-ES_tradnl" sz="1400" dirty="0">
                <a:solidFill>
                  <a:schemeClr val="accent6">
                    <a:lumMod val="50000"/>
                  </a:schemeClr>
                </a:solidFill>
                <a:latin typeface="+mn-lt"/>
              </a:rPr>
              <a:t>- 	DE NÚMEROS ROMANOS O ARÁBIGOS.</a:t>
            </a:r>
          </a:p>
          <a:p>
            <a:pPr algn="l" eaLnBrk="1" hangingPunct="1">
              <a:lnSpc>
                <a:spcPct val="130000"/>
              </a:lnSpc>
            </a:pPr>
            <a:r>
              <a:rPr lang="es-ES_tradnl" sz="1400" dirty="0">
                <a:solidFill>
                  <a:schemeClr val="accent6">
                    <a:lumMod val="50000"/>
                  </a:schemeClr>
                </a:solidFill>
                <a:latin typeface="+mn-lt"/>
              </a:rPr>
              <a:t>- 	DE LETRAS Y NÚMEROS COMBINADOS.</a:t>
            </a:r>
          </a:p>
          <a:p>
            <a:pPr algn="l" eaLnBrk="1" hangingPunct="1">
              <a:lnSpc>
                <a:spcPct val="130000"/>
              </a:lnSpc>
            </a:pPr>
            <a:r>
              <a:rPr lang="es-ES_tradnl" sz="1400" dirty="0">
                <a:solidFill>
                  <a:schemeClr val="accent6">
                    <a:lumMod val="50000"/>
                  </a:schemeClr>
                </a:solidFill>
                <a:latin typeface="+mn-lt"/>
              </a:rPr>
              <a:t>- 	EN SERIE O EN QUEBRADO.</a:t>
            </a:r>
            <a:endParaRPr lang="es-ES" sz="1400" dirty="0">
              <a:solidFill>
                <a:schemeClr val="accent6">
                  <a:lumMod val="50000"/>
                </a:schemeClr>
              </a:solidFill>
              <a:latin typeface="+mn-lt"/>
            </a:endParaRPr>
          </a:p>
        </p:txBody>
      </p:sp>
      <p:graphicFrame>
        <p:nvGraphicFramePr>
          <p:cNvPr id="9" name="Group 42"/>
          <p:cNvGraphicFramePr>
            <a:graphicFrameLocks noGrp="1"/>
          </p:cNvGraphicFramePr>
          <p:nvPr>
            <p:extLst>
              <p:ext uri="{D42A27DB-BD31-4B8C-83A1-F6EECF244321}">
                <p14:modId xmlns:p14="http://schemas.microsoft.com/office/powerpoint/2010/main" val="2337304302"/>
              </p:ext>
            </p:extLst>
          </p:nvPr>
        </p:nvGraphicFramePr>
        <p:xfrm>
          <a:off x="755576" y="3861048"/>
          <a:ext cx="8112125" cy="2688120"/>
        </p:xfrm>
        <a:graphic>
          <a:graphicData uri="http://schemas.openxmlformats.org/drawingml/2006/table">
            <a:tbl>
              <a:tblPr/>
              <a:tblGrid>
                <a:gridCol w="2206625">
                  <a:extLst>
                    <a:ext uri="{9D8B030D-6E8A-4147-A177-3AD203B41FA5}">
                      <a16:colId xmlns:a16="http://schemas.microsoft.com/office/drawing/2014/main" val="20000"/>
                    </a:ext>
                  </a:extLst>
                </a:gridCol>
                <a:gridCol w="5905500">
                  <a:extLst>
                    <a:ext uri="{9D8B030D-6E8A-4147-A177-3AD203B41FA5}">
                      <a16:colId xmlns:a16="http://schemas.microsoft.com/office/drawing/2014/main" val="20001"/>
                    </a:ext>
                  </a:extLst>
                </a:gridCol>
              </a:tblGrid>
              <a:tr h="27424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a:ln>
                            <a:noFill/>
                          </a:ln>
                          <a:solidFill>
                            <a:srgbClr val="C00000"/>
                          </a:solidFill>
                          <a:effectLst/>
                          <a:latin typeface="+mn-lt"/>
                        </a:rPr>
                        <a:t>ÍNDICE</a:t>
                      </a:r>
                      <a:endParaRPr kumimoji="0" lang="es-ES" sz="1200" b="1" i="0" u="none" strike="noStrike" cap="none" normalizeH="0" baseline="0">
                        <a:ln>
                          <a:noFill/>
                        </a:ln>
                        <a:solidFill>
                          <a:srgbClr val="C00000"/>
                        </a:solidFill>
                        <a:effectLst/>
                        <a:latin typeface="+mn-lt"/>
                      </a:endParaRP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2E2E2">
                            <a:gamma/>
                            <a:shade val="46275"/>
                            <a:invGamma/>
                          </a:srgbClr>
                        </a:gs>
                        <a:gs pos="50000">
                          <a:srgbClr val="E2E2E2"/>
                        </a:gs>
                        <a:gs pos="100000">
                          <a:srgbClr val="E2E2E2">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a:ln>
                            <a:noFill/>
                          </a:ln>
                          <a:solidFill>
                            <a:srgbClr val="C00000"/>
                          </a:solidFill>
                          <a:effectLst/>
                          <a:latin typeface="+mn-lt"/>
                        </a:rPr>
                        <a:t>TITULO DE CÉDULA</a:t>
                      </a:r>
                      <a:endParaRPr kumimoji="0" lang="es-ES" sz="1200" b="1" i="0" u="none" strike="noStrike" cap="none" normalizeH="0" baseline="0">
                        <a:ln>
                          <a:noFill/>
                        </a:ln>
                        <a:solidFill>
                          <a:srgbClr val="C00000"/>
                        </a:solidFill>
                        <a:effectLst/>
                        <a:latin typeface="+mn-lt"/>
                      </a:endParaRP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2E2E2">
                            <a:gamma/>
                            <a:shade val="46275"/>
                            <a:invGamma/>
                          </a:srgbClr>
                        </a:gs>
                        <a:gs pos="50000">
                          <a:srgbClr val="E2E2E2"/>
                        </a:gs>
                        <a:gs pos="100000">
                          <a:srgbClr val="E2E2E2">
                            <a:gamma/>
                            <a:shade val="46275"/>
                            <a:invGamma/>
                          </a:srgbClr>
                        </a:gs>
                      </a:gsLst>
                      <a:lin ang="5400000" scaled="1"/>
                    </a:gradFill>
                  </a:tcPr>
                </a:tc>
                <a:extLst>
                  <a:ext uri="{0D108BD9-81ED-4DB2-BD59-A6C34878D82A}">
                    <a16:rowId xmlns:a16="http://schemas.microsoft.com/office/drawing/2014/main" val="10000"/>
                  </a:ext>
                </a:extLst>
              </a:tr>
              <a:tr h="27424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a:ln>
                            <a:noFill/>
                          </a:ln>
                          <a:solidFill>
                            <a:srgbClr val="C00000"/>
                          </a:solidFill>
                          <a:effectLst/>
                          <a:latin typeface="+mn-lt"/>
                        </a:rPr>
                        <a:t>I</a:t>
                      </a:r>
                      <a:endParaRPr kumimoji="0" lang="es-ES" sz="1200" b="1" i="0" u="none" strike="noStrike" cap="none" normalizeH="0" baseline="0">
                        <a:ln>
                          <a:noFill/>
                        </a:ln>
                        <a:solidFill>
                          <a:srgbClr val="C00000"/>
                        </a:solidFill>
                        <a:effectLst/>
                        <a:latin typeface="+mn-lt"/>
                      </a:endParaRP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a:ln>
                            <a:noFill/>
                          </a:ln>
                          <a:solidFill>
                            <a:srgbClr val="C00000"/>
                          </a:solidFill>
                          <a:effectLst/>
                          <a:latin typeface="+mn-lt"/>
                        </a:rPr>
                        <a:t>PROGRAMA ANUAL DE TRABAJO</a:t>
                      </a:r>
                      <a:endParaRPr kumimoji="0" lang="es-ES" sz="1200" b="1" i="0" u="none" strike="noStrike" cap="none" normalizeH="0" baseline="0">
                        <a:ln>
                          <a:noFill/>
                        </a:ln>
                        <a:solidFill>
                          <a:srgbClr val="C00000"/>
                        </a:solidFill>
                        <a:effectLst/>
                        <a:latin typeface="+mn-lt"/>
                      </a:endParaRP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4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a:ln>
                            <a:noFill/>
                          </a:ln>
                          <a:solidFill>
                            <a:srgbClr val="C00000"/>
                          </a:solidFill>
                          <a:effectLst/>
                          <a:latin typeface="+mn-lt"/>
                        </a:rPr>
                        <a:t>A</a:t>
                      </a:r>
                      <a:endParaRPr kumimoji="0" lang="es-ES" sz="1200" b="1" i="0" u="none" strike="noStrike" cap="none" normalizeH="0" baseline="0">
                        <a:ln>
                          <a:noFill/>
                        </a:ln>
                        <a:solidFill>
                          <a:srgbClr val="C00000"/>
                        </a:solidFill>
                        <a:effectLst/>
                        <a:latin typeface="+mn-lt"/>
                      </a:endParaRP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a:ln>
                            <a:noFill/>
                          </a:ln>
                          <a:solidFill>
                            <a:srgbClr val="C00000"/>
                          </a:solidFill>
                          <a:effectLst/>
                          <a:latin typeface="+mn-lt"/>
                        </a:rPr>
                        <a:t>CARTA DE PLANEACIÓN</a:t>
                      </a:r>
                      <a:endParaRPr kumimoji="0" lang="es-ES" sz="1200" b="1" i="0" u="none" strike="noStrike" cap="none" normalizeH="0" baseline="0">
                        <a:ln>
                          <a:noFill/>
                        </a:ln>
                        <a:solidFill>
                          <a:srgbClr val="C00000"/>
                        </a:solidFill>
                        <a:effectLst/>
                        <a:latin typeface="+mn-lt"/>
                      </a:endParaRP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4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dirty="0">
                          <a:ln>
                            <a:noFill/>
                          </a:ln>
                          <a:solidFill>
                            <a:srgbClr val="C00000"/>
                          </a:solidFill>
                          <a:effectLst/>
                          <a:latin typeface="+mn-lt"/>
                        </a:rPr>
                        <a:t>A-1</a:t>
                      </a:r>
                      <a:endParaRPr kumimoji="0" lang="es-ES" sz="1200" b="1" i="0" u="none" strike="noStrike" cap="none" normalizeH="0" baseline="0" dirty="0">
                        <a:ln>
                          <a:noFill/>
                        </a:ln>
                        <a:solidFill>
                          <a:srgbClr val="C00000"/>
                        </a:solidFill>
                        <a:effectLst/>
                        <a:latin typeface="+mn-lt"/>
                      </a:endParaRP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dirty="0">
                          <a:ln>
                            <a:noFill/>
                          </a:ln>
                          <a:solidFill>
                            <a:srgbClr val="C00000"/>
                          </a:solidFill>
                          <a:effectLst/>
                          <a:latin typeface="+mn-lt"/>
                        </a:rPr>
                        <a:t>CRONOGRAMA DE ACTIVIDADES</a:t>
                      </a:r>
                      <a:endParaRPr kumimoji="0" lang="es-ES" sz="1200" b="1" i="0" u="none" strike="noStrike" cap="none" normalizeH="0" baseline="0" dirty="0">
                        <a:ln>
                          <a:noFill/>
                        </a:ln>
                        <a:solidFill>
                          <a:srgbClr val="C00000"/>
                        </a:solidFill>
                        <a:effectLst/>
                        <a:latin typeface="+mn-lt"/>
                      </a:endParaRP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4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a:ln>
                            <a:noFill/>
                          </a:ln>
                          <a:solidFill>
                            <a:srgbClr val="C00000"/>
                          </a:solidFill>
                          <a:effectLst/>
                          <a:latin typeface="+mn-lt"/>
                        </a:rPr>
                        <a:t>A-2</a:t>
                      </a:r>
                      <a:endParaRPr kumimoji="0" lang="es-ES" sz="1200" b="1" i="0" u="none" strike="noStrike" cap="none" normalizeH="0" baseline="0">
                        <a:ln>
                          <a:noFill/>
                        </a:ln>
                        <a:solidFill>
                          <a:srgbClr val="C00000"/>
                        </a:solidFill>
                        <a:effectLst/>
                        <a:latin typeface="+mn-lt"/>
                      </a:endParaRP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a:ln>
                            <a:noFill/>
                          </a:ln>
                          <a:solidFill>
                            <a:srgbClr val="C00000"/>
                          </a:solidFill>
                          <a:effectLst/>
                          <a:latin typeface="+mn-lt"/>
                        </a:rPr>
                        <a:t>PROGRAMA ESPECÍFICO DE REVISIÓN</a:t>
                      </a:r>
                      <a:endParaRPr kumimoji="0" lang="es-ES" sz="1200" b="1" i="0" u="none" strike="noStrike" cap="none" normalizeH="0" baseline="0">
                        <a:ln>
                          <a:noFill/>
                        </a:ln>
                        <a:solidFill>
                          <a:srgbClr val="C00000"/>
                        </a:solidFill>
                        <a:effectLst/>
                        <a:latin typeface="+mn-lt"/>
                      </a:endParaRP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24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a:ln>
                            <a:noFill/>
                          </a:ln>
                          <a:solidFill>
                            <a:srgbClr val="C00000"/>
                          </a:solidFill>
                          <a:effectLst/>
                          <a:latin typeface="+mn-lt"/>
                        </a:rPr>
                        <a:t>A-3</a:t>
                      </a:r>
                      <a:endParaRPr kumimoji="0" lang="es-ES" sz="1200" b="1" i="0" u="none" strike="noStrike" cap="none" normalizeH="0" baseline="0">
                        <a:ln>
                          <a:noFill/>
                        </a:ln>
                        <a:solidFill>
                          <a:srgbClr val="C00000"/>
                        </a:solidFill>
                        <a:effectLst/>
                        <a:latin typeface="+mn-lt"/>
                      </a:endParaRP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a:ln>
                            <a:noFill/>
                          </a:ln>
                          <a:solidFill>
                            <a:srgbClr val="C00000"/>
                          </a:solidFill>
                          <a:effectLst/>
                          <a:latin typeface="+mn-lt"/>
                        </a:rPr>
                        <a:t>MARCO CONCEPTUAL</a:t>
                      </a:r>
                      <a:endParaRPr kumimoji="0" lang="es-ES" sz="1200" b="1" i="0" u="none" strike="noStrike" cap="none" normalizeH="0" baseline="0">
                        <a:ln>
                          <a:noFill/>
                        </a:ln>
                        <a:solidFill>
                          <a:srgbClr val="C00000"/>
                        </a:solidFill>
                        <a:effectLst/>
                        <a:latin typeface="+mn-lt"/>
                      </a:endParaRP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364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sng" strike="noStrike" cap="none" normalizeH="0" baseline="0">
                          <a:ln>
                            <a:noFill/>
                          </a:ln>
                          <a:solidFill>
                            <a:srgbClr val="C00000"/>
                          </a:solidFill>
                          <a:effectLst/>
                          <a:latin typeface="+mn-lt"/>
                        </a:rPr>
                        <a:t>A-3</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a:ln>
                            <a:noFill/>
                          </a:ln>
                          <a:solidFill>
                            <a:srgbClr val="C00000"/>
                          </a:solidFill>
                          <a:effectLst/>
                          <a:latin typeface="+mn-lt"/>
                        </a:rPr>
                        <a:t>1</a:t>
                      </a:r>
                      <a:endParaRPr kumimoji="0" lang="es-ES" sz="1200" b="1" i="0" u="none" strike="noStrike" cap="none" normalizeH="0" baseline="0">
                        <a:ln>
                          <a:noFill/>
                        </a:ln>
                        <a:solidFill>
                          <a:srgbClr val="C00000"/>
                        </a:solidFill>
                        <a:effectLst/>
                        <a:latin typeface="+mn-lt"/>
                      </a:endParaRP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a:ln>
                            <a:noFill/>
                          </a:ln>
                          <a:solidFill>
                            <a:srgbClr val="C00000"/>
                          </a:solidFill>
                          <a:effectLst/>
                          <a:latin typeface="+mn-lt"/>
                        </a:rPr>
                        <a:t>ANÁLISIS DE LA FUNCIÓN A AUDITAR</a:t>
                      </a:r>
                      <a:endParaRPr kumimoji="0" lang="es-ES" sz="1200" b="1" i="0" u="none" strike="noStrike" cap="none" normalizeH="0" baseline="0">
                        <a:ln>
                          <a:noFill/>
                        </a:ln>
                        <a:solidFill>
                          <a:srgbClr val="C00000"/>
                        </a:solidFill>
                        <a:effectLst/>
                        <a:latin typeface="+mn-lt"/>
                      </a:endParaRP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4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a:ln>
                            <a:noFill/>
                          </a:ln>
                          <a:solidFill>
                            <a:srgbClr val="C00000"/>
                          </a:solidFill>
                          <a:effectLst/>
                          <a:latin typeface="+mn-lt"/>
                        </a:rPr>
                        <a:t>A-4</a:t>
                      </a:r>
                      <a:endParaRPr kumimoji="0" lang="es-ES" sz="1200" b="1" i="0" u="none" strike="noStrike" cap="none" normalizeH="0" baseline="0">
                        <a:ln>
                          <a:noFill/>
                        </a:ln>
                        <a:solidFill>
                          <a:srgbClr val="C00000"/>
                        </a:solidFill>
                        <a:effectLst/>
                        <a:latin typeface="+mn-lt"/>
                      </a:endParaRP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a:ln>
                            <a:noFill/>
                          </a:ln>
                          <a:solidFill>
                            <a:srgbClr val="C00000"/>
                          </a:solidFill>
                          <a:effectLst/>
                          <a:latin typeface="+mn-lt"/>
                        </a:rPr>
                        <a:t>HALLAZGOS Y RECOMENDACIONES DE AUDITORÍA</a:t>
                      </a:r>
                      <a:endParaRPr kumimoji="0" lang="es-ES" sz="1200" b="1" i="0" u="none" strike="noStrike" cap="none" normalizeH="0" baseline="0">
                        <a:ln>
                          <a:noFill/>
                        </a:ln>
                        <a:solidFill>
                          <a:srgbClr val="C00000"/>
                        </a:solidFill>
                        <a:effectLst/>
                        <a:latin typeface="+mn-lt"/>
                      </a:endParaRP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4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a:ln>
                            <a:noFill/>
                          </a:ln>
                          <a:solidFill>
                            <a:srgbClr val="C00000"/>
                          </a:solidFill>
                          <a:effectLst/>
                          <a:latin typeface="+mn-lt"/>
                        </a:rPr>
                        <a:t>A-5</a:t>
                      </a:r>
                      <a:endParaRPr kumimoji="0" lang="es-ES" sz="1200" b="1" i="0" u="none" strike="noStrike" cap="none" normalizeH="0" baseline="0">
                        <a:ln>
                          <a:noFill/>
                        </a:ln>
                        <a:solidFill>
                          <a:srgbClr val="C00000"/>
                        </a:solidFill>
                        <a:effectLst/>
                        <a:latin typeface="+mn-lt"/>
                      </a:endParaRP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_tradnl" sz="1200" b="1" i="0" u="none" strike="noStrike" cap="none" normalizeH="0" baseline="0" dirty="0">
                          <a:ln>
                            <a:noFill/>
                          </a:ln>
                          <a:solidFill>
                            <a:srgbClr val="C00000"/>
                          </a:solidFill>
                          <a:effectLst/>
                          <a:latin typeface="+mn-lt"/>
                        </a:rPr>
                        <a:t>CONTROL DE ASUNTOS PENDIENTES</a:t>
                      </a:r>
                      <a:endParaRPr kumimoji="0" lang="es-ES" sz="1200" b="1" i="0" u="none" strike="noStrike" cap="none" normalizeH="0" baseline="0" dirty="0">
                        <a:ln>
                          <a:noFill/>
                        </a:ln>
                        <a:solidFill>
                          <a:srgbClr val="C00000"/>
                        </a:solidFill>
                        <a:effectLst/>
                        <a:latin typeface="+mn-lt"/>
                      </a:endParaRP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0" name="Text Box 36"/>
          <p:cNvSpPr txBox="1">
            <a:spLocks noChangeArrowheads="1"/>
          </p:cNvSpPr>
          <p:nvPr/>
        </p:nvSpPr>
        <p:spPr bwMode="auto">
          <a:xfrm>
            <a:off x="395214" y="3356223"/>
            <a:ext cx="25193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u="sng">
                <a:solidFill>
                  <a:schemeClr val="accent6">
                    <a:lumMod val="50000"/>
                  </a:schemeClr>
                </a:solidFill>
                <a:latin typeface="+mn-lt"/>
              </a:rPr>
              <a:t>POR EJEMPLO:</a:t>
            </a:r>
          </a:p>
        </p:txBody>
      </p:sp>
    </p:spTree>
    <p:extLst>
      <p:ext uri="{BB962C8B-B14F-4D97-AF65-F5344CB8AC3E}">
        <p14:creationId xmlns:p14="http://schemas.microsoft.com/office/powerpoint/2010/main" val="52834977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52</a:t>
            </a:fld>
            <a:endParaRPr lang="en-US"/>
          </a:p>
        </p:txBody>
      </p:sp>
      <p:sp>
        <p:nvSpPr>
          <p:cNvPr id="4102" name="Rectangle 6"/>
          <p:cNvSpPr>
            <a:spLocks noGrp="1" noChangeArrowheads="1"/>
          </p:cNvSpPr>
          <p:nvPr>
            <p:ph type="ctrTitle"/>
          </p:nvPr>
        </p:nvSpPr>
        <p:spPr>
          <a:xfrm>
            <a:off x="504157" y="119408"/>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AutoShape 2"/>
          <p:cNvSpPr>
            <a:spLocks noChangeArrowheads="1"/>
          </p:cNvSpPr>
          <p:nvPr/>
        </p:nvSpPr>
        <p:spPr bwMode="auto">
          <a:xfrm>
            <a:off x="2715567" y="3952305"/>
            <a:ext cx="2057400" cy="2590800"/>
          </a:xfrm>
          <a:prstGeom prst="flowChartProcess">
            <a:avLst/>
          </a:prstGeom>
          <a:gradFill rotWithShape="1">
            <a:gsLst>
              <a:gs pos="0">
                <a:srgbClr val="FFFFE1"/>
              </a:gs>
              <a:gs pos="50000">
                <a:srgbClr val="E2E2E2"/>
              </a:gs>
              <a:gs pos="100000">
                <a:srgbClr val="FFFFE1"/>
              </a:gs>
            </a:gsLst>
            <a:lin ang="5400000" scaled="1"/>
          </a:gradFill>
          <a:ln w="9525">
            <a:solidFill>
              <a:srgbClr val="969696"/>
            </a:solidFill>
            <a:miter lim="800000"/>
            <a:headEnd/>
            <a:tailEnd/>
          </a:ln>
        </p:spPr>
        <p:txBody>
          <a:bodyPr wrap="none" anchor="ctr"/>
          <a:lstStyle/>
          <a:p>
            <a:endParaRPr lang="es-ES_tradnl" sz="2800" b="0">
              <a:solidFill>
                <a:schemeClr val="accent6">
                  <a:lumMod val="50000"/>
                </a:schemeClr>
              </a:solidFill>
            </a:endParaRPr>
          </a:p>
        </p:txBody>
      </p:sp>
      <p:sp>
        <p:nvSpPr>
          <p:cNvPr id="5" name="AutoShape 3"/>
          <p:cNvSpPr>
            <a:spLocks noChangeArrowheads="1"/>
          </p:cNvSpPr>
          <p:nvPr/>
        </p:nvSpPr>
        <p:spPr bwMode="auto">
          <a:xfrm>
            <a:off x="315267" y="3933255"/>
            <a:ext cx="2057400" cy="2590800"/>
          </a:xfrm>
          <a:prstGeom prst="flowChartProcess">
            <a:avLst/>
          </a:prstGeom>
          <a:gradFill rotWithShape="1">
            <a:gsLst>
              <a:gs pos="0">
                <a:srgbClr val="FFFFE1"/>
              </a:gs>
              <a:gs pos="50000">
                <a:srgbClr val="E2E2E2"/>
              </a:gs>
              <a:gs pos="100000">
                <a:srgbClr val="FFFFE1"/>
              </a:gs>
            </a:gsLst>
            <a:lin ang="5400000" scaled="1"/>
          </a:gradFill>
          <a:ln w="9525">
            <a:solidFill>
              <a:srgbClr val="969696"/>
            </a:solidFill>
            <a:miter lim="800000"/>
            <a:headEnd/>
            <a:tailEnd/>
          </a:ln>
        </p:spPr>
        <p:txBody>
          <a:bodyPr wrap="none" anchor="ctr"/>
          <a:lstStyle/>
          <a:p>
            <a:r>
              <a:rPr lang="es-ES_tradnl" sz="2800" b="0">
                <a:solidFill>
                  <a:schemeClr val="accent6">
                    <a:lumMod val="50000"/>
                  </a:schemeClr>
                </a:solidFill>
              </a:rPr>
              <a:t> </a:t>
            </a:r>
          </a:p>
        </p:txBody>
      </p:sp>
      <p:sp>
        <p:nvSpPr>
          <p:cNvPr id="7" name="Text Box 4"/>
          <p:cNvSpPr txBox="1">
            <a:spLocks noChangeArrowheads="1"/>
          </p:cNvSpPr>
          <p:nvPr/>
        </p:nvSpPr>
        <p:spPr bwMode="auto">
          <a:xfrm>
            <a:off x="2650480" y="4066605"/>
            <a:ext cx="2018501"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900">
                <a:solidFill>
                  <a:schemeClr val="accent6">
                    <a:lumMod val="50000"/>
                  </a:schemeClr>
                </a:solidFill>
                <a:latin typeface="+mn-lt"/>
              </a:rPr>
              <a:t>SEDAS NACIONALES S.A.</a:t>
            </a:r>
          </a:p>
          <a:p>
            <a:pPr eaLnBrk="1" hangingPunct="1"/>
            <a:r>
              <a:rPr lang="es-ES_tradnl" sz="900">
                <a:solidFill>
                  <a:schemeClr val="accent6">
                    <a:lumMod val="50000"/>
                  </a:schemeClr>
                </a:solidFill>
                <a:latin typeface="+mn-lt"/>
              </a:rPr>
              <a:t>DEUDORES DIVERSOS</a:t>
            </a:r>
          </a:p>
          <a:p>
            <a:pPr eaLnBrk="1" hangingPunct="1"/>
            <a:endParaRPr lang="es-ES_tradnl" sz="900">
              <a:solidFill>
                <a:schemeClr val="accent6">
                  <a:lumMod val="50000"/>
                </a:schemeClr>
              </a:solidFill>
              <a:latin typeface="+mn-lt"/>
            </a:endParaRPr>
          </a:p>
          <a:p>
            <a:pPr eaLnBrk="1" hangingPunct="1"/>
            <a:endParaRPr lang="es-ES_tradnl" sz="900">
              <a:solidFill>
                <a:schemeClr val="accent6">
                  <a:lumMod val="50000"/>
                </a:schemeClr>
              </a:solidFill>
              <a:latin typeface="+mn-lt"/>
            </a:endParaRPr>
          </a:p>
          <a:p>
            <a:pPr eaLnBrk="1" hangingPunct="1"/>
            <a:r>
              <a:rPr lang="es-ES_tradnl" sz="900">
                <a:solidFill>
                  <a:schemeClr val="accent6">
                    <a:lumMod val="50000"/>
                  </a:schemeClr>
                </a:solidFill>
                <a:latin typeface="+mn-lt"/>
              </a:rPr>
              <a:t>CASA CUEVAS S.A.</a:t>
            </a:r>
          </a:p>
          <a:p>
            <a:pPr eaLnBrk="1" hangingPunct="1"/>
            <a:endParaRPr lang="es-ES_tradnl" sz="900">
              <a:solidFill>
                <a:schemeClr val="accent6">
                  <a:lumMod val="50000"/>
                </a:schemeClr>
              </a:solidFill>
              <a:latin typeface="+mn-lt"/>
            </a:endParaRPr>
          </a:p>
          <a:p>
            <a:pPr eaLnBrk="1" hangingPunct="1"/>
            <a:endParaRPr lang="es-ES_tradnl" sz="900">
              <a:solidFill>
                <a:schemeClr val="accent6">
                  <a:lumMod val="50000"/>
                </a:schemeClr>
              </a:solidFill>
              <a:latin typeface="+mn-lt"/>
            </a:endParaRPr>
          </a:p>
          <a:p>
            <a:pPr eaLnBrk="1" hangingPunct="1"/>
            <a:r>
              <a:rPr lang="es-ES_tradnl" sz="900">
                <a:solidFill>
                  <a:schemeClr val="accent6">
                    <a:lumMod val="50000"/>
                  </a:schemeClr>
                </a:solidFill>
                <a:latin typeface="+mn-lt"/>
              </a:rPr>
              <a:t>FACTURA N. 820                  $   6</a:t>
            </a:r>
          </a:p>
          <a:p>
            <a:pPr eaLnBrk="1" hangingPunct="1"/>
            <a:endParaRPr lang="es-ES_tradnl" sz="900">
              <a:solidFill>
                <a:schemeClr val="accent6">
                  <a:lumMod val="50000"/>
                </a:schemeClr>
              </a:solidFill>
              <a:latin typeface="+mn-lt"/>
            </a:endParaRPr>
          </a:p>
          <a:p>
            <a:pPr eaLnBrk="1" hangingPunct="1"/>
            <a:r>
              <a:rPr lang="es-ES_tradnl" sz="900">
                <a:solidFill>
                  <a:schemeClr val="accent6">
                    <a:lumMod val="50000"/>
                  </a:schemeClr>
                </a:solidFill>
                <a:latin typeface="+mn-lt"/>
              </a:rPr>
              <a:t>FACTURAN. 825                    $   4</a:t>
            </a:r>
          </a:p>
          <a:p>
            <a:pPr eaLnBrk="1" hangingPunct="1"/>
            <a:endParaRPr lang="es-ES_tradnl" sz="900">
              <a:solidFill>
                <a:schemeClr val="accent6">
                  <a:lumMod val="50000"/>
                </a:schemeClr>
              </a:solidFill>
              <a:latin typeface="+mn-lt"/>
            </a:endParaRPr>
          </a:p>
          <a:p>
            <a:pPr eaLnBrk="1" hangingPunct="1"/>
            <a:endParaRPr lang="es-ES_tradnl" sz="900">
              <a:solidFill>
                <a:schemeClr val="accent6">
                  <a:lumMod val="50000"/>
                </a:schemeClr>
              </a:solidFill>
              <a:latin typeface="+mn-lt"/>
            </a:endParaRPr>
          </a:p>
          <a:p>
            <a:pPr eaLnBrk="1" hangingPunct="1"/>
            <a:endParaRPr lang="es-ES_tradnl" sz="900">
              <a:solidFill>
                <a:schemeClr val="accent6">
                  <a:lumMod val="50000"/>
                </a:schemeClr>
              </a:solidFill>
              <a:latin typeface="+mn-lt"/>
            </a:endParaRPr>
          </a:p>
          <a:p>
            <a:pPr eaLnBrk="1" hangingPunct="1"/>
            <a:endParaRPr lang="es-ES_tradnl" sz="900">
              <a:solidFill>
                <a:schemeClr val="accent6">
                  <a:lumMod val="50000"/>
                </a:schemeClr>
              </a:solidFill>
              <a:latin typeface="+mn-lt"/>
            </a:endParaRPr>
          </a:p>
          <a:p>
            <a:pPr eaLnBrk="1" hangingPunct="1"/>
            <a:endParaRPr lang="es-ES_tradnl" sz="900">
              <a:solidFill>
                <a:schemeClr val="accent6">
                  <a:lumMod val="50000"/>
                </a:schemeClr>
              </a:solidFill>
              <a:latin typeface="+mn-lt"/>
            </a:endParaRPr>
          </a:p>
          <a:p>
            <a:pPr eaLnBrk="1" hangingPunct="1"/>
            <a:r>
              <a:rPr lang="es-ES_tradnl" sz="900">
                <a:solidFill>
                  <a:schemeClr val="accent6">
                    <a:lumMod val="50000"/>
                  </a:schemeClr>
                </a:solidFill>
                <a:latin typeface="+mn-lt"/>
              </a:rPr>
              <a:t>TOTAL                                  F  $10 </a:t>
            </a:r>
            <a:endParaRPr lang="es-ES_tradnl" sz="900" b="0">
              <a:solidFill>
                <a:schemeClr val="accent6">
                  <a:lumMod val="50000"/>
                </a:schemeClr>
              </a:solidFill>
              <a:latin typeface="+mn-lt"/>
            </a:endParaRPr>
          </a:p>
        </p:txBody>
      </p:sp>
      <p:sp>
        <p:nvSpPr>
          <p:cNvPr id="8" name="Text Box 5"/>
          <p:cNvSpPr txBox="1">
            <a:spLocks noChangeArrowheads="1"/>
          </p:cNvSpPr>
          <p:nvPr/>
        </p:nvSpPr>
        <p:spPr bwMode="auto">
          <a:xfrm>
            <a:off x="4772967" y="1069591"/>
            <a:ext cx="4361209" cy="461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rtlCol="0" anchor="ctr">
            <a:spAutoFit/>
            <a:scene3d>
              <a:camera prst="orthographicFront"/>
              <a:lightRig rig="soft" dir="t">
                <a:rot lat="0" lon="0" rev="10800000"/>
              </a:lightRig>
            </a:scene3d>
            <a:sp3d>
              <a:bevelT w="27940" h="12700"/>
              <a:contourClr>
                <a:srgbClr val="DDDDDD"/>
              </a:contourClr>
            </a:sp3d>
          </a:bodyPr>
          <a:lstStyle>
            <a:defPPr>
              <a:defRPr lang="es-MX"/>
            </a:defPPr>
            <a:lvl1pPr indent="324000" defTabSz="913692" eaLnBrk="0" hangingPunct="0">
              <a:defRPr sz="2400" b="1">
                <a:solidFill>
                  <a:schemeClr val="bg1"/>
                </a:solidFill>
                <a:effectLst>
                  <a:outerShdw blurRad="63500" dist="38100" dir="5400000" algn="t" rotWithShape="0">
                    <a:prstClr val="black">
                      <a:alpha val="25000"/>
                    </a:prstClr>
                  </a:outerShdw>
                </a:effectLst>
                <a:latin typeface="TheSans 7-Bold Caps" panose="02000703000000000003" pitchFamily="50" charset="0"/>
                <a:ea typeface="+mj-ea"/>
                <a:cs typeface="+mj-cs"/>
              </a:defRPr>
            </a:lvl1pPr>
          </a:lstStyle>
          <a:p>
            <a:r>
              <a:rPr lang="es-ES_tradnl" dirty="0">
                <a:solidFill>
                  <a:schemeClr val="accent6">
                    <a:lumMod val="50000"/>
                  </a:schemeClr>
                </a:solidFill>
              </a:rPr>
              <a:t>REFERENCIAS O CRUCES</a:t>
            </a:r>
          </a:p>
        </p:txBody>
      </p:sp>
      <p:sp>
        <p:nvSpPr>
          <p:cNvPr id="9" name="Text Box 6"/>
          <p:cNvSpPr txBox="1">
            <a:spLocks noChangeArrowheads="1"/>
          </p:cNvSpPr>
          <p:nvPr/>
        </p:nvSpPr>
        <p:spPr bwMode="auto">
          <a:xfrm>
            <a:off x="315267" y="1774255"/>
            <a:ext cx="8496300"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r>
              <a:rPr lang="es-ES_tradnl" b="0">
                <a:solidFill>
                  <a:schemeClr val="accent6">
                    <a:lumMod val="50000"/>
                  </a:schemeClr>
                </a:solidFill>
                <a:latin typeface="+mn-lt"/>
              </a:rPr>
              <a:t>Las referencias son el enlace entre cifras o información que aparecen en las diferentes cédulas para cruzar los datos. </a:t>
            </a:r>
          </a:p>
          <a:p>
            <a:pPr algn="just" eaLnBrk="1" hangingPunct="1"/>
            <a:endParaRPr lang="es-ES_tradnl" sz="800" b="0">
              <a:solidFill>
                <a:schemeClr val="accent6">
                  <a:lumMod val="50000"/>
                </a:schemeClr>
              </a:solidFill>
              <a:latin typeface="+mn-lt"/>
            </a:endParaRPr>
          </a:p>
          <a:p>
            <a:pPr algn="just" eaLnBrk="1" hangingPunct="1"/>
            <a:r>
              <a:rPr lang="es-ES_tradnl" b="0">
                <a:solidFill>
                  <a:schemeClr val="accent6">
                    <a:lumMod val="50000"/>
                  </a:schemeClr>
                </a:solidFill>
                <a:latin typeface="+mn-lt"/>
              </a:rPr>
              <a:t>Su adecuada utilización facilita la revisión de determinado rubro, partida, cifra o concepto específico. </a:t>
            </a:r>
          </a:p>
        </p:txBody>
      </p:sp>
      <p:sp>
        <p:nvSpPr>
          <p:cNvPr id="10" name="Text Box 7"/>
          <p:cNvSpPr txBox="1">
            <a:spLocks noChangeArrowheads="1"/>
          </p:cNvSpPr>
          <p:nvPr/>
        </p:nvSpPr>
        <p:spPr bwMode="auto">
          <a:xfrm>
            <a:off x="5292080" y="3356992"/>
            <a:ext cx="3663950" cy="3016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fontAlgn="base">
              <a:spcBef>
                <a:spcPct val="0"/>
              </a:spcBef>
              <a:spcAft>
                <a:spcPct val="0"/>
              </a:spcAft>
              <a:defRPr>
                <a:solidFill>
                  <a:schemeClr val="tx1"/>
                </a:solidFill>
                <a:latin typeface="Arial" charset="0"/>
              </a:defRPr>
            </a:lvl6pPr>
            <a:lvl7pPr marL="2971800" indent="-228600" algn="ctr" fontAlgn="base">
              <a:spcBef>
                <a:spcPct val="0"/>
              </a:spcBef>
              <a:spcAft>
                <a:spcPct val="0"/>
              </a:spcAft>
              <a:defRPr>
                <a:solidFill>
                  <a:schemeClr val="tx1"/>
                </a:solidFill>
                <a:latin typeface="Arial" charset="0"/>
              </a:defRPr>
            </a:lvl7pPr>
            <a:lvl8pPr marL="3429000" indent="-228600" algn="ctr" fontAlgn="base">
              <a:spcBef>
                <a:spcPct val="0"/>
              </a:spcBef>
              <a:spcAft>
                <a:spcPct val="0"/>
              </a:spcAft>
              <a:defRPr>
                <a:solidFill>
                  <a:schemeClr val="tx1"/>
                </a:solidFill>
                <a:latin typeface="Arial" charset="0"/>
              </a:defRPr>
            </a:lvl8pPr>
            <a:lvl9pPr marL="3886200" indent="-228600" algn="ctr" fontAlgn="base">
              <a:spcBef>
                <a:spcPct val="0"/>
              </a:spcBef>
              <a:spcAft>
                <a:spcPct val="0"/>
              </a:spcAft>
              <a:defRPr>
                <a:solidFill>
                  <a:schemeClr val="tx1"/>
                </a:solidFill>
                <a:latin typeface="Arial" charset="0"/>
              </a:defRPr>
            </a:lvl9pPr>
          </a:lstStyle>
          <a:p>
            <a:pPr algn="just">
              <a:defRPr/>
            </a:pPr>
            <a:r>
              <a:rPr lang="es-ES_tradnl" b="0">
                <a:solidFill>
                  <a:schemeClr val="accent6">
                    <a:lumMod val="50000"/>
                  </a:schemeClr>
                </a:solidFill>
                <a:effectLst>
                  <a:outerShdw blurRad="38100" dist="38100" dir="2700000" algn="tl">
                    <a:srgbClr val="C0C0C0"/>
                  </a:outerShdw>
                </a:effectLst>
                <a:latin typeface="+mn-lt"/>
              </a:rPr>
              <a:t>Se sugiere:</a:t>
            </a:r>
          </a:p>
          <a:p>
            <a:pPr algn="just">
              <a:defRPr/>
            </a:pPr>
            <a:endParaRPr lang="es-ES_tradnl" sz="800" b="0">
              <a:solidFill>
                <a:schemeClr val="accent6">
                  <a:lumMod val="50000"/>
                </a:schemeClr>
              </a:solidFill>
              <a:effectLst>
                <a:outerShdw blurRad="38100" dist="38100" dir="2700000" algn="tl">
                  <a:srgbClr val="C0C0C0"/>
                </a:outerShdw>
              </a:effectLst>
              <a:latin typeface="+mn-lt"/>
            </a:endParaRPr>
          </a:p>
          <a:p>
            <a:pPr algn="just">
              <a:defRPr/>
            </a:pPr>
            <a:r>
              <a:rPr lang="es-ES_tradnl" b="0">
                <a:solidFill>
                  <a:schemeClr val="accent6">
                    <a:lumMod val="50000"/>
                  </a:schemeClr>
                </a:solidFill>
                <a:latin typeface="+mn-lt"/>
              </a:rPr>
              <a:t>Que la referencia se plasme a la derecha de la cifra (de lo general a lo particular).</a:t>
            </a:r>
          </a:p>
          <a:p>
            <a:pPr algn="just">
              <a:defRPr/>
            </a:pPr>
            <a:endParaRPr lang="es-ES_tradnl" sz="1000" b="0">
              <a:solidFill>
                <a:schemeClr val="accent6">
                  <a:lumMod val="50000"/>
                </a:schemeClr>
              </a:solidFill>
              <a:latin typeface="+mn-lt"/>
            </a:endParaRPr>
          </a:p>
          <a:p>
            <a:pPr algn="just">
              <a:defRPr/>
            </a:pPr>
            <a:r>
              <a:rPr lang="es-ES_tradnl" b="0">
                <a:solidFill>
                  <a:schemeClr val="accent6">
                    <a:lumMod val="50000"/>
                  </a:schemeClr>
                </a:solidFill>
                <a:latin typeface="+mn-lt"/>
              </a:rPr>
              <a:t>Que la referencia se plasme a la izquierda de la cifra (de lo particular a lo general).</a:t>
            </a:r>
          </a:p>
          <a:p>
            <a:pPr algn="just">
              <a:defRPr/>
            </a:pPr>
            <a:endParaRPr lang="es-ES_tradnl" sz="1000" b="0">
              <a:solidFill>
                <a:schemeClr val="accent6">
                  <a:lumMod val="50000"/>
                </a:schemeClr>
              </a:solidFill>
              <a:latin typeface="+mn-lt"/>
            </a:endParaRPr>
          </a:p>
          <a:p>
            <a:pPr algn="just">
              <a:defRPr/>
            </a:pPr>
            <a:r>
              <a:rPr lang="es-ES_tradnl" b="0">
                <a:solidFill>
                  <a:schemeClr val="accent6">
                    <a:lumMod val="50000"/>
                  </a:schemeClr>
                </a:solidFill>
                <a:latin typeface="+mn-lt"/>
              </a:rPr>
              <a:t>Que se anote con lápiz de  color preferentemente.</a:t>
            </a:r>
          </a:p>
        </p:txBody>
      </p:sp>
      <p:sp>
        <p:nvSpPr>
          <p:cNvPr id="11" name="Text Box 9"/>
          <p:cNvSpPr txBox="1">
            <a:spLocks noChangeArrowheads="1"/>
          </p:cNvSpPr>
          <p:nvPr/>
        </p:nvSpPr>
        <p:spPr bwMode="auto">
          <a:xfrm>
            <a:off x="4322117" y="3933255"/>
            <a:ext cx="5309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800" b="0">
                <a:solidFill>
                  <a:schemeClr val="accent6">
                    <a:lumMod val="50000"/>
                  </a:schemeClr>
                </a:solidFill>
                <a:latin typeface="+mn-lt"/>
              </a:rPr>
              <a:t>F-1</a:t>
            </a:r>
          </a:p>
        </p:txBody>
      </p:sp>
      <p:sp>
        <p:nvSpPr>
          <p:cNvPr id="12" name="Text Box 10"/>
          <p:cNvSpPr txBox="1">
            <a:spLocks noChangeArrowheads="1"/>
          </p:cNvSpPr>
          <p:nvPr/>
        </p:nvSpPr>
        <p:spPr bwMode="auto">
          <a:xfrm>
            <a:off x="315267" y="4006280"/>
            <a:ext cx="1997075" cy="2354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900">
                <a:solidFill>
                  <a:schemeClr val="accent6">
                    <a:lumMod val="50000"/>
                  </a:schemeClr>
                </a:solidFill>
                <a:latin typeface="+mn-lt"/>
              </a:rPr>
              <a:t>SEDAS NACIONALES S.A.</a:t>
            </a:r>
          </a:p>
          <a:p>
            <a:pPr eaLnBrk="1" hangingPunct="1"/>
            <a:r>
              <a:rPr lang="es-ES_tradnl" sz="900">
                <a:solidFill>
                  <a:schemeClr val="accent6">
                    <a:lumMod val="50000"/>
                  </a:schemeClr>
                </a:solidFill>
                <a:latin typeface="+mn-lt"/>
              </a:rPr>
              <a:t>DEUDORES DIVERSOS</a:t>
            </a:r>
          </a:p>
          <a:p>
            <a:pPr eaLnBrk="1" hangingPunct="1"/>
            <a:endParaRPr lang="es-ES_tradnl" sz="900">
              <a:solidFill>
                <a:schemeClr val="accent6">
                  <a:lumMod val="50000"/>
                </a:schemeClr>
              </a:solidFill>
              <a:latin typeface="+mn-lt"/>
            </a:endParaRPr>
          </a:p>
          <a:p>
            <a:pPr eaLnBrk="1" hangingPunct="1"/>
            <a:endParaRPr lang="es-ES_tradnl" sz="900">
              <a:solidFill>
                <a:schemeClr val="accent6">
                  <a:lumMod val="50000"/>
                </a:schemeClr>
              </a:solidFill>
              <a:latin typeface="+mn-lt"/>
            </a:endParaRPr>
          </a:p>
          <a:p>
            <a:pPr eaLnBrk="1" hangingPunct="1"/>
            <a:r>
              <a:rPr lang="es-ES_tradnl" sz="900">
                <a:solidFill>
                  <a:schemeClr val="accent6">
                    <a:lumMod val="50000"/>
                  </a:schemeClr>
                </a:solidFill>
                <a:latin typeface="+mn-lt"/>
              </a:rPr>
              <a:t>DEUDORES DIVERSOS</a:t>
            </a:r>
          </a:p>
          <a:p>
            <a:pPr eaLnBrk="1" hangingPunct="1"/>
            <a:endParaRPr lang="es-ES_tradnl" sz="900">
              <a:solidFill>
                <a:schemeClr val="accent6">
                  <a:lumMod val="50000"/>
                </a:schemeClr>
              </a:solidFill>
              <a:latin typeface="+mn-lt"/>
            </a:endParaRPr>
          </a:p>
          <a:p>
            <a:pPr eaLnBrk="1" hangingPunct="1"/>
            <a:endParaRPr lang="es-ES_tradnl" sz="900">
              <a:solidFill>
                <a:schemeClr val="accent6">
                  <a:lumMod val="50000"/>
                </a:schemeClr>
              </a:solidFill>
              <a:latin typeface="+mn-lt"/>
            </a:endParaRPr>
          </a:p>
          <a:p>
            <a:pPr eaLnBrk="1" hangingPunct="1"/>
            <a:r>
              <a:rPr lang="es-ES_tradnl" sz="900">
                <a:solidFill>
                  <a:schemeClr val="accent6">
                    <a:lumMod val="50000"/>
                  </a:schemeClr>
                </a:solidFill>
                <a:latin typeface="+mn-lt"/>
              </a:rPr>
              <a:t>CASA CUEVAS S.A.      $ 10  F-1</a:t>
            </a:r>
          </a:p>
          <a:p>
            <a:pPr eaLnBrk="1" hangingPunct="1"/>
            <a:endParaRPr lang="es-ES_tradnl" sz="900">
              <a:solidFill>
                <a:schemeClr val="accent6">
                  <a:lumMod val="50000"/>
                </a:schemeClr>
              </a:solidFill>
              <a:latin typeface="+mn-lt"/>
            </a:endParaRPr>
          </a:p>
          <a:p>
            <a:pPr eaLnBrk="1" hangingPunct="1"/>
            <a:r>
              <a:rPr lang="es-ES_tradnl" sz="900">
                <a:solidFill>
                  <a:schemeClr val="accent6">
                    <a:lumMod val="50000"/>
                  </a:schemeClr>
                </a:solidFill>
                <a:latin typeface="+mn-lt"/>
              </a:rPr>
              <a:t>LA VALENCIANA        $  9   F-2</a:t>
            </a:r>
          </a:p>
          <a:p>
            <a:pPr eaLnBrk="1" hangingPunct="1"/>
            <a:endParaRPr lang="es-ES_tradnl" sz="900">
              <a:solidFill>
                <a:schemeClr val="accent6">
                  <a:lumMod val="50000"/>
                </a:schemeClr>
              </a:solidFill>
              <a:latin typeface="+mn-lt"/>
            </a:endParaRPr>
          </a:p>
          <a:p>
            <a:pPr eaLnBrk="1" hangingPunct="1"/>
            <a:r>
              <a:rPr lang="es-ES_tradnl" sz="900">
                <a:solidFill>
                  <a:schemeClr val="accent6">
                    <a:lumMod val="50000"/>
                  </a:schemeClr>
                </a:solidFill>
                <a:latin typeface="+mn-lt"/>
              </a:rPr>
              <a:t>SORIANA                         $  8  F-3</a:t>
            </a:r>
          </a:p>
          <a:p>
            <a:pPr eaLnBrk="1" hangingPunct="1"/>
            <a:endParaRPr lang="es-ES_tradnl" sz="900">
              <a:solidFill>
                <a:schemeClr val="accent6">
                  <a:lumMod val="50000"/>
                </a:schemeClr>
              </a:solidFill>
              <a:latin typeface="+mn-lt"/>
            </a:endParaRPr>
          </a:p>
          <a:p>
            <a:pPr eaLnBrk="1" hangingPunct="1"/>
            <a:endParaRPr lang="es-ES_tradnl" sz="900">
              <a:solidFill>
                <a:schemeClr val="accent6">
                  <a:lumMod val="50000"/>
                </a:schemeClr>
              </a:solidFill>
              <a:latin typeface="+mn-lt"/>
            </a:endParaRPr>
          </a:p>
          <a:p>
            <a:pPr eaLnBrk="1" hangingPunct="1"/>
            <a:r>
              <a:rPr lang="es-ES_tradnl" sz="900">
                <a:solidFill>
                  <a:schemeClr val="accent6">
                    <a:lumMod val="50000"/>
                  </a:schemeClr>
                </a:solidFill>
                <a:latin typeface="+mn-lt"/>
              </a:rPr>
              <a:t>TOTAL                              $ 27</a:t>
            </a:r>
          </a:p>
          <a:p>
            <a:pPr eaLnBrk="1" hangingPunct="1"/>
            <a:endParaRPr lang="es-ES_tradnl" sz="1200">
              <a:solidFill>
                <a:schemeClr val="accent6">
                  <a:lumMod val="50000"/>
                </a:schemeClr>
              </a:solidFill>
              <a:latin typeface="+mn-lt"/>
            </a:endParaRPr>
          </a:p>
        </p:txBody>
      </p:sp>
      <p:sp>
        <p:nvSpPr>
          <p:cNvPr id="13" name="Line 11"/>
          <p:cNvSpPr>
            <a:spLocks noChangeShapeType="1"/>
          </p:cNvSpPr>
          <p:nvPr/>
        </p:nvSpPr>
        <p:spPr bwMode="auto">
          <a:xfrm>
            <a:off x="1686867" y="6295455"/>
            <a:ext cx="30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solidFill>
                <a:schemeClr val="accent6">
                  <a:lumMod val="50000"/>
                </a:schemeClr>
              </a:solidFill>
            </a:endParaRPr>
          </a:p>
        </p:txBody>
      </p:sp>
      <p:sp>
        <p:nvSpPr>
          <p:cNvPr id="14" name="Line 12"/>
          <p:cNvSpPr>
            <a:spLocks noChangeShapeType="1"/>
          </p:cNvSpPr>
          <p:nvPr/>
        </p:nvSpPr>
        <p:spPr bwMode="auto">
          <a:xfrm>
            <a:off x="1686867" y="6371655"/>
            <a:ext cx="30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solidFill>
                <a:schemeClr val="accent6">
                  <a:lumMod val="50000"/>
                </a:schemeClr>
              </a:solidFill>
            </a:endParaRPr>
          </a:p>
        </p:txBody>
      </p:sp>
      <p:sp>
        <p:nvSpPr>
          <p:cNvPr id="15" name="Line 13"/>
          <p:cNvSpPr>
            <a:spLocks noChangeShapeType="1"/>
          </p:cNvSpPr>
          <p:nvPr/>
        </p:nvSpPr>
        <p:spPr bwMode="auto">
          <a:xfrm>
            <a:off x="4239567" y="6314505"/>
            <a:ext cx="30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solidFill>
                <a:schemeClr val="accent6">
                  <a:lumMod val="50000"/>
                </a:schemeClr>
              </a:solidFill>
            </a:endParaRPr>
          </a:p>
        </p:txBody>
      </p:sp>
      <p:sp>
        <p:nvSpPr>
          <p:cNvPr id="16" name="Line 14"/>
          <p:cNvSpPr>
            <a:spLocks noChangeShapeType="1"/>
          </p:cNvSpPr>
          <p:nvPr/>
        </p:nvSpPr>
        <p:spPr bwMode="auto">
          <a:xfrm>
            <a:off x="4239567" y="6390705"/>
            <a:ext cx="30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solidFill>
                <a:schemeClr val="accent6">
                  <a:lumMod val="50000"/>
                </a:schemeClr>
              </a:solidFill>
            </a:endParaRPr>
          </a:p>
        </p:txBody>
      </p:sp>
      <p:sp>
        <p:nvSpPr>
          <p:cNvPr id="17" name="Text Box 16"/>
          <p:cNvSpPr txBox="1">
            <a:spLocks noChangeArrowheads="1"/>
          </p:cNvSpPr>
          <p:nvPr/>
        </p:nvSpPr>
        <p:spPr bwMode="auto">
          <a:xfrm>
            <a:off x="1250305" y="3453830"/>
            <a:ext cx="25193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600">
                <a:solidFill>
                  <a:schemeClr val="accent6">
                    <a:lumMod val="50000"/>
                  </a:schemeClr>
                </a:solidFill>
                <a:latin typeface="+mn-lt"/>
              </a:rPr>
              <a:t>POR EJEMPLO</a:t>
            </a:r>
          </a:p>
        </p:txBody>
      </p:sp>
      <p:sp>
        <p:nvSpPr>
          <p:cNvPr id="18" name="Text Box 8"/>
          <p:cNvSpPr txBox="1">
            <a:spLocks noChangeArrowheads="1"/>
          </p:cNvSpPr>
          <p:nvPr/>
        </p:nvSpPr>
        <p:spPr bwMode="auto">
          <a:xfrm>
            <a:off x="1982142" y="3938017"/>
            <a:ext cx="32573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800" b="0">
                <a:solidFill>
                  <a:schemeClr val="accent6">
                    <a:lumMod val="50000"/>
                  </a:schemeClr>
                </a:solidFill>
                <a:latin typeface="+mn-lt"/>
              </a:rPr>
              <a:t>F</a:t>
            </a:r>
          </a:p>
        </p:txBody>
      </p:sp>
    </p:spTree>
    <p:extLst>
      <p:ext uri="{BB962C8B-B14F-4D97-AF65-F5344CB8AC3E}">
        <p14:creationId xmlns:p14="http://schemas.microsoft.com/office/powerpoint/2010/main" val="254779088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53</a:t>
            </a:fld>
            <a:endParaRPr lang="en-US"/>
          </a:p>
        </p:txBody>
      </p:sp>
      <p:sp>
        <p:nvSpPr>
          <p:cNvPr id="4102" name="Rectangle 6"/>
          <p:cNvSpPr>
            <a:spLocks noGrp="1" noChangeArrowheads="1"/>
          </p:cNvSpPr>
          <p:nvPr>
            <p:ph type="ctrTitle"/>
          </p:nvPr>
        </p:nvSpPr>
        <p:spPr>
          <a:xfrm>
            <a:off x="533400" y="136448"/>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2"/>
          <p:cNvSpPr txBox="1">
            <a:spLocks noChangeArrowheads="1"/>
          </p:cNvSpPr>
          <p:nvPr/>
        </p:nvSpPr>
        <p:spPr bwMode="auto">
          <a:xfrm>
            <a:off x="4544317" y="911740"/>
            <a:ext cx="4297109" cy="461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rtlCol="0" anchor="ctr">
            <a:spAutoFit/>
            <a:scene3d>
              <a:camera prst="orthographicFront"/>
              <a:lightRig rig="soft" dir="t">
                <a:rot lat="0" lon="0" rev="10800000"/>
              </a:lightRig>
            </a:scene3d>
            <a:sp3d>
              <a:bevelT w="27940" h="12700"/>
              <a:contourClr>
                <a:srgbClr val="DDDDDD"/>
              </a:contourClr>
            </a:sp3d>
          </a:bodyPr>
          <a:lstStyle>
            <a:defPPr>
              <a:defRPr lang="es-MX"/>
            </a:defPPr>
            <a:lvl1pPr indent="324000" defTabSz="913692" eaLnBrk="0" hangingPunct="0">
              <a:defRPr sz="2400" b="1">
                <a:solidFill>
                  <a:schemeClr val="bg1"/>
                </a:solidFill>
                <a:effectLst>
                  <a:outerShdw blurRad="63500" dist="38100" dir="5400000" algn="t" rotWithShape="0">
                    <a:prstClr val="black">
                      <a:alpha val="25000"/>
                    </a:prstClr>
                  </a:outerShdw>
                </a:effectLst>
                <a:latin typeface="TheSans 7-Bold Caps" panose="02000703000000000003" pitchFamily="50" charset="0"/>
                <a:ea typeface="+mj-ea"/>
                <a:cs typeface="+mj-cs"/>
              </a:defRPr>
            </a:lvl1pPr>
          </a:lstStyle>
          <a:p>
            <a:r>
              <a:rPr lang="es-ES_tradnl" dirty="0"/>
              <a:t>MARCAS DE AUDITORÍA</a:t>
            </a:r>
          </a:p>
        </p:txBody>
      </p:sp>
      <p:sp>
        <p:nvSpPr>
          <p:cNvPr id="5" name="Text Box 4"/>
          <p:cNvSpPr txBox="1">
            <a:spLocks noChangeArrowheads="1"/>
          </p:cNvSpPr>
          <p:nvPr/>
        </p:nvSpPr>
        <p:spPr bwMode="auto">
          <a:xfrm>
            <a:off x="4283968" y="3573016"/>
            <a:ext cx="4535487" cy="259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endParaRPr lang="es-ES_tradnl" sz="800" dirty="0">
              <a:solidFill>
                <a:srgbClr val="C00000"/>
              </a:solidFill>
              <a:latin typeface="+mn-lt"/>
            </a:endParaRPr>
          </a:p>
          <a:p>
            <a:pPr algn="just" eaLnBrk="1" hangingPunct="1"/>
            <a:r>
              <a:rPr lang="es-ES_tradnl" b="0" dirty="0">
                <a:solidFill>
                  <a:srgbClr val="C00000"/>
                </a:solidFill>
                <a:latin typeface="+mn-lt"/>
              </a:rPr>
              <a:t>Se facilita el trabajo y se aprovecha el espacio.</a:t>
            </a:r>
          </a:p>
          <a:p>
            <a:pPr algn="just" eaLnBrk="1" hangingPunct="1"/>
            <a:endParaRPr lang="es-ES_tradnl" sz="800" b="0" dirty="0">
              <a:solidFill>
                <a:srgbClr val="C00000"/>
              </a:solidFill>
              <a:latin typeface="+mn-lt"/>
            </a:endParaRPr>
          </a:p>
          <a:p>
            <a:pPr algn="just" eaLnBrk="1" hangingPunct="1"/>
            <a:r>
              <a:rPr lang="es-ES_tradnl" b="0" dirty="0">
                <a:solidFill>
                  <a:srgbClr val="C00000"/>
                </a:solidFill>
                <a:latin typeface="+mn-lt"/>
              </a:rPr>
              <a:t>Resaltan más cuando se elaboran con un color que les permita sobresalir de la demás información.</a:t>
            </a:r>
          </a:p>
          <a:p>
            <a:pPr algn="just" eaLnBrk="1" hangingPunct="1"/>
            <a:endParaRPr lang="es-ES_tradnl" sz="800" b="0" dirty="0">
              <a:solidFill>
                <a:srgbClr val="C00000"/>
              </a:solidFill>
              <a:latin typeface="+mn-lt"/>
            </a:endParaRPr>
          </a:p>
          <a:p>
            <a:pPr algn="just" eaLnBrk="1" hangingPunct="1"/>
            <a:r>
              <a:rPr lang="es-ES_tradnl" b="0" dirty="0">
                <a:solidFill>
                  <a:srgbClr val="C00000"/>
                </a:solidFill>
                <a:latin typeface="+mn-lt"/>
              </a:rPr>
              <a:t>El diseño de las marcas deberá ser sencillo.</a:t>
            </a:r>
          </a:p>
        </p:txBody>
      </p:sp>
      <p:grpSp>
        <p:nvGrpSpPr>
          <p:cNvPr id="7" name="Group 24"/>
          <p:cNvGrpSpPr>
            <a:grpSpLocks/>
          </p:cNvGrpSpPr>
          <p:nvPr/>
        </p:nvGrpSpPr>
        <p:grpSpPr bwMode="auto">
          <a:xfrm>
            <a:off x="394593" y="3068191"/>
            <a:ext cx="3068637" cy="3328987"/>
            <a:chOff x="105" y="1389"/>
            <a:chExt cx="2355" cy="2640"/>
          </a:xfrm>
        </p:grpSpPr>
        <p:sp>
          <p:nvSpPr>
            <p:cNvPr id="8" name="Rectangle 3"/>
            <p:cNvSpPr>
              <a:spLocks noChangeArrowheads="1"/>
            </p:cNvSpPr>
            <p:nvPr/>
          </p:nvSpPr>
          <p:spPr bwMode="auto">
            <a:xfrm>
              <a:off x="204" y="1389"/>
              <a:ext cx="2208" cy="2640"/>
            </a:xfrm>
            <a:prstGeom prst="rect">
              <a:avLst/>
            </a:prstGeom>
            <a:gradFill rotWithShape="1">
              <a:gsLst>
                <a:gs pos="0">
                  <a:schemeClr val="accent2"/>
                </a:gs>
                <a:gs pos="100000">
                  <a:schemeClr val="bg1"/>
                </a:gs>
              </a:gsLst>
              <a:lin ang="2700000" scaled="1"/>
            </a:gradFill>
            <a:ln w="9525">
              <a:solidFill>
                <a:schemeClr val="tx1"/>
              </a:solidFill>
              <a:miter lim="800000"/>
              <a:headEnd/>
              <a:tailEnd/>
            </a:ln>
            <a:effectLst>
              <a:outerShdw dist="35921" dir="2700000" algn="ctr" rotWithShape="0">
                <a:srgbClr val="808080"/>
              </a:outerShdw>
            </a:effectLst>
          </p:spPr>
          <p:txBody>
            <a:bodyPr wrap="none" anchor="ctr"/>
            <a:lstStyle/>
            <a:p>
              <a:endParaRPr lang="es-ES_tradnl"/>
            </a:p>
          </p:txBody>
        </p:sp>
        <p:sp>
          <p:nvSpPr>
            <p:cNvPr id="9" name="Text Box 5"/>
            <p:cNvSpPr txBox="1">
              <a:spLocks noChangeArrowheads="1"/>
            </p:cNvSpPr>
            <p:nvPr/>
          </p:nvSpPr>
          <p:spPr bwMode="auto">
            <a:xfrm>
              <a:off x="218" y="1509"/>
              <a:ext cx="1713" cy="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200" dirty="0">
                  <a:latin typeface="+mn-lt"/>
                </a:rPr>
                <a:t>QUADRATASQUE PROCLU TURRIS IN SE</a:t>
              </a:r>
            </a:p>
            <a:p>
              <a:pPr eaLnBrk="1" hangingPunct="1"/>
              <a:r>
                <a:rPr lang="es-ES_tradnl" sz="1200" dirty="0">
                  <a:latin typeface="+mn-lt"/>
                </a:rPr>
                <a:t>SEMPER ENIM NOVA SE RADIORUM LUMINA</a:t>
              </a:r>
            </a:p>
          </p:txBody>
        </p:sp>
        <p:sp>
          <p:nvSpPr>
            <p:cNvPr id="10" name="Oval 6"/>
            <p:cNvSpPr>
              <a:spLocks noChangeArrowheads="1"/>
            </p:cNvSpPr>
            <p:nvPr/>
          </p:nvSpPr>
          <p:spPr bwMode="auto">
            <a:xfrm>
              <a:off x="2028" y="1437"/>
              <a:ext cx="336" cy="336"/>
            </a:xfrm>
            <a:prstGeom prst="ellipse">
              <a:avLst/>
            </a:prstGeom>
            <a:solidFill>
              <a:srgbClr val="FF3300"/>
            </a:solidFill>
            <a:ln w="9525">
              <a:solidFill>
                <a:schemeClr val="tx1"/>
              </a:solidFill>
              <a:round/>
              <a:headEnd/>
              <a:tailEnd/>
            </a:ln>
          </p:spPr>
          <p:txBody>
            <a:bodyPr wrap="none" anchor="ctr"/>
            <a:lstStyle/>
            <a:p>
              <a:r>
                <a:rPr lang="es-ES_tradnl" sz="1200"/>
                <a:t>A</a:t>
              </a:r>
            </a:p>
          </p:txBody>
        </p:sp>
        <p:sp>
          <p:nvSpPr>
            <p:cNvPr id="11" name="Text Box 7"/>
            <p:cNvSpPr txBox="1">
              <a:spLocks noChangeArrowheads="1"/>
            </p:cNvSpPr>
            <p:nvPr/>
          </p:nvSpPr>
          <p:spPr bwMode="auto">
            <a:xfrm>
              <a:off x="1847" y="1859"/>
              <a:ext cx="474" cy="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200" dirty="0">
                  <a:latin typeface="+mn-lt"/>
                </a:rPr>
                <a:t>M REU</a:t>
              </a:r>
            </a:p>
            <a:p>
              <a:pPr eaLnBrk="1" hangingPunct="1"/>
              <a:r>
                <a:rPr lang="es-ES_tradnl" sz="1200" dirty="0">
                  <a:latin typeface="+mn-lt"/>
                </a:rPr>
                <a:t>M-ERE</a:t>
              </a:r>
            </a:p>
          </p:txBody>
        </p:sp>
        <p:sp>
          <p:nvSpPr>
            <p:cNvPr id="12" name="Text Box 8"/>
            <p:cNvSpPr txBox="1">
              <a:spLocks noChangeArrowheads="1"/>
            </p:cNvSpPr>
            <p:nvPr/>
          </p:nvSpPr>
          <p:spPr bwMode="auto">
            <a:xfrm>
              <a:off x="105" y="2243"/>
              <a:ext cx="717"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200">
                  <a:latin typeface="+mn-lt"/>
                </a:rPr>
                <a:t>extantisque</a:t>
              </a:r>
            </a:p>
          </p:txBody>
        </p:sp>
        <p:sp>
          <p:nvSpPr>
            <p:cNvPr id="13" name="Line 9"/>
            <p:cNvSpPr>
              <a:spLocks noChangeShapeType="1"/>
            </p:cNvSpPr>
            <p:nvPr/>
          </p:nvSpPr>
          <p:spPr bwMode="auto">
            <a:xfrm>
              <a:off x="300" y="2397"/>
              <a:ext cx="43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sp>
          <p:nvSpPr>
            <p:cNvPr id="14" name="Text Box 10"/>
            <p:cNvSpPr txBox="1">
              <a:spLocks noChangeArrowheads="1"/>
            </p:cNvSpPr>
            <p:nvPr/>
          </p:nvSpPr>
          <p:spPr bwMode="auto">
            <a:xfrm>
              <a:off x="241" y="2483"/>
              <a:ext cx="2219" cy="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200">
                  <a:latin typeface="+mn-lt"/>
                </a:rPr>
                <a:t>ATRIA UERSARI ET                                               $ 10 </a:t>
              </a:r>
            </a:p>
            <a:p>
              <a:pPr eaLnBrk="1" hangingPunct="1"/>
              <a:r>
                <a:rPr lang="es-ES_tradnl" sz="1200">
                  <a:latin typeface="+mn-lt"/>
                </a:rPr>
                <a:t>SPLENDIDA                                                             $ 9</a:t>
              </a:r>
            </a:p>
            <a:p>
              <a:pPr eaLnBrk="1" hangingPunct="1"/>
              <a:endParaRPr lang="es-ES_tradnl" sz="1200">
                <a:latin typeface="+mn-lt"/>
              </a:endParaRPr>
            </a:p>
            <a:p>
              <a:pPr eaLnBrk="1" hangingPunct="1"/>
              <a:r>
                <a:rPr lang="es-ES_tradnl" sz="1200">
                  <a:latin typeface="+mn-lt"/>
                </a:rPr>
                <a:t>QUADRATASQUE                                                   $ 8</a:t>
              </a:r>
            </a:p>
            <a:p>
              <a:pPr eaLnBrk="1" hangingPunct="1"/>
              <a:endParaRPr lang="es-ES_tradnl" sz="1200">
                <a:latin typeface="+mn-lt"/>
              </a:endParaRPr>
            </a:p>
            <a:p>
              <a:pPr eaLnBrk="1" hangingPunct="1"/>
              <a:r>
                <a:rPr lang="es-ES_tradnl" sz="1200">
                  <a:latin typeface="+mn-lt"/>
                </a:rPr>
                <a:t>SEMPER  ENIM                                                          $ 27</a:t>
              </a:r>
            </a:p>
          </p:txBody>
        </p:sp>
        <p:sp>
          <p:nvSpPr>
            <p:cNvPr id="15" name="Line 11"/>
            <p:cNvSpPr>
              <a:spLocks noChangeShapeType="1"/>
            </p:cNvSpPr>
            <p:nvPr/>
          </p:nvSpPr>
          <p:spPr bwMode="auto">
            <a:xfrm>
              <a:off x="1932" y="3309"/>
              <a:ext cx="24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sp>
          <p:nvSpPr>
            <p:cNvPr id="16" name="Line 12"/>
            <p:cNvSpPr>
              <a:spLocks noChangeShapeType="1"/>
            </p:cNvSpPr>
            <p:nvPr/>
          </p:nvSpPr>
          <p:spPr bwMode="auto">
            <a:xfrm>
              <a:off x="2028" y="3645"/>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sp>
          <p:nvSpPr>
            <p:cNvPr id="17" name="Line 13"/>
            <p:cNvSpPr>
              <a:spLocks noChangeShapeType="1"/>
            </p:cNvSpPr>
            <p:nvPr/>
          </p:nvSpPr>
          <p:spPr bwMode="auto">
            <a:xfrm>
              <a:off x="2028" y="3693"/>
              <a:ext cx="19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sp>
          <p:nvSpPr>
            <p:cNvPr id="18" name="Line 14"/>
            <p:cNvSpPr>
              <a:spLocks noChangeShapeType="1"/>
            </p:cNvSpPr>
            <p:nvPr/>
          </p:nvSpPr>
          <p:spPr bwMode="auto">
            <a:xfrm>
              <a:off x="2220" y="2541"/>
              <a:ext cx="48"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sp>
          <p:nvSpPr>
            <p:cNvPr id="19" name="Line 15"/>
            <p:cNvSpPr>
              <a:spLocks noChangeShapeType="1"/>
            </p:cNvSpPr>
            <p:nvPr/>
          </p:nvSpPr>
          <p:spPr bwMode="auto">
            <a:xfrm flipV="1">
              <a:off x="2268" y="2421"/>
              <a:ext cx="48" cy="2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sp>
          <p:nvSpPr>
            <p:cNvPr id="20" name="Text Box 16"/>
            <p:cNvSpPr txBox="1">
              <a:spLocks noChangeArrowheads="1"/>
            </p:cNvSpPr>
            <p:nvPr/>
          </p:nvSpPr>
          <p:spPr bwMode="auto">
            <a:xfrm>
              <a:off x="2104" y="2723"/>
              <a:ext cx="303"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200">
                  <a:latin typeface="+mn-lt"/>
                </a:rPr>
                <a:t>  W</a:t>
              </a:r>
            </a:p>
          </p:txBody>
        </p:sp>
        <p:sp>
          <p:nvSpPr>
            <p:cNvPr id="21" name="Line 17"/>
            <p:cNvSpPr>
              <a:spLocks noChangeShapeType="1"/>
            </p:cNvSpPr>
            <p:nvPr/>
          </p:nvSpPr>
          <p:spPr bwMode="auto">
            <a:xfrm flipV="1">
              <a:off x="2328" y="2637"/>
              <a:ext cx="72" cy="24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sp>
          <p:nvSpPr>
            <p:cNvPr id="22" name="Line 18"/>
            <p:cNvSpPr>
              <a:spLocks noChangeShapeType="1"/>
            </p:cNvSpPr>
            <p:nvPr/>
          </p:nvSpPr>
          <p:spPr bwMode="auto">
            <a:xfrm flipV="1">
              <a:off x="2256" y="3033"/>
              <a:ext cx="48" cy="2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sp>
          <p:nvSpPr>
            <p:cNvPr id="23" name="Line 19"/>
            <p:cNvSpPr>
              <a:spLocks noChangeShapeType="1"/>
            </p:cNvSpPr>
            <p:nvPr/>
          </p:nvSpPr>
          <p:spPr bwMode="auto">
            <a:xfrm>
              <a:off x="2196" y="3129"/>
              <a:ext cx="48"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sp>
          <p:nvSpPr>
            <p:cNvPr id="24" name="Oval 20"/>
            <p:cNvSpPr>
              <a:spLocks noChangeArrowheads="1"/>
            </p:cNvSpPr>
            <p:nvPr/>
          </p:nvSpPr>
          <p:spPr bwMode="auto">
            <a:xfrm>
              <a:off x="2292" y="3609"/>
              <a:ext cx="120" cy="84"/>
            </a:xfrm>
            <a:prstGeom prst="ellipse">
              <a:avLst/>
            </a:prstGeom>
            <a:solidFill>
              <a:schemeClr val="accent1"/>
            </a:solidFill>
            <a:ln w="9525">
              <a:solidFill>
                <a:schemeClr val="tx1"/>
              </a:solidFill>
              <a:round/>
              <a:headEnd/>
              <a:tailEnd/>
            </a:ln>
          </p:spPr>
          <p:txBody>
            <a:bodyPr wrap="none" anchor="ctr"/>
            <a:lstStyle/>
            <a:p>
              <a:endParaRPr lang="es-MX" b="0"/>
            </a:p>
          </p:txBody>
        </p:sp>
        <p:sp>
          <p:nvSpPr>
            <p:cNvPr id="25" name="Line 21"/>
            <p:cNvSpPr>
              <a:spLocks noChangeShapeType="1"/>
            </p:cNvSpPr>
            <p:nvPr/>
          </p:nvSpPr>
          <p:spPr bwMode="auto">
            <a:xfrm flipV="1">
              <a:off x="2268" y="3597"/>
              <a:ext cx="192" cy="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s-MX"/>
            </a:p>
          </p:txBody>
        </p:sp>
      </p:grpSp>
      <p:sp>
        <p:nvSpPr>
          <p:cNvPr id="26" name="Text Box 22"/>
          <p:cNvSpPr txBox="1">
            <a:spLocks noChangeArrowheads="1"/>
          </p:cNvSpPr>
          <p:nvPr/>
        </p:nvSpPr>
        <p:spPr bwMode="auto">
          <a:xfrm>
            <a:off x="250130" y="1718816"/>
            <a:ext cx="85883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r>
              <a:rPr lang="es-ES_tradnl" b="0" dirty="0">
                <a:solidFill>
                  <a:schemeClr val="accent6">
                    <a:lumMod val="50000"/>
                  </a:schemeClr>
                </a:solidFill>
                <a:latin typeface="+mn-lt"/>
              </a:rPr>
              <a:t>Son señales que se anotan  junto a la información plasmada por el auditor para evidenciar las investigaciones realizadas.</a:t>
            </a:r>
          </a:p>
        </p:txBody>
      </p:sp>
      <p:sp>
        <p:nvSpPr>
          <p:cNvPr id="27" name="Text Box 25"/>
          <p:cNvSpPr txBox="1">
            <a:spLocks noChangeArrowheads="1"/>
          </p:cNvSpPr>
          <p:nvPr/>
        </p:nvSpPr>
        <p:spPr bwMode="auto">
          <a:xfrm>
            <a:off x="683518" y="2564953"/>
            <a:ext cx="25193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800" dirty="0">
                <a:solidFill>
                  <a:srgbClr val="C00000"/>
                </a:solidFill>
                <a:latin typeface="+mn-lt"/>
              </a:rPr>
              <a:t>EJEMPLO</a:t>
            </a:r>
          </a:p>
        </p:txBody>
      </p:sp>
      <p:sp>
        <p:nvSpPr>
          <p:cNvPr id="28" name="Rectangle 26"/>
          <p:cNvSpPr>
            <a:spLocks noChangeArrowheads="1"/>
          </p:cNvSpPr>
          <p:nvPr/>
        </p:nvSpPr>
        <p:spPr bwMode="auto">
          <a:xfrm>
            <a:off x="4226818" y="2996753"/>
            <a:ext cx="2621230"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pPr marL="284163" indent="-284163">
              <a:defRPr/>
            </a:pPr>
            <a:r>
              <a:rPr lang="es-ES_tradnl" b="0" dirty="0">
                <a:solidFill>
                  <a:schemeClr val="accent6">
                    <a:lumMod val="50000"/>
                  </a:schemeClr>
                </a:solidFill>
                <a:effectLst>
                  <a:outerShdw blurRad="38100" dist="38100" dir="2700000" algn="tl">
                    <a:srgbClr val="C0C0C0"/>
                  </a:outerShdw>
                </a:effectLst>
              </a:rPr>
              <a:t>Algunos beneficios son:</a:t>
            </a:r>
          </a:p>
        </p:txBody>
      </p:sp>
      <p:sp>
        <p:nvSpPr>
          <p:cNvPr id="29" name="Oval 27"/>
          <p:cNvSpPr>
            <a:spLocks noChangeArrowheads="1"/>
          </p:cNvSpPr>
          <p:nvPr/>
        </p:nvSpPr>
        <p:spPr bwMode="auto">
          <a:xfrm>
            <a:off x="4080695" y="3801703"/>
            <a:ext cx="148197" cy="170874"/>
          </a:xfrm>
          <a:prstGeom prst="ellipse">
            <a:avLst/>
          </a:prstGeom>
          <a:gradFill rotWithShape="1">
            <a:gsLst>
              <a:gs pos="0">
                <a:srgbClr val="E2E2E2"/>
              </a:gs>
              <a:gs pos="100000">
                <a:srgbClr val="3333CC"/>
              </a:gs>
            </a:gsLst>
            <a:path path="shape">
              <a:fillToRect l="50000" t="50000" r="50000" b="50000"/>
            </a:path>
          </a:gradFill>
          <a:ln w="9525" algn="ctr">
            <a:solidFill>
              <a:srgbClr val="0000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endParaRPr lang="es-MX"/>
          </a:p>
        </p:txBody>
      </p:sp>
      <p:sp>
        <p:nvSpPr>
          <p:cNvPr id="30" name="Oval 28"/>
          <p:cNvSpPr>
            <a:spLocks noChangeArrowheads="1"/>
          </p:cNvSpPr>
          <p:nvPr/>
        </p:nvSpPr>
        <p:spPr bwMode="auto">
          <a:xfrm>
            <a:off x="4073226" y="4556457"/>
            <a:ext cx="148197" cy="170874"/>
          </a:xfrm>
          <a:prstGeom prst="ellipse">
            <a:avLst/>
          </a:prstGeom>
          <a:gradFill rotWithShape="1">
            <a:gsLst>
              <a:gs pos="0">
                <a:srgbClr val="E2E2E2"/>
              </a:gs>
              <a:gs pos="100000">
                <a:srgbClr val="3333CC"/>
              </a:gs>
            </a:gsLst>
            <a:path path="shape">
              <a:fillToRect l="50000" t="50000" r="50000" b="50000"/>
            </a:path>
          </a:gradFill>
          <a:ln w="9525" algn="ctr">
            <a:solidFill>
              <a:srgbClr val="0000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endParaRPr lang="es-MX"/>
          </a:p>
        </p:txBody>
      </p:sp>
      <p:sp>
        <p:nvSpPr>
          <p:cNvPr id="31" name="Oval 29"/>
          <p:cNvSpPr>
            <a:spLocks noChangeArrowheads="1"/>
          </p:cNvSpPr>
          <p:nvPr/>
        </p:nvSpPr>
        <p:spPr bwMode="auto">
          <a:xfrm>
            <a:off x="4080695" y="5563828"/>
            <a:ext cx="148197" cy="170874"/>
          </a:xfrm>
          <a:prstGeom prst="ellipse">
            <a:avLst/>
          </a:prstGeom>
          <a:gradFill rotWithShape="1">
            <a:gsLst>
              <a:gs pos="0">
                <a:srgbClr val="E2E2E2"/>
              </a:gs>
              <a:gs pos="100000">
                <a:srgbClr val="3333CC"/>
              </a:gs>
            </a:gsLst>
            <a:path path="shape">
              <a:fillToRect l="50000" t="50000" r="50000" b="50000"/>
            </a:path>
          </a:gradFill>
          <a:ln w="9525" algn="ctr">
            <a:solidFill>
              <a:srgbClr val="0000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endParaRPr lang="es-MX"/>
          </a:p>
        </p:txBody>
      </p:sp>
    </p:spTree>
    <p:extLst>
      <p:ext uri="{BB962C8B-B14F-4D97-AF65-F5344CB8AC3E}">
        <p14:creationId xmlns:p14="http://schemas.microsoft.com/office/powerpoint/2010/main" val="210298296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54</a:t>
            </a:fld>
            <a:endParaRPr lang="en-US"/>
          </a:p>
        </p:txBody>
      </p:sp>
      <p:sp>
        <p:nvSpPr>
          <p:cNvPr id="4102" name="Rectangle 6"/>
          <p:cNvSpPr>
            <a:spLocks noGrp="1" noChangeArrowheads="1"/>
          </p:cNvSpPr>
          <p:nvPr>
            <p:ph type="ctrTitle"/>
          </p:nvPr>
        </p:nvSpPr>
        <p:spPr>
          <a:xfrm>
            <a:off x="533400" y="125842"/>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2"/>
          <p:cNvSpPr txBox="1">
            <a:spLocks noChangeArrowheads="1"/>
          </p:cNvSpPr>
          <p:nvPr/>
        </p:nvSpPr>
        <p:spPr bwMode="auto">
          <a:xfrm>
            <a:off x="5090640" y="845922"/>
            <a:ext cx="4032448" cy="461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rtlCol="0" anchor="ctr">
            <a:spAutoFit/>
            <a:scene3d>
              <a:camera prst="orthographicFront"/>
              <a:lightRig rig="soft" dir="t">
                <a:rot lat="0" lon="0" rev="10800000"/>
              </a:lightRig>
            </a:scene3d>
            <a:sp3d>
              <a:bevelT w="27940" h="12700"/>
              <a:contourClr>
                <a:srgbClr val="DDDDDD"/>
              </a:contourClr>
            </a:sp3d>
          </a:bodyPr>
          <a:lstStyle>
            <a:defPPr>
              <a:defRPr lang="es-MX"/>
            </a:defPPr>
            <a:lvl1pPr indent="324000" defTabSz="913692" eaLnBrk="0" hangingPunct="0">
              <a:defRPr sz="2400" b="1">
                <a:solidFill>
                  <a:schemeClr val="bg1"/>
                </a:solidFill>
                <a:effectLst>
                  <a:outerShdw blurRad="63500" dist="38100" dir="5400000" algn="t" rotWithShape="0">
                    <a:prstClr val="black">
                      <a:alpha val="25000"/>
                    </a:prstClr>
                  </a:outerShdw>
                </a:effectLst>
                <a:latin typeface="TheSans 7-Bold Caps" panose="02000703000000000003" pitchFamily="50" charset="0"/>
                <a:ea typeface="+mj-ea"/>
                <a:cs typeface="+mj-cs"/>
              </a:defRPr>
            </a:lvl1pPr>
          </a:lstStyle>
          <a:p>
            <a:r>
              <a:rPr lang="es-ES_tradnl" dirty="0"/>
              <a:t>EJEMPLOS DE MARCAS</a:t>
            </a:r>
          </a:p>
        </p:txBody>
      </p:sp>
      <p:graphicFrame>
        <p:nvGraphicFramePr>
          <p:cNvPr id="5" name="Object 2"/>
          <p:cNvGraphicFramePr>
            <a:graphicFrameLocks noChangeAspect="1"/>
          </p:cNvGraphicFramePr>
          <p:nvPr>
            <p:extLst>
              <p:ext uri="{D42A27DB-BD31-4B8C-83A1-F6EECF244321}">
                <p14:modId xmlns:p14="http://schemas.microsoft.com/office/powerpoint/2010/main" val="3379712305"/>
              </p:ext>
            </p:extLst>
          </p:nvPr>
        </p:nvGraphicFramePr>
        <p:xfrm>
          <a:off x="1403648" y="1772816"/>
          <a:ext cx="6553200" cy="4964112"/>
        </p:xfrm>
        <a:graphic>
          <a:graphicData uri="http://schemas.openxmlformats.org/presentationml/2006/ole">
            <mc:AlternateContent xmlns:mc="http://schemas.openxmlformats.org/markup-compatibility/2006">
              <mc:Choice xmlns:v="urn:schemas-microsoft-com:vml" Requires="v">
                <p:oleObj name="Imagen de mapa de bits" r:id="rId3" imgW="4717189" imgH="3574090" progId="PBrush">
                  <p:embed/>
                </p:oleObj>
              </mc:Choice>
              <mc:Fallback>
                <p:oleObj name="Imagen de mapa de bits" r:id="rId3" imgW="4717189" imgH="357409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772816"/>
                        <a:ext cx="6553200" cy="4964112"/>
                      </a:xfrm>
                      <a:prstGeom prst="rect">
                        <a:avLst/>
                      </a:prstGeom>
                      <a:solidFill>
                        <a:srgbClr val="FFFFE1"/>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7" name="Rectangle 5"/>
          <p:cNvSpPr>
            <a:spLocks noChangeArrowheads="1"/>
          </p:cNvSpPr>
          <p:nvPr/>
        </p:nvSpPr>
        <p:spPr bwMode="auto">
          <a:xfrm>
            <a:off x="1292225" y="5800725"/>
            <a:ext cx="685800" cy="114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MX" sz="1400" b="0">
              <a:solidFill>
                <a:schemeClr val="bg1"/>
              </a:solidFill>
              <a:latin typeface="Arial" pitchFamily="34" charset="0"/>
            </a:endParaRPr>
          </a:p>
        </p:txBody>
      </p:sp>
    </p:spTree>
    <p:extLst>
      <p:ext uri="{BB962C8B-B14F-4D97-AF65-F5344CB8AC3E}">
        <p14:creationId xmlns:p14="http://schemas.microsoft.com/office/powerpoint/2010/main" val="51033123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55</a:t>
            </a:fld>
            <a:endParaRPr lang="en-US"/>
          </a:p>
        </p:txBody>
      </p:sp>
      <p:sp>
        <p:nvSpPr>
          <p:cNvPr id="4102" name="Rectangle 6"/>
          <p:cNvSpPr>
            <a:spLocks noGrp="1" noChangeArrowheads="1"/>
          </p:cNvSpPr>
          <p:nvPr>
            <p:ph type="ctrTitle"/>
          </p:nvPr>
        </p:nvSpPr>
        <p:spPr>
          <a:xfrm>
            <a:off x="533400" y="50705"/>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2"/>
          <p:cNvSpPr txBox="1">
            <a:spLocks noChangeArrowheads="1"/>
          </p:cNvSpPr>
          <p:nvPr/>
        </p:nvSpPr>
        <p:spPr bwMode="auto">
          <a:xfrm>
            <a:off x="3618384" y="983847"/>
            <a:ext cx="5548986" cy="461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rtlCol="0" anchor="ctr">
            <a:spAutoFit/>
            <a:scene3d>
              <a:camera prst="orthographicFront"/>
              <a:lightRig rig="soft" dir="t">
                <a:rot lat="0" lon="0" rev="10800000"/>
              </a:lightRig>
            </a:scene3d>
            <a:sp3d>
              <a:bevelT w="27940" h="12700"/>
              <a:contourClr>
                <a:srgbClr val="DDDDDD"/>
              </a:contourClr>
            </a:sp3d>
          </a:bodyPr>
          <a:lstStyle>
            <a:defPPr>
              <a:defRPr lang="es-MX"/>
            </a:defPPr>
            <a:lvl1pPr indent="324000" defTabSz="913692" eaLnBrk="0" hangingPunct="0">
              <a:defRPr sz="2400" b="1">
                <a:solidFill>
                  <a:schemeClr val="bg1"/>
                </a:solidFill>
                <a:effectLst>
                  <a:outerShdw blurRad="63500" dist="38100" dir="5400000" algn="t" rotWithShape="0">
                    <a:prstClr val="black">
                      <a:alpha val="25000"/>
                    </a:prstClr>
                  </a:outerShdw>
                </a:effectLst>
                <a:latin typeface="TheSans 7-Bold Caps" panose="02000703000000000003" pitchFamily="50" charset="0"/>
                <a:ea typeface="+mj-ea"/>
                <a:cs typeface="+mj-cs"/>
              </a:defRPr>
            </a:lvl1pPr>
          </a:lstStyle>
          <a:p>
            <a:r>
              <a:rPr lang="es-ES_tradnl" dirty="0">
                <a:solidFill>
                  <a:schemeClr val="accent6">
                    <a:lumMod val="50000"/>
                  </a:schemeClr>
                </a:solidFill>
              </a:rPr>
              <a:t>CLASIFICACIÓN DE LAS MARCAS</a:t>
            </a:r>
          </a:p>
        </p:txBody>
      </p:sp>
      <p:sp>
        <p:nvSpPr>
          <p:cNvPr id="5" name="Text Box 3"/>
          <p:cNvSpPr txBox="1">
            <a:spLocks noChangeArrowheads="1"/>
          </p:cNvSpPr>
          <p:nvPr/>
        </p:nvSpPr>
        <p:spPr bwMode="auto">
          <a:xfrm>
            <a:off x="322734" y="2025055"/>
            <a:ext cx="54737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0" algn="l"/>
              </a:tabLst>
              <a:defRPr sz="2000" b="1">
                <a:solidFill>
                  <a:schemeClr val="tx1"/>
                </a:solidFill>
                <a:latin typeface="Tahoma" pitchFamily="34" charset="0"/>
              </a:defRPr>
            </a:lvl1pPr>
            <a:lvl2pPr marL="742950" indent="-285750" eaLnBrk="0" hangingPunct="0">
              <a:tabLst>
                <a:tab pos="0" algn="l"/>
              </a:tabLst>
              <a:defRPr sz="2000" b="1">
                <a:solidFill>
                  <a:schemeClr val="tx1"/>
                </a:solidFill>
                <a:latin typeface="Tahoma" pitchFamily="34" charset="0"/>
              </a:defRPr>
            </a:lvl2pPr>
            <a:lvl3pPr marL="1143000" indent="-228600" eaLnBrk="0" hangingPunct="0">
              <a:tabLst>
                <a:tab pos="0" algn="l"/>
              </a:tabLst>
              <a:defRPr sz="2000" b="1">
                <a:solidFill>
                  <a:schemeClr val="tx1"/>
                </a:solidFill>
                <a:latin typeface="Tahoma" pitchFamily="34" charset="0"/>
              </a:defRPr>
            </a:lvl3pPr>
            <a:lvl4pPr marL="1600200" indent="-228600" eaLnBrk="0" hangingPunct="0">
              <a:tabLst>
                <a:tab pos="0" algn="l"/>
              </a:tabLst>
              <a:defRPr sz="2000" b="1">
                <a:solidFill>
                  <a:schemeClr val="tx1"/>
                </a:solidFill>
                <a:latin typeface="Tahoma" pitchFamily="34" charset="0"/>
              </a:defRPr>
            </a:lvl4pPr>
            <a:lvl5pPr marL="2057400" indent="-228600" eaLnBrk="0" hangingPunct="0">
              <a:tabLst>
                <a:tab pos="0" algn="l"/>
              </a:tabLst>
              <a:defRPr sz="2000" b="1">
                <a:solidFill>
                  <a:schemeClr val="tx1"/>
                </a:solidFill>
                <a:latin typeface="Tahoma" pitchFamily="34" charset="0"/>
              </a:defRPr>
            </a:lvl5pPr>
            <a:lvl6pPr marL="2514600" indent="-228600" algn="ctr" eaLnBrk="0" fontAlgn="base" hangingPunct="0">
              <a:spcBef>
                <a:spcPct val="0"/>
              </a:spcBef>
              <a:spcAft>
                <a:spcPct val="0"/>
              </a:spcAft>
              <a:tabLst>
                <a:tab pos="0" algn="l"/>
              </a:tabLst>
              <a:defRPr sz="2000" b="1">
                <a:solidFill>
                  <a:schemeClr val="tx1"/>
                </a:solidFill>
                <a:latin typeface="Tahoma" pitchFamily="34" charset="0"/>
              </a:defRPr>
            </a:lvl6pPr>
            <a:lvl7pPr marL="2971800" indent="-228600" algn="ctr" eaLnBrk="0" fontAlgn="base" hangingPunct="0">
              <a:spcBef>
                <a:spcPct val="0"/>
              </a:spcBef>
              <a:spcAft>
                <a:spcPct val="0"/>
              </a:spcAft>
              <a:tabLst>
                <a:tab pos="0" algn="l"/>
              </a:tabLst>
              <a:defRPr sz="2000" b="1">
                <a:solidFill>
                  <a:schemeClr val="tx1"/>
                </a:solidFill>
                <a:latin typeface="Tahoma" pitchFamily="34" charset="0"/>
              </a:defRPr>
            </a:lvl7pPr>
            <a:lvl8pPr marL="3429000" indent="-228600" algn="ctr" eaLnBrk="0" fontAlgn="base" hangingPunct="0">
              <a:spcBef>
                <a:spcPct val="0"/>
              </a:spcBef>
              <a:spcAft>
                <a:spcPct val="0"/>
              </a:spcAft>
              <a:tabLst>
                <a:tab pos="0" algn="l"/>
              </a:tabLst>
              <a:defRPr sz="2000" b="1">
                <a:solidFill>
                  <a:schemeClr val="tx1"/>
                </a:solidFill>
                <a:latin typeface="Tahoma" pitchFamily="34" charset="0"/>
              </a:defRPr>
            </a:lvl8pPr>
            <a:lvl9pPr marL="3886200" indent="-228600" algn="ctr" eaLnBrk="0" fontAlgn="base" hangingPunct="0">
              <a:spcBef>
                <a:spcPct val="0"/>
              </a:spcBef>
              <a:spcAft>
                <a:spcPct val="0"/>
              </a:spcAft>
              <a:tabLst>
                <a:tab pos="0" algn="l"/>
              </a:tabLst>
              <a:defRPr sz="2000" b="1">
                <a:solidFill>
                  <a:schemeClr val="tx1"/>
                </a:solidFill>
                <a:latin typeface="Tahoma" pitchFamily="34" charset="0"/>
              </a:defRPr>
            </a:lvl9pPr>
          </a:lstStyle>
          <a:p>
            <a:pPr algn="l" eaLnBrk="1" hangingPunct="1"/>
            <a:r>
              <a:rPr lang="es-ES_tradnl">
                <a:solidFill>
                  <a:schemeClr val="accent6">
                    <a:lumMod val="50000"/>
                  </a:schemeClr>
                </a:solidFill>
                <a:latin typeface="+mn-lt"/>
              </a:rPr>
              <a:t>Marcas estándares:</a:t>
            </a:r>
            <a:endParaRPr lang="es-ES_tradnl" b="0">
              <a:solidFill>
                <a:schemeClr val="accent6">
                  <a:lumMod val="50000"/>
                </a:schemeClr>
              </a:solidFill>
              <a:latin typeface="+mn-lt"/>
            </a:endParaRPr>
          </a:p>
        </p:txBody>
      </p:sp>
      <p:sp>
        <p:nvSpPr>
          <p:cNvPr id="7" name="Text Box 4"/>
          <p:cNvSpPr txBox="1">
            <a:spLocks noChangeArrowheads="1"/>
          </p:cNvSpPr>
          <p:nvPr/>
        </p:nvSpPr>
        <p:spPr bwMode="auto">
          <a:xfrm>
            <a:off x="324322" y="4087217"/>
            <a:ext cx="7272337"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355600" algn="l"/>
              </a:tabLst>
              <a:defRPr sz="2000" b="1">
                <a:solidFill>
                  <a:schemeClr val="tx1"/>
                </a:solidFill>
                <a:latin typeface="Tahoma" pitchFamily="34" charset="0"/>
              </a:defRPr>
            </a:lvl1pPr>
            <a:lvl2pPr marL="742950" indent="-285750" eaLnBrk="0" hangingPunct="0">
              <a:tabLst>
                <a:tab pos="355600" algn="l"/>
              </a:tabLst>
              <a:defRPr sz="2000" b="1">
                <a:solidFill>
                  <a:schemeClr val="tx1"/>
                </a:solidFill>
                <a:latin typeface="Tahoma" pitchFamily="34" charset="0"/>
              </a:defRPr>
            </a:lvl2pPr>
            <a:lvl3pPr marL="1143000" indent="-228600" eaLnBrk="0" hangingPunct="0">
              <a:tabLst>
                <a:tab pos="355600" algn="l"/>
              </a:tabLst>
              <a:defRPr sz="2000" b="1">
                <a:solidFill>
                  <a:schemeClr val="tx1"/>
                </a:solidFill>
                <a:latin typeface="Tahoma" pitchFamily="34" charset="0"/>
              </a:defRPr>
            </a:lvl3pPr>
            <a:lvl4pPr marL="1600200" indent="-228600" eaLnBrk="0" hangingPunct="0">
              <a:tabLst>
                <a:tab pos="355600" algn="l"/>
              </a:tabLst>
              <a:defRPr sz="2000" b="1">
                <a:solidFill>
                  <a:schemeClr val="tx1"/>
                </a:solidFill>
                <a:latin typeface="Tahoma" pitchFamily="34" charset="0"/>
              </a:defRPr>
            </a:lvl4pPr>
            <a:lvl5pPr marL="2057400" indent="-228600" eaLnBrk="0" hangingPunct="0">
              <a:tabLst>
                <a:tab pos="355600" algn="l"/>
              </a:tabLst>
              <a:defRPr sz="2000" b="1">
                <a:solidFill>
                  <a:schemeClr val="tx1"/>
                </a:solidFill>
                <a:latin typeface="Tahoma" pitchFamily="34" charset="0"/>
              </a:defRPr>
            </a:lvl5pPr>
            <a:lvl6pPr marL="2514600" indent="-228600" algn="ctr" eaLnBrk="0" fontAlgn="base" hangingPunct="0">
              <a:spcBef>
                <a:spcPct val="0"/>
              </a:spcBef>
              <a:spcAft>
                <a:spcPct val="0"/>
              </a:spcAft>
              <a:tabLst>
                <a:tab pos="355600" algn="l"/>
              </a:tabLst>
              <a:defRPr sz="2000" b="1">
                <a:solidFill>
                  <a:schemeClr val="tx1"/>
                </a:solidFill>
                <a:latin typeface="Tahoma" pitchFamily="34" charset="0"/>
              </a:defRPr>
            </a:lvl6pPr>
            <a:lvl7pPr marL="2971800" indent="-228600" algn="ctr" eaLnBrk="0" fontAlgn="base" hangingPunct="0">
              <a:spcBef>
                <a:spcPct val="0"/>
              </a:spcBef>
              <a:spcAft>
                <a:spcPct val="0"/>
              </a:spcAft>
              <a:tabLst>
                <a:tab pos="355600" algn="l"/>
              </a:tabLst>
              <a:defRPr sz="2000" b="1">
                <a:solidFill>
                  <a:schemeClr val="tx1"/>
                </a:solidFill>
                <a:latin typeface="Tahoma" pitchFamily="34" charset="0"/>
              </a:defRPr>
            </a:lvl7pPr>
            <a:lvl8pPr marL="3429000" indent="-228600" algn="ctr" eaLnBrk="0" fontAlgn="base" hangingPunct="0">
              <a:spcBef>
                <a:spcPct val="0"/>
              </a:spcBef>
              <a:spcAft>
                <a:spcPct val="0"/>
              </a:spcAft>
              <a:tabLst>
                <a:tab pos="355600" algn="l"/>
              </a:tabLst>
              <a:defRPr sz="2000" b="1">
                <a:solidFill>
                  <a:schemeClr val="tx1"/>
                </a:solidFill>
                <a:latin typeface="Tahoma" pitchFamily="34" charset="0"/>
              </a:defRPr>
            </a:lvl8pPr>
            <a:lvl9pPr marL="3886200" indent="-228600" algn="ctr" eaLnBrk="0" fontAlgn="base" hangingPunct="0">
              <a:spcBef>
                <a:spcPct val="0"/>
              </a:spcBef>
              <a:spcAft>
                <a:spcPct val="0"/>
              </a:spcAft>
              <a:tabLst>
                <a:tab pos="355600" algn="l"/>
              </a:tabLst>
              <a:defRPr sz="2000" b="1">
                <a:solidFill>
                  <a:schemeClr val="tx1"/>
                </a:solidFill>
                <a:latin typeface="Tahoma" pitchFamily="34" charset="0"/>
              </a:defRPr>
            </a:lvl9pPr>
          </a:lstStyle>
          <a:p>
            <a:pPr algn="just" eaLnBrk="1" hangingPunct="1"/>
            <a:r>
              <a:rPr lang="es-ES_tradnl">
                <a:solidFill>
                  <a:schemeClr val="accent6">
                    <a:lumMod val="50000"/>
                  </a:schemeClr>
                </a:solidFill>
                <a:latin typeface="+mn-lt"/>
              </a:rPr>
              <a:t>Marcas específicas:</a:t>
            </a:r>
            <a:r>
              <a:rPr lang="es-ES_tradnl" b="0">
                <a:solidFill>
                  <a:schemeClr val="accent6">
                    <a:lumMod val="50000"/>
                  </a:schemeClr>
                </a:solidFill>
                <a:latin typeface="+mn-lt"/>
              </a:rPr>
              <a:t> </a:t>
            </a:r>
          </a:p>
          <a:p>
            <a:pPr algn="just" eaLnBrk="1" hangingPunct="1"/>
            <a:endParaRPr lang="es-ES_tradnl" sz="1000" b="0">
              <a:solidFill>
                <a:schemeClr val="accent6">
                  <a:lumMod val="50000"/>
                </a:schemeClr>
              </a:solidFill>
              <a:latin typeface="+mn-lt"/>
            </a:endParaRPr>
          </a:p>
          <a:p>
            <a:pPr algn="just" eaLnBrk="1" hangingPunct="1"/>
            <a:r>
              <a:rPr lang="es-ES_tradnl" b="0">
                <a:solidFill>
                  <a:schemeClr val="accent6">
                    <a:lumMod val="50000"/>
                  </a:schemeClr>
                </a:solidFill>
                <a:latin typeface="+mn-lt"/>
              </a:rPr>
              <a:t>Son aquéllas que tienen significado diferente para cada auditor</a:t>
            </a:r>
          </a:p>
        </p:txBody>
      </p:sp>
      <p:graphicFrame>
        <p:nvGraphicFramePr>
          <p:cNvPr id="8" name="Object 2"/>
          <p:cNvGraphicFramePr>
            <a:graphicFrameLocks noChangeAspect="1"/>
          </p:cNvGraphicFramePr>
          <p:nvPr>
            <p:extLst>
              <p:ext uri="{D42A27DB-BD31-4B8C-83A1-F6EECF244321}">
                <p14:modId xmlns:p14="http://schemas.microsoft.com/office/powerpoint/2010/main" val="3169938312"/>
              </p:ext>
            </p:extLst>
          </p:nvPr>
        </p:nvGraphicFramePr>
        <p:xfrm>
          <a:off x="6875934" y="1758355"/>
          <a:ext cx="1731963" cy="2319337"/>
        </p:xfrm>
        <a:graphic>
          <a:graphicData uri="http://schemas.openxmlformats.org/presentationml/2006/ole">
            <mc:AlternateContent xmlns:mc="http://schemas.openxmlformats.org/markup-compatibility/2006">
              <mc:Choice xmlns:v="urn:schemas-microsoft-com:vml" Requires="v">
                <p:oleObj name="Imagen de mapa de bits" r:id="rId3" imgW="1684166" imgH="2255238" progId="PBrush">
                  <p:embed/>
                </p:oleObj>
              </mc:Choice>
              <mc:Fallback>
                <p:oleObj name="Imagen de mapa de bits" r:id="rId3" imgW="1684166" imgH="225523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934" y="1758355"/>
                        <a:ext cx="1731963" cy="2319337"/>
                      </a:xfrm>
                      <a:prstGeom prst="rect">
                        <a:avLst/>
                      </a:prstGeom>
                      <a:solidFill>
                        <a:srgbClr val="FFFFE1"/>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grpSp>
        <p:nvGrpSpPr>
          <p:cNvPr id="9" name="Group 22"/>
          <p:cNvGrpSpPr>
            <a:grpSpLocks/>
          </p:cNvGrpSpPr>
          <p:nvPr/>
        </p:nvGrpSpPr>
        <p:grpSpPr bwMode="auto">
          <a:xfrm>
            <a:off x="2627784" y="5157194"/>
            <a:ext cx="4087813" cy="1403351"/>
            <a:chOff x="2516" y="3192"/>
            <a:chExt cx="2575" cy="884"/>
          </a:xfrm>
        </p:grpSpPr>
        <p:sp>
          <p:nvSpPr>
            <p:cNvPr id="10" name="AutoShape 5"/>
            <p:cNvSpPr>
              <a:spLocks noChangeArrowheads="1"/>
            </p:cNvSpPr>
            <p:nvPr/>
          </p:nvSpPr>
          <p:spPr bwMode="auto">
            <a:xfrm>
              <a:off x="2516" y="3201"/>
              <a:ext cx="624" cy="864"/>
            </a:xfrm>
            <a:prstGeom prst="flowChartProcess">
              <a:avLst/>
            </a:prstGeom>
            <a:gradFill rotWithShape="1">
              <a:gsLst>
                <a:gs pos="0">
                  <a:schemeClr val="accent2"/>
                </a:gs>
                <a:gs pos="100000">
                  <a:srgbClr val="FFFFFF"/>
                </a:gs>
              </a:gsLst>
              <a:lin ang="2700000" scaled="1"/>
            </a:gradFill>
            <a:ln w="9525">
              <a:solidFill>
                <a:srgbClr val="333399"/>
              </a:solidFill>
              <a:miter lim="800000"/>
              <a:headEnd/>
              <a:tailEnd/>
            </a:ln>
            <a:effectLst>
              <a:outerShdw dist="107763" dir="2700000" algn="ctr" rotWithShape="0">
                <a:srgbClr val="808080">
                  <a:alpha val="50000"/>
                </a:srgbClr>
              </a:outerShdw>
            </a:effectLst>
          </p:spPr>
          <p:txBody>
            <a:bodyPr wrap="none" anchor="ctr"/>
            <a:lstStyle/>
            <a:p>
              <a:endParaRPr lang="es-ES_tradnl" sz="1200" b="0">
                <a:solidFill>
                  <a:schemeClr val="accent6">
                    <a:lumMod val="50000"/>
                  </a:schemeClr>
                </a:solidFill>
              </a:endParaRPr>
            </a:p>
          </p:txBody>
        </p:sp>
        <p:sp>
          <p:nvSpPr>
            <p:cNvPr id="11" name="AutoShape 6"/>
            <p:cNvSpPr>
              <a:spLocks noChangeArrowheads="1"/>
            </p:cNvSpPr>
            <p:nvPr/>
          </p:nvSpPr>
          <p:spPr bwMode="auto">
            <a:xfrm>
              <a:off x="3476" y="3201"/>
              <a:ext cx="624" cy="864"/>
            </a:xfrm>
            <a:prstGeom prst="flowChartProcess">
              <a:avLst/>
            </a:prstGeom>
            <a:gradFill rotWithShape="1">
              <a:gsLst>
                <a:gs pos="0">
                  <a:schemeClr val="accent2"/>
                </a:gs>
                <a:gs pos="100000">
                  <a:srgbClr val="FFFFFF"/>
                </a:gs>
              </a:gsLst>
              <a:lin ang="2700000" scaled="1"/>
            </a:gradFill>
            <a:ln w="9525">
              <a:solidFill>
                <a:srgbClr val="333399"/>
              </a:solidFill>
              <a:miter lim="800000"/>
              <a:headEnd/>
              <a:tailEnd/>
            </a:ln>
            <a:effectLst>
              <a:outerShdw dist="107763" dir="2700000" algn="ctr" rotWithShape="0">
                <a:srgbClr val="808080">
                  <a:alpha val="50000"/>
                </a:srgbClr>
              </a:outerShdw>
            </a:effectLst>
          </p:spPr>
          <p:txBody>
            <a:bodyPr wrap="none" anchor="ctr"/>
            <a:lstStyle/>
            <a:p>
              <a:endParaRPr lang="es-ES_tradnl" sz="1200" b="0">
                <a:solidFill>
                  <a:schemeClr val="accent6">
                    <a:lumMod val="50000"/>
                  </a:schemeClr>
                </a:solidFill>
              </a:endParaRPr>
            </a:p>
          </p:txBody>
        </p:sp>
        <p:sp>
          <p:nvSpPr>
            <p:cNvPr id="12" name="AutoShape 7"/>
            <p:cNvSpPr>
              <a:spLocks noChangeArrowheads="1"/>
            </p:cNvSpPr>
            <p:nvPr/>
          </p:nvSpPr>
          <p:spPr bwMode="auto">
            <a:xfrm>
              <a:off x="4388" y="3201"/>
              <a:ext cx="624" cy="864"/>
            </a:xfrm>
            <a:prstGeom prst="flowChartProcess">
              <a:avLst/>
            </a:prstGeom>
            <a:gradFill rotWithShape="1">
              <a:gsLst>
                <a:gs pos="0">
                  <a:schemeClr val="accent2"/>
                </a:gs>
                <a:gs pos="100000">
                  <a:srgbClr val="FFFFFF"/>
                </a:gs>
              </a:gsLst>
              <a:lin ang="2700000" scaled="1"/>
            </a:gradFill>
            <a:ln w="9525">
              <a:solidFill>
                <a:srgbClr val="333399"/>
              </a:solidFill>
              <a:miter lim="800000"/>
              <a:headEnd/>
              <a:tailEnd/>
            </a:ln>
            <a:effectLst>
              <a:outerShdw dist="107763" dir="2700000" algn="ctr" rotWithShape="0">
                <a:srgbClr val="808080">
                  <a:alpha val="50000"/>
                </a:srgbClr>
              </a:outerShdw>
            </a:effectLst>
          </p:spPr>
          <p:txBody>
            <a:bodyPr wrap="none" anchor="ctr"/>
            <a:lstStyle/>
            <a:p>
              <a:endParaRPr lang="es-MX" sz="1200" b="0">
                <a:solidFill>
                  <a:schemeClr val="accent6">
                    <a:lumMod val="50000"/>
                  </a:schemeClr>
                </a:solidFill>
              </a:endParaRPr>
            </a:p>
          </p:txBody>
        </p:sp>
        <p:sp>
          <p:nvSpPr>
            <p:cNvPr id="13" name="Oval 8"/>
            <p:cNvSpPr>
              <a:spLocks noChangeArrowheads="1"/>
            </p:cNvSpPr>
            <p:nvPr/>
          </p:nvSpPr>
          <p:spPr bwMode="auto">
            <a:xfrm>
              <a:off x="2712" y="3348"/>
              <a:ext cx="336" cy="288"/>
            </a:xfrm>
            <a:prstGeom prst="ellipse">
              <a:avLst/>
            </a:prstGeom>
            <a:noFill/>
            <a:ln w="28575">
              <a:solidFill>
                <a:schemeClr val="tx1"/>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s-MX" sz="1200" b="0">
                <a:solidFill>
                  <a:schemeClr val="accent6">
                    <a:lumMod val="50000"/>
                  </a:schemeClr>
                </a:solidFill>
              </a:endParaRPr>
            </a:p>
          </p:txBody>
        </p:sp>
        <p:sp>
          <p:nvSpPr>
            <p:cNvPr id="14" name="Line 9"/>
            <p:cNvSpPr>
              <a:spLocks noChangeShapeType="1"/>
            </p:cNvSpPr>
            <p:nvPr/>
          </p:nvSpPr>
          <p:spPr bwMode="auto">
            <a:xfrm>
              <a:off x="2874" y="3192"/>
              <a:ext cx="0" cy="576"/>
            </a:xfrm>
            <a:prstGeom prst="line">
              <a:avLst/>
            </a:prstGeom>
            <a:noFill/>
            <a:ln w="28575">
              <a:solidFill>
                <a:schemeClr val="tx1"/>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xmlns="">
                  <a:noFill/>
                </a14:hiddenFill>
              </a:ext>
            </a:extLst>
          </p:spPr>
          <p:txBody>
            <a:bodyPr wrap="none" anchor="ctr"/>
            <a:lstStyle/>
            <a:p>
              <a:endParaRPr lang="es-MX">
                <a:solidFill>
                  <a:schemeClr val="accent6">
                    <a:lumMod val="50000"/>
                  </a:schemeClr>
                </a:solidFill>
              </a:endParaRPr>
            </a:p>
          </p:txBody>
        </p:sp>
        <p:sp>
          <p:nvSpPr>
            <p:cNvPr id="15" name="Oval 13"/>
            <p:cNvSpPr>
              <a:spLocks noChangeArrowheads="1"/>
            </p:cNvSpPr>
            <p:nvPr/>
          </p:nvSpPr>
          <p:spPr bwMode="auto">
            <a:xfrm>
              <a:off x="4584" y="3360"/>
              <a:ext cx="288" cy="384"/>
            </a:xfrm>
            <a:prstGeom prst="ellipse">
              <a:avLst/>
            </a:prstGeom>
            <a:noFill/>
            <a:ln w="28575">
              <a:solidFill>
                <a:schemeClr val="tx1"/>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s-MX" sz="1200" b="0">
                <a:solidFill>
                  <a:schemeClr val="accent6">
                    <a:lumMod val="50000"/>
                  </a:schemeClr>
                </a:solidFill>
              </a:endParaRPr>
            </a:p>
          </p:txBody>
        </p:sp>
        <p:sp>
          <p:nvSpPr>
            <p:cNvPr id="16" name="Line 14"/>
            <p:cNvSpPr>
              <a:spLocks noChangeShapeType="1"/>
            </p:cNvSpPr>
            <p:nvPr/>
          </p:nvSpPr>
          <p:spPr bwMode="auto">
            <a:xfrm>
              <a:off x="4536" y="3303"/>
              <a:ext cx="384" cy="489"/>
            </a:xfrm>
            <a:prstGeom prst="line">
              <a:avLst/>
            </a:prstGeom>
            <a:noFill/>
            <a:ln w="28575">
              <a:solidFill>
                <a:schemeClr val="tx1"/>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xmlns="">
                  <a:noFill/>
                </a14:hiddenFill>
              </a:ext>
            </a:extLst>
          </p:spPr>
          <p:txBody>
            <a:bodyPr wrap="none" anchor="ctr"/>
            <a:lstStyle/>
            <a:p>
              <a:endParaRPr lang="es-MX">
                <a:solidFill>
                  <a:schemeClr val="accent6">
                    <a:lumMod val="50000"/>
                  </a:schemeClr>
                </a:solidFill>
              </a:endParaRPr>
            </a:p>
          </p:txBody>
        </p:sp>
        <p:sp>
          <p:nvSpPr>
            <p:cNvPr id="17" name="Text Box 15"/>
            <p:cNvSpPr txBox="1">
              <a:spLocks noChangeArrowheads="1"/>
            </p:cNvSpPr>
            <p:nvPr/>
          </p:nvSpPr>
          <p:spPr bwMode="auto">
            <a:xfrm>
              <a:off x="2572" y="3785"/>
              <a:ext cx="652" cy="291"/>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200" b="0">
                  <a:solidFill>
                    <a:schemeClr val="accent6">
                      <a:lumMod val="50000"/>
                    </a:schemeClr>
                  </a:solidFill>
                  <a:latin typeface="+mn-lt"/>
                </a:rPr>
                <a:t>SUMA</a:t>
              </a:r>
            </a:p>
            <a:p>
              <a:pPr eaLnBrk="1" hangingPunct="1"/>
              <a:r>
                <a:rPr lang="es-ES_tradnl" sz="1200" b="0">
                  <a:solidFill>
                    <a:schemeClr val="accent6">
                      <a:lumMod val="50000"/>
                    </a:schemeClr>
                  </a:solidFill>
                  <a:latin typeface="+mn-lt"/>
                </a:rPr>
                <a:t>CORRECTA</a:t>
              </a:r>
            </a:p>
          </p:txBody>
        </p:sp>
        <p:sp>
          <p:nvSpPr>
            <p:cNvPr id="18" name="Text Box 16"/>
            <p:cNvSpPr txBox="1">
              <a:spLocks noChangeArrowheads="1"/>
            </p:cNvSpPr>
            <p:nvPr/>
          </p:nvSpPr>
          <p:spPr bwMode="auto">
            <a:xfrm>
              <a:off x="3607" y="3839"/>
              <a:ext cx="466" cy="174"/>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200" b="0">
                  <a:solidFill>
                    <a:schemeClr val="accent6">
                      <a:lumMod val="50000"/>
                    </a:schemeClr>
                  </a:solidFill>
                  <a:latin typeface="+mn-lt"/>
                </a:rPr>
                <a:t>ERROR</a:t>
              </a:r>
            </a:p>
          </p:txBody>
        </p:sp>
        <p:sp>
          <p:nvSpPr>
            <p:cNvPr id="19" name="Text Box 17"/>
            <p:cNvSpPr txBox="1">
              <a:spLocks noChangeArrowheads="1"/>
            </p:cNvSpPr>
            <p:nvPr/>
          </p:nvSpPr>
          <p:spPr bwMode="auto">
            <a:xfrm>
              <a:off x="4420" y="3842"/>
              <a:ext cx="671" cy="174"/>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eaLnBrk="1" hangingPunct="1"/>
              <a:r>
                <a:rPr lang="es-ES_tradnl" sz="1200" b="0">
                  <a:solidFill>
                    <a:schemeClr val="accent6">
                      <a:lumMod val="50000"/>
                    </a:schemeClr>
                  </a:solidFill>
                  <a:latin typeface="+mn-lt"/>
                </a:rPr>
                <a:t>PENDIENTE</a:t>
              </a:r>
            </a:p>
          </p:txBody>
        </p:sp>
        <p:grpSp>
          <p:nvGrpSpPr>
            <p:cNvPr id="20" name="Group 21"/>
            <p:cNvGrpSpPr>
              <a:grpSpLocks/>
            </p:cNvGrpSpPr>
            <p:nvPr/>
          </p:nvGrpSpPr>
          <p:grpSpPr bwMode="auto">
            <a:xfrm>
              <a:off x="3620" y="3276"/>
              <a:ext cx="393" cy="486"/>
              <a:chOff x="3653" y="3276"/>
              <a:chExt cx="393" cy="486"/>
            </a:xfrm>
          </p:grpSpPr>
          <p:sp>
            <p:nvSpPr>
              <p:cNvPr id="21" name="Oval 10"/>
              <p:cNvSpPr>
                <a:spLocks noChangeArrowheads="1"/>
              </p:cNvSpPr>
              <p:nvPr/>
            </p:nvSpPr>
            <p:spPr bwMode="auto">
              <a:xfrm>
                <a:off x="3696" y="3360"/>
                <a:ext cx="306" cy="384"/>
              </a:xfrm>
              <a:prstGeom prst="ellipse">
                <a:avLst/>
              </a:prstGeom>
              <a:noFill/>
              <a:ln w="28575">
                <a:solidFill>
                  <a:schemeClr val="tx1"/>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s-MX" sz="1200" b="0">
                  <a:solidFill>
                    <a:schemeClr val="accent6">
                      <a:lumMod val="50000"/>
                    </a:schemeClr>
                  </a:solidFill>
                </a:endParaRPr>
              </a:p>
            </p:txBody>
          </p:sp>
          <p:grpSp>
            <p:nvGrpSpPr>
              <p:cNvPr id="22" name="Group 20"/>
              <p:cNvGrpSpPr>
                <a:grpSpLocks/>
              </p:cNvGrpSpPr>
              <p:nvPr/>
            </p:nvGrpSpPr>
            <p:grpSpPr bwMode="auto">
              <a:xfrm>
                <a:off x="3653" y="3276"/>
                <a:ext cx="393" cy="486"/>
                <a:chOff x="3653" y="3276"/>
                <a:chExt cx="393" cy="486"/>
              </a:xfrm>
            </p:grpSpPr>
            <p:sp>
              <p:nvSpPr>
                <p:cNvPr id="23" name="Line 11"/>
                <p:cNvSpPr>
                  <a:spLocks noChangeShapeType="1"/>
                </p:cNvSpPr>
                <p:nvPr/>
              </p:nvSpPr>
              <p:spPr bwMode="auto">
                <a:xfrm flipV="1">
                  <a:off x="3653" y="3276"/>
                  <a:ext cx="198" cy="486"/>
                </a:xfrm>
                <a:prstGeom prst="line">
                  <a:avLst/>
                </a:prstGeom>
                <a:noFill/>
                <a:ln w="28575">
                  <a:solidFill>
                    <a:schemeClr val="tx1"/>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xmlns="">
                      <a:noFill/>
                    </a14:hiddenFill>
                  </a:ext>
                </a:extLst>
              </p:spPr>
              <p:txBody>
                <a:bodyPr wrap="none" anchor="ctr"/>
                <a:lstStyle/>
                <a:p>
                  <a:endParaRPr lang="es-MX">
                    <a:solidFill>
                      <a:schemeClr val="accent6">
                        <a:lumMod val="50000"/>
                      </a:schemeClr>
                    </a:solidFill>
                  </a:endParaRPr>
                </a:p>
              </p:txBody>
            </p:sp>
            <p:sp>
              <p:nvSpPr>
                <p:cNvPr id="24" name="Line 19"/>
                <p:cNvSpPr>
                  <a:spLocks noChangeShapeType="1"/>
                </p:cNvSpPr>
                <p:nvPr/>
              </p:nvSpPr>
              <p:spPr bwMode="auto">
                <a:xfrm flipH="1" flipV="1">
                  <a:off x="3848" y="3276"/>
                  <a:ext cx="198" cy="486"/>
                </a:xfrm>
                <a:prstGeom prst="line">
                  <a:avLst/>
                </a:prstGeom>
                <a:noFill/>
                <a:ln w="28575">
                  <a:solidFill>
                    <a:schemeClr val="tx1"/>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xmlns="">
                      <a:noFill/>
                    </a14:hiddenFill>
                  </a:ext>
                </a:extLst>
              </p:spPr>
              <p:txBody>
                <a:bodyPr wrap="none" anchor="ctr"/>
                <a:lstStyle/>
                <a:p>
                  <a:endParaRPr lang="es-MX">
                    <a:solidFill>
                      <a:schemeClr val="accent6">
                        <a:lumMod val="50000"/>
                      </a:schemeClr>
                    </a:solidFill>
                  </a:endParaRPr>
                </a:p>
              </p:txBody>
            </p:sp>
          </p:grpSp>
        </p:grpSp>
      </p:grpSp>
      <p:sp>
        <p:nvSpPr>
          <p:cNvPr id="25" name="Rectangle 23"/>
          <p:cNvSpPr>
            <a:spLocks noChangeArrowheads="1"/>
          </p:cNvSpPr>
          <p:nvPr/>
        </p:nvSpPr>
        <p:spPr bwMode="auto">
          <a:xfrm>
            <a:off x="324322" y="2583855"/>
            <a:ext cx="5832475" cy="6463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just"/>
            <a:r>
              <a:rPr lang="es-ES_tradnl" b="0">
                <a:solidFill>
                  <a:schemeClr val="accent6">
                    <a:lumMod val="50000"/>
                  </a:schemeClr>
                </a:solidFill>
              </a:rPr>
              <a:t>Son aquéllas que tienen el mismo significado    para el grupo de auditores.</a:t>
            </a:r>
          </a:p>
        </p:txBody>
      </p:sp>
    </p:spTree>
    <p:extLst>
      <p:ext uri="{BB962C8B-B14F-4D97-AF65-F5344CB8AC3E}">
        <p14:creationId xmlns:p14="http://schemas.microsoft.com/office/powerpoint/2010/main" val="370487206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56</a:t>
            </a:fld>
            <a:endParaRPr lang="en-US"/>
          </a:p>
        </p:txBody>
      </p:sp>
      <p:sp>
        <p:nvSpPr>
          <p:cNvPr id="4102" name="Rectangle 6"/>
          <p:cNvSpPr>
            <a:spLocks noGrp="1" noChangeArrowheads="1"/>
          </p:cNvSpPr>
          <p:nvPr>
            <p:ph type="ctrTitle"/>
          </p:nvPr>
        </p:nvSpPr>
        <p:spPr>
          <a:xfrm>
            <a:off x="530558" y="94852"/>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2447925" y="1136278"/>
            <a:ext cx="66960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rtlCol="0" anchor="ctr">
            <a:spAutoFit/>
            <a:scene3d>
              <a:camera prst="orthographicFront"/>
              <a:lightRig rig="soft" dir="t">
                <a:rot lat="0" lon="0" rev="10800000"/>
              </a:lightRig>
            </a:scene3d>
            <a:sp3d>
              <a:bevelT w="27940" h="12700"/>
              <a:contourClr>
                <a:srgbClr val="DDDDDD"/>
              </a:contourClr>
            </a:sp3d>
          </a:bodyPr>
          <a:lstStyle>
            <a:defPPr>
              <a:defRPr lang="es-MX"/>
            </a:defPPr>
            <a:lvl1pPr indent="0" algn="r" defTabSz="913692" eaLnBrk="0" hangingPunct="0">
              <a:defRPr sz="2400" b="1">
                <a:solidFill>
                  <a:schemeClr val="bg1"/>
                </a:solidFill>
                <a:effectLst>
                  <a:outerShdw blurRad="63500" dist="38100" dir="5400000" algn="t" rotWithShape="0">
                    <a:prstClr val="black">
                      <a:alpha val="25000"/>
                    </a:prstClr>
                  </a:outerShdw>
                </a:effectLst>
                <a:latin typeface="TheSans 7-Bold Caps" panose="02000703000000000003" pitchFamily="50" charset="0"/>
                <a:ea typeface="+mj-ea"/>
                <a:cs typeface="+mj-cs"/>
              </a:defRPr>
            </a:lvl1pPr>
          </a:lstStyle>
          <a:p>
            <a:r>
              <a:rPr lang="es-MX" dirty="0">
                <a:solidFill>
                  <a:schemeClr val="accent6">
                    <a:lumMod val="50000"/>
                  </a:schemeClr>
                </a:solidFill>
              </a:rPr>
              <a:t>INFORME DE AUDITORIA</a:t>
            </a:r>
            <a:endParaRPr lang="es-ES" dirty="0">
              <a:solidFill>
                <a:schemeClr val="accent6">
                  <a:lumMod val="50000"/>
                </a:schemeClr>
              </a:solidFill>
            </a:endParaRPr>
          </a:p>
        </p:txBody>
      </p:sp>
      <p:sp>
        <p:nvSpPr>
          <p:cNvPr id="5" name="Text Box 5"/>
          <p:cNvSpPr txBox="1">
            <a:spLocks noChangeArrowheads="1"/>
          </p:cNvSpPr>
          <p:nvPr/>
        </p:nvSpPr>
        <p:spPr bwMode="auto">
          <a:xfrm>
            <a:off x="467544" y="4509120"/>
            <a:ext cx="8424862"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spcBef>
                <a:spcPct val="50000"/>
              </a:spcBef>
            </a:pPr>
            <a:r>
              <a:rPr lang="es-MX" b="0" dirty="0">
                <a:solidFill>
                  <a:schemeClr val="accent6">
                    <a:lumMod val="50000"/>
                  </a:schemeClr>
                </a:solidFill>
                <a:latin typeface="+mn-lt"/>
              </a:rPr>
              <a:t>De acuerdo con la Décima Norma General de Auditoría Pública, la forma y contenido del informe de auditoría, con suficiente información respecto de la magnitud e importancia de los hallazgos, su frecuencia con el número de casos o transacciones revisadas y la relación que tengan con las operaciones del ente.</a:t>
            </a:r>
            <a:endParaRPr lang="es-ES" b="0" dirty="0">
              <a:solidFill>
                <a:schemeClr val="accent6">
                  <a:lumMod val="50000"/>
                </a:schemeClr>
              </a:solidFill>
              <a:latin typeface="+mn-lt"/>
            </a:endParaRPr>
          </a:p>
        </p:txBody>
      </p:sp>
      <p:pic>
        <p:nvPicPr>
          <p:cNvPr id="7" name="Picture 8" descr="EstadisticaseInform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931" y="2134220"/>
            <a:ext cx="3097213" cy="2046288"/>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14701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57</a:t>
            </a:fld>
            <a:endParaRPr lang="en-US"/>
          </a:p>
        </p:txBody>
      </p:sp>
      <p:sp>
        <p:nvSpPr>
          <p:cNvPr id="4102" name="Rectangle 6"/>
          <p:cNvSpPr>
            <a:spLocks noGrp="1" noChangeArrowheads="1"/>
          </p:cNvSpPr>
          <p:nvPr>
            <p:ph type="ctrTitle"/>
          </p:nvPr>
        </p:nvSpPr>
        <p:spPr>
          <a:xfrm>
            <a:off x="533400" y="155574"/>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Rectangle 590"/>
          <p:cNvSpPr>
            <a:spLocks noChangeArrowheads="1"/>
          </p:cNvSpPr>
          <p:nvPr/>
        </p:nvSpPr>
        <p:spPr bwMode="auto">
          <a:xfrm>
            <a:off x="539552" y="1916832"/>
            <a:ext cx="381000" cy="3690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defTabSz="762000" eaLnBrk="0" hangingPunct="0">
              <a:defRPr/>
            </a:pPr>
            <a:r>
              <a:rPr lang="es-ES_tradnl">
                <a:solidFill>
                  <a:srgbClr val="C00000"/>
                </a:solidFill>
                <a:effectLst>
                  <a:outerShdw blurRad="38100" dist="38100" dir="2700000" algn="tl">
                    <a:srgbClr val="C0C0C0"/>
                  </a:outerShdw>
                </a:effectLst>
              </a:rPr>
              <a:t>NORMA</a:t>
            </a:r>
          </a:p>
          <a:p>
            <a:pPr defTabSz="762000" eaLnBrk="0" hangingPunct="0">
              <a:defRPr/>
            </a:pPr>
            <a:endParaRPr lang="es-ES_tradnl">
              <a:solidFill>
                <a:srgbClr val="C00000"/>
              </a:solidFill>
              <a:effectLst>
                <a:outerShdw blurRad="38100" dist="38100" dir="2700000" algn="tl">
                  <a:srgbClr val="C0C0C0"/>
                </a:outerShdw>
              </a:effectLst>
            </a:endParaRPr>
          </a:p>
          <a:p>
            <a:pPr defTabSz="762000" eaLnBrk="0" hangingPunct="0">
              <a:defRPr/>
            </a:pPr>
            <a:r>
              <a:rPr lang="es-ES_tradnl">
                <a:solidFill>
                  <a:srgbClr val="C00000"/>
                </a:solidFill>
                <a:effectLst>
                  <a:outerShdw blurRad="38100" dist="38100" dir="2700000" algn="tl">
                    <a:srgbClr val="C0C0C0"/>
                  </a:outerShdw>
                </a:effectLst>
              </a:rPr>
              <a:t> DÉCIMA</a:t>
            </a:r>
          </a:p>
        </p:txBody>
      </p:sp>
      <p:grpSp>
        <p:nvGrpSpPr>
          <p:cNvPr id="5" name="Group 598"/>
          <p:cNvGrpSpPr>
            <a:grpSpLocks/>
          </p:cNvGrpSpPr>
          <p:nvPr/>
        </p:nvGrpSpPr>
        <p:grpSpPr bwMode="auto">
          <a:xfrm>
            <a:off x="1499990" y="1577107"/>
            <a:ext cx="6858000" cy="5072062"/>
            <a:chOff x="945" y="585"/>
            <a:chExt cx="4320" cy="3195"/>
          </a:xfrm>
        </p:grpSpPr>
        <p:sp>
          <p:nvSpPr>
            <p:cNvPr id="7" name="Rectangle 3"/>
            <p:cNvSpPr>
              <a:spLocks noChangeArrowheads="1"/>
            </p:cNvSpPr>
            <p:nvPr/>
          </p:nvSpPr>
          <p:spPr bwMode="auto">
            <a:xfrm>
              <a:off x="3174" y="2121"/>
              <a:ext cx="2091" cy="1659"/>
            </a:xfrm>
            <a:prstGeom prst="rect">
              <a:avLst/>
            </a:prstGeom>
            <a:solidFill>
              <a:schemeClr val="bg1"/>
            </a:solidFill>
            <a:ln w="12700">
              <a:solidFill>
                <a:schemeClr val="tx1"/>
              </a:solidFill>
              <a:miter lim="800000"/>
              <a:headEnd/>
              <a:tailEnd/>
            </a:ln>
            <a:effectLst>
              <a:outerShdw dist="107763" dir="2700000" algn="ctr" rotWithShape="0">
                <a:srgbClr val="808080">
                  <a:alpha val="50000"/>
                </a:srgbClr>
              </a:outerShdw>
            </a:effectLst>
          </p:spPr>
          <p:txBody>
            <a:bodyPr wrap="none" anchor="ctr"/>
            <a:lstStyle/>
            <a:p>
              <a:endParaRPr lang="es-MX" sz="1800" b="0">
                <a:solidFill>
                  <a:srgbClr val="FFFF00"/>
                </a:solidFill>
              </a:endParaRPr>
            </a:p>
          </p:txBody>
        </p:sp>
        <p:sp>
          <p:nvSpPr>
            <p:cNvPr id="8" name="Rectangle 4"/>
            <p:cNvSpPr>
              <a:spLocks noChangeArrowheads="1"/>
            </p:cNvSpPr>
            <p:nvPr/>
          </p:nvSpPr>
          <p:spPr bwMode="auto">
            <a:xfrm>
              <a:off x="3204" y="2370"/>
              <a:ext cx="79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8" tIns="44450" rIns="90488" bIns="44450">
              <a:spAutoFit/>
            </a:bodyPr>
            <a:lstStyle/>
            <a:p>
              <a:pPr defTabSz="762000" eaLnBrk="0" hangingPunct="0"/>
              <a:r>
                <a:rPr lang="es-ES_tradnl">
                  <a:solidFill>
                    <a:srgbClr val="FFFF00"/>
                  </a:solidFill>
                </a:rPr>
                <a:t>CONCISO</a:t>
              </a:r>
            </a:p>
          </p:txBody>
        </p:sp>
        <p:sp>
          <p:nvSpPr>
            <p:cNvPr id="9" name="Rectangle 282"/>
            <p:cNvSpPr>
              <a:spLocks noChangeArrowheads="1"/>
            </p:cNvSpPr>
            <p:nvPr/>
          </p:nvSpPr>
          <p:spPr bwMode="auto">
            <a:xfrm>
              <a:off x="945" y="585"/>
              <a:ext cx="2218" cy="1686"/>
            </a:xfrm>
            <a:prstGeom prst="rect">
              <a:avLst/>
            </a:prstGeom>
            <a:solidFill>
              <a:schemeClr val="bg1"/>
            </a:solidFill>
            <a:ln w="12700">
              <a:solidFill>
                <a:schemeClr val="tx1"/>
              </a:solidFill>
              <a:miter lim="800000"/>
              <a:headEnd/>
              <a:tailEnd/>
            </a:ln>
          </p:spPr>
          <p:txBody>
            <a:bodyPr wrap="none" anchor="ctr"/>
            <a:lstStyle/>
            <a:p>
              <a:endParaRPr lang="es-MX" sz="1800" b="0">
                <a:solidFill>
                  <a:srgbClr val="FFFF00"/>
                </a:solidFill>
              </a:endParaRPr>
            </a:p>
          </p:txBody>
        </p:sp>
        <p:sp>
          <p:nvSpPr>
            <p:cNvPr id="10" name="Rectangle 283"/>
            <p:cNvSpPr>
              <a:spLocks noChangeArrowheads="1"/>
            </p:cNvSpPr>
            <p:nvPr/>
          </p:nvSpPr>
          <p:spPr bwMode="auto">
            <a:xfrm>
              <a:off x="965" y="595"/>
              <a:ext cx="95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a:solidFill>
                    <a:srgbClr val="FFFF00"/>
                  </a:solidFill>
                </a:rPr>
                <a:t>OPORTUNO</a:t>
              </a:r>
            </a:p>
          </p:txBody>
        </p:sp>
        <p:sp>
          <p:nvSpPr>
            <p:cNvPr id="11" name="Rectangle 420"/>
            <p:cNvSpPr>
              <a:spLocks noChangeArrowheads="1"/>
            </p:cNvSpPr>
            <p:nvPr/>
          </p:nvSpPr>
          <p:spPr bwMode="auto">
            <a:xfrm>
              <a:off x="945" y="2265"/>
              <a:ext cx="2305" cy="1420"/>
            </a:xfrm>
            <a:prstGeom prst="rect">
              <a:avLst/>
            </a:prstGeom>
            <a:solidFill>
              <a:schemeClr val="bg1"/>
            </a:solidFill>
            <a:ln w="12700">
              <a:solidFill>
                <a:schemeClr val="tx1"/>
              </a:solidFill>
              <a:miter lim="800000"/>
              <a:headEnd/>
              <a:tailEnd/>
            </a:ln>
            <a:effectLst>
              <a:outerShdw dist="107763" dir="2700000" algn="ctr" rotWithShape="0">
                <a:srgbClr val="808080">
                  <a:alpha val="50000"/>
                </a:srgbClr>
              </a:outerShdw>
            </a:effectLst>
          </p:spPr>
          <p:txBody>
            <a:bodyPr wrap="none" anchor="ctr"/>
            <a:lstStyle/>
            <a:p>
              <a:endParaRPr lang="es-MX" sz="1800" b="0">
                <a:solidFill>
                  <a:srgbClr val="FFFF00"/>
                </a:solidFill>
              </a:endParaRPr>
            </a:p>
          </p:txBody>
        </p:sp>
        <p:sp>
          <p:nvSpPr>
            <p:cNvPr id="12" name="Rectangle 421"/>
            <p:cNvSpPr>
              <a:spLocks noChangeArrowheads="1"/>
            </p:cNvSpPr>
            <p:nvPr/>
          </p:nvSpPr>
          <p:spPr bwMode="auto">
            <a:xfrm>
              <a:off x="984" y="2316"/>
              <a:ext cx="71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8" tIns="44450" rIns="90488" bIns="44450">
              <a:spAutoFit/>
            </a:bodyPr>
            <a:lstStyle/>
            <a:p>
              <a:pPr defTabSz="762000" eaLnBrk="0" hangingPunct="0"/>
              <a:r>
                <a:rPr lang="es-ES_tradnl">
                  <a:solidFill>
                    <a:srgbClr val="FFFF00"/>
                  </a:solidFill>
                </a:rPr>
                <a:t>EXACTO</a:t>
              </a:r>
            </a:p>
          </p:txBody>
        </p:sp>
        <p:sp>
          <p:nvSpPr>
            <p:cNvPr id="13" name="Rectangle 457"/>
            <p:cNvSpPr>
              <a:spLocks noChangeArrowheads="1"/>
            </p:cNvSpPr>
            <p:nvPr/>
          </p:nvSpPr>
          <p:spPr bwMode="auto">
            <a:xfrm>
              <a:off x="3016" y="754"/>
              <a:ext cx="2228" cy="1496"/>
            </a:xfrm>
            <a:prstGeom prst="rect">
              <a:avLst/>
            </a:prstGeom>
            <a:solidFill>
              <a:schemeClr val="bg1"/>
            </a:solidFill>
            <a:ln w="12700">
              <a:solidFill>
                <a:schemeClr val="tx1"/>
              </a:solidFill>
              <a:miter lim="800000"/>
              <a:headEnd/>
              <a:tailEnd/>
            </a:ln>
            <a:effectLst>
              <a:outerShdw dist="107763" dir="2700000" algn="ctr" rotWithShape="0">
                <a:srgbClr val="808080">
                  <a:alpha val="50000"/>
                </a:srgbClr>
              </a:outerShdw>
            </a:effectLst>
          </p:spPr>
          <p:txBody>
            <a:bodyPr wrap="none" anchor="ctr"/>
            <a:lstStyle/>
            <a:p>
              <a:endParaRPr lang="es-MX" sz="1800" b="0">
                <a:solidFill>
                  <a:srgbClr val="FFFF00"/>
                </a:solidFill>
              </a:endParaRPr>
            </a:p>
          </p:txBody>
        </p:sp>
        <p:sp>
          <p:nvSpPr>
            <p:cNvPr id="14" name="Rectangle 458"/>
            <p:cNvSpPr>
              <a:spLocks noChangeArrowheads="1"/>
            </p:cNvSpPr>
            <p:nvPr/>
          </p:nvSpPr>
          <p:spPr bwMode="auto">
            <a:xfrm>
              <a:off x="3039" y="791"/>
              <a:ext cx="92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r>
                <a:rPr lang="es-ES_tradnl">
                  <a:solidFill>
                    <a:srgbClr val="FFFF00"/>
                  </a:solidFill>
                </a:rPr>
                <a:t>COMPLETO</a:t>
              </a:r>
            </a:p>
          </p:txBody>
        </p:sp>
        <p:pic>
          <p:nvPicPr>
            <p:cNvPr id="15" name="Picture 592" descr="harvard graphics"/>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3470" y="1117"/>
              <a:ext cx="1482" cy="959"/>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593" descr="target"/>
            <p:cNvPicPr>
              <a:picLocks noChangeAspect="1" noChangeArrowheads="1"/>
            </p:cNvPicPr>
            <p:nvPr/>
          </p:nvPicPr>
          <p:blipFill>
            <a:blip r:embed="rId4">
              <a:lum bright="36000" contrast="-12000"/>
              <a:extLst>
                <a:ext uri="{28A0092B-C50C-407E-A947-70E740481C1C}">
                  <a14:useLocalDpi xmlns:a14="http://schemas.microsoft.com/office/drawing/2010/main" val="0"/>
                </a:ext>
              </a:extLst>
            </a:blip>
            <a:srcRect/>
            <a:stretch>
              <a:fillRect/>
            </a:stretch>
          </p:blipFill>
          <p:spPr bwMode="auto">
            <a:xfrm>
              <a:off x="1701" y="2341"/>
              <a:ext cx="1447" cy="1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596" descr="junta con graficas"/>
            <p:cNvPicPr>
              <a:picLocks noChangeAspect="1" noChangeArrowheads="1"/>
            </p:cNvPicPr>
            <p:nvPr/>
          </p:nvPicPr>
          <p:blipFill>
            <a:blip r:embed="rId5">
              <a:lum bright="4000" contrast="-4000"/>
              <a:extLst>
                <a:ext uri="{28A0092B-C50C-407E-A947-70E740481C1C}">
                  <a14:useLocalDpi xmlns:a14="http://schemas.microsoft.com/office/drawing/2010/main" val="0"/>
                </a:ext>
              </a:extLst>
            </a:blip>
            <a:srcRect/>
            <a:stretch>
              <a:fillRect/>
            </a:stretch>
          </p:blipFill>
          <p:spPr bwMode="auto">
            <a:xfrm>
              <a:off x="4059" y="2659"/>
              <a:ext cx="1145" cy="1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597" descr="decision"/>
            <p:cNvPicPr>
              <a:picLocks noChangeAspect="1" noChangeArrowheads="1"/>
            </p:cNvPicPr>
            <p:nvPr/>
          </p:nvPicPr>
          <p:blipFill>
            <a:blip r:embed="rId6">
              <a:lum bright="20000" contrast="16000"/>
              <a:extLst>
                <a:ext uri="{28A0092B-C50C-407E-A947-70E740481C1C}">
                  <a14:useLocalDpi xmlns:a14="http://schemas.microsoft.com/office/drawing/2010/main" val="0"/>
                </a:ext>
              </a:extLst>
            </a:blip>
            <a:srcRect/>
            <a:stretch>
              <a:fillRect/>
            </a:stretch>
          </p:blipFill>
          <p:spPr bwMode="auto">
            <a:xfrm>
              <a:off x="1111" y="935"/>
              <a:ext cx="1826" cy="1178"/>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7356148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58</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800" dirty="0">
                <a:latin typeface="Arial" panose="020B0604020202020204" pitchFamily="34" charset="0"/>
                <a:cs typeface="Arial" panose="020B0604020202020204" pitchFamily="34" charset="0"/>
              </a:rPr>
              <a:t>UNIDAD ; </a:t>
            </a:r>
            <a:r>
              <a:rPr lang="es-SV" sz="1600" dirty="0">
                <a:solidFill>
                  <a:schemeClr val="accent6">
                    <a:lumMod val="50000"/>
                  </a:schemeClr>
                </a:solidFill>
              </a:rPr>
              <a:t>AUDITORÍA</a:t>
            </a:r>
            <a:r>
              <a:rPr lang="es-SV" sz="1800" dirty="0">
                <a:solidFill>
                  <a:schemeClr val="accent6">
                    <a:lumMod val="50000"/>
                  </a:schemeClr>
                </a:solidFill>
              </a:rPr>
              <a:t> GUBERNAMENTAL. ASPECTOS ESPECÍFICOS E INFORMES</a:t>
            </a:r>
            <a:endParaRPr lang="es-MX" sz="1800" dirty="0">
              <a:latin typeface="Arial" panose="020B0604020202020204" pitchFamily="34" charset="0"/>
              <a:cs typeface="Arial" panose="020B0604020202020204" pitchFamily="34" charset="0"/>
            </a:endParaRPr>
          </a:p>
        </p:txBody>
      </p:sp>
      <p:sp>
        <p:nvSpPr>
          <p:cNvPr id="4" name="Rectangle 233"/>
          <p:cNvSpPr>
            <a:spLocks noChangeArrowheads="1"/>
          </p:cNvSpPr>
          <p:nvPr/>
        </p:nvSpPr>
        <p:spPr bwMode="auto">
          <a:xfrm>
            <a:off x="683568" y="1772816"/>
            <a:ext cx="381000" cy="405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defTabSz="762000" eaLnBrk="0" hangingPunct="0"/>
            <a:r>
              <a:rPr lang="es-ES_tradnl"/>
              <a:t>NORMA</a:t>
            </a:r>
          </a:p>
          <a:p>
            <a:pPr defTabSz="762000" eaLnBrk="0" hangingPunct="0"/>
            <a:endParaRPr lang="es-ES_tradnl"/>
          </a:p>
          <a:p>
            <a:pPr defTabSz="762000" eaLnBrk="0" hangingPunct="0"/>
            <a:r>
              <a:rPr lang="es-ES_tradnl"/>
              <a:t> DÉCIMA</a:t>
            </a:r>
          </a:p>
        </p:txBody>
      </p:sp>
      <p:grpSp>
        <p:nvGrpSpPr>
          <p:cNvPr id="5" name="Group 243"/>
          <p:cNvGrpSpPr>
            <a:grpSpLocks/>
          </p:cNvGrpSpPr>
          <p:nvPr/>
        </p:nvGrpSpPr>
        <p:grpSpPr bwMode="auto">
          <a:xfrm>
            <a:off x="1475731" y="1555328"/>
            <a:ext cx="7053262" cy="4973638"/>
            <a:chOff x="839" y="572"/>
            <a:chExt cx="4443" cy="3133"/>
          </a:xfrm>
        </p:grpSpPr>
        <p:sp>
          <p:nvSpPr>
            <p:cNvPr id="7" name="Rectangle 3"/>
            <p:cNvSpPr>
              <a:spLocks noChangeArrowheads="1"/>
            </p:cNvSpPr>
            <p:nvPr/>
          </p:nvSpPr>
          <p:spPr bwMode="auto">
            <a:xfrm>
              <a:off x="3168" y="2025"/>
              <a:ext cx="2112" cy="1680"/>
            </a:xfrm>
            <a:prstGeom prst="rect">
              <a:avLst/>
            </a:prstGeom>
            <a:solidFill>
              <a:schemeClr val="bg1"/>
            </a:solidFill>
            <a:ln w="12700">
              <a:solidFill>
                <a:schemeClr val="tx1"/>
              </a:solidFill>
              <a:miter lim="800000"/>
              <a:headEnd/>
              <a:tailEnd/>
            </a:ln>
            <a:effectLst>
              <a:outerShdw dist="107763" dir="2700000" algn="ctr" rotWithShape="0">
                <a:srgbClr val="808080">
                  <a:alpha val="50000"/>
                </a:srgbClr>
              </a:outerShdw>
            </a:effectLst>
          </p:spPr>
          <p:txBody>
            <a:bodyPr wrap="none" anchor="ctr"/>
            <a:lstStyle/>
            <a:p>
              <a:endParaRPr lang="es-MX" sz="1800" b="0"/>
            </a:p>
          </p:txBody>
        </p:sp>
        <p:sp>
          <p:nvSpPr>
            <p:cNvPr id="8" name="Rectangle 4"/>
            <p:cNvSpPr>
              <a:spLocks noChangeArrowheads="1"/>
            </p:cNvSpPr>
            <p:nvPr/>
          </p:nvSpPr>
          <p:spPr bwMode="auto">
            <a:xfrm>
              <a:off x="3187" y="2276"/>
              <a:ext cx="499"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defRPr/>
              </a:pPr>
              <a:r>
                <a:rPr lang="es-ES_tradnl">
                  <a:effectLst>
                    <a:outerShdw blurRad="38100" dist="38100" dir="2700000" algn="tl">
                      <a:srgbClr val="C0C0C0"/>
                    </a:outerShdw>
                  </a:effectLst>
                </a:rPr>
                <a:t>ÚTIL</a:t>
              </a:r>
            </a:p>
          </p:txBody>
        </p:sp>
        <p:sp>
          <p:nvSpPr>
            <p:cNvPr id="9" name="Rectangle 65"/>
            <p:cNvSpPr>
              <a:spLocks noChangeArrowheads="1"/>
            </p:cNvSpPr>
            <p:nvPr/>
          </p:nvSpPr>
          <p:spPr bwMode="auto">
            <a:xfrm>
              <a:off x="912" y="2267"/>
              <a:ext cx="2327" cy="1438"/>
            </a:xfrm>
            <a:prstGeom prst="rect">
              <a:avLst/>
            </a:prstGeom>
            <a:solidFill>
              <a:schemeClr val="bg1"/>
            </a:solidFill>
            <a:ln w="12700">
              <a:solidFill>
                <a:schemeClr val="tx1"/>
              </a:solidFill>
              <a:miter lim="800000"/>
              <a:headEnd/>
              <a:tailEnd/>
            </a:ln>
            <a:effectLst>
              <a:outerShdw dist="107763" dir="2700000" algn="ctr" rotWithShape="0">
                <a:srgbClr val="808080">
                  <a:alpha val="50000"/>
                </a:srgbClr>
              </a:outerShdw>
            </a:effectLst>
          </p:spPr>
          <p:txBody>
            <a:bodyPr wrap="none" anchor="ctr"/>
            <a:lstStyle/>
            <a:p>
              <a:endParaRPr lang="es-MX" sz="1800" b="0"/>
            </a:p>
          </p:txBody>
        </p:sp>
        <p:sp>
          <p:nvSpPr>
            <p:cNvPr id="10" name="Rectangle 66"/>
            <p:cNvSpPr>
              <a:spLocks noChangeArrowheads="1"/>
            </p:cNvSpPr>
            <p:nvPr/>
          </p:nvSpPr>
          <p:spPr bwMode="auto">
            <a:xfrm>
              <a:off x="948" y="2318"/>
              <a:ext cx="662"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defRPr/>
              </a:pPr>
              <a:r>
                <a:rPr lang="es-ES_tradnl">
                  <a:effectLst>
                    <a:outerShdw blurRad="38100" dist="38100" dir="2700000" algn="tl">
                      <a:srgbClr val="C0C0C0"/>
                    </a:outerShdw>
                  </a:effectLst>
                </a:rPr>
                <a:t>CLARO</a:t>
              </a:r>
            </a:p>
          </p:txBody>
        </p:sp>
        <p:sp>
          <p:nvSpPr>
            <p:cNvPr id="11" name="Rectangle 177"/>
            <p:cNvSpPr>
              <a:spLocks noChangeArrowheads="1"/>
            </p:cNvSpPr>
            <p:nvPr/>
          </p:nvSpPr>
          <p:spPr bwMode="auto">
            <a:xfrm>
              <a:off x="839" y="572"/>
              <a:ext cx="2240" cy="1706"/>
            </a:xfrm>
            <a:prstGeom prst="rect">
              <a:avLst/>
            </a:prstGeom>
            <a:solidFill>
              <a:schemeClr val="bg1"/>
            </a:solidFill>
            <a:ln w="12700">
              <a:solidFill>
                <a:schemeClr val="tx1"/>
              </a:solidFill>
              <a:miter lim="800000"/>
              <a:headEnd/>
              <a:tailEnd/>
            </a:ln>
            <a:effectLst>
              <a:outerShdw dist="107763" dir="2700000" algn="ctr" rotWithShape="0">
                <a:srgbClr val="808080">
                  <a:alpha val="50000"/>
                </a:srgbClr>
              </a:outerShdw>
            </a:effectLst>
          </p:spPr>
          <p:txBody>
            <a:bodyPr wrap="none" anchor="ctr"/>
            <a:lstStyle/>
            <a:p>
              <a:endParaRPr lang="es-MX" sz="1800" b="0"/>
            </a:p>
          </p:txBody>
        </p:sp>
        <p:sp>
          <p:nvSpPr>
            <p:cNvPr id="12" name="Rectangle 178"/>
            <p:cNvSpPr>
              <a:spLocks noChangeArrowheads="1"/>
            </p:cNvSpPr>
            <p:nvPr/>
          </p:nvSpPr>
          <p:spPr bwMode="auto">
            <a:xfrm>
              <a:off x="947" y="595"/>
              <a:ext cx="931"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defRPr/>
              </a:pPr>
              <a:r>
                <a:rPr lang="es-ES_tradnl">
                  <a:effectLst>
                    <a:outerShdw blurRad="38100" dist="38100" dir="2700000" algn="tl">
                      <a:srgbClr val="C0C0C0"/>
                    </a:outerShdw>
                  </a:effectLst>
                </a:rPr>
                <a:t>OBJETIVO</a:t>
              </a:r>
            </a:p>
          </p:txBody>
        </p:sp>
        <p:sp>
          <p:nvSpPr>
            <p:cNvPr id="13" name="Rectangle 183"/>
            <p:cNvSpPr>
              <a:spLocks noChangeArrowheads="1"/>
            </p:cNvSpPr>
            <p:nvPr/>
          </p:nvSpPr>
          <p:spPr bwMode="auto">
            <a:xfrm>
              <a:off x="1680" y="892"/>
              <a:ext cx="351" cy="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s-MX" sz="1800" b="0"/>
            </a:p>
          </p:txBody>
        </p:sp>
        <p:sp>
          <p:nvSpPr>
            <p:cNvPr id="14" name="Rectangle 197"/>
            <p:cNvSpPr>
              <a:spLocks noChangeArrowheads="1"/>
            </p:cNvSpPr>
            <p:nvPr/>
          </p:nvSpPr>
          <p:spPr bwMode="auto">
            <a:xfrm>
              <a:off x="3032" y="777"/>
              <a:ext cx="2250" cy="1514"/>
            </a:xfrm>
            <a:prstGeom prst="rect">
              <a:avLst/>
            </a:prstGeom>
            <a:solidFill>
              <a:schemeClr val="bg1"/>
            </a:solidFill>
            <a:ln w="12700">
              <a:solidFill>
                <a:schemeClr val="tx1"/>
              </a:solidFill>
              <a:miter lim="800000"/>
              <a:headEnd/>
              <a:tailEnd/>
            </a:ln>
            <a:effectLst>
              <a:outerShdw dist="107763" dir="2700000" algn="ctr" rotWithShape="0">
                <a:srgbClr val="808080">
                  <a:alpha val="50000"/>
                </a:srgbClr>
              </a:outerShdw>
            </a:effectLst>
          </p:spPr>
          <p:txBody>
            <a:bodyPr wrap="none" anchor="ctr"/>
            <a:lstStyle/>
            <a:p>
              <a:endParaRPr lang="es-MX" sz="1800" b="0"/>
            </a:p>
          </p:txBody>
        </p:sp>
        <p:sp>
          <p:nvSpPr>
            <p:cNvPr id="15" name="Rectangle 198"/>
            <p:cNvSpPr>
              <a:spLocks noChangeArrowheads="1"/>
            </p:cNvSpPr>
            <p:nvPr/>
          </p:nvSpPr>
          <p:spPr bwMode="auto">
            <a:xfrm>
              <a:off x="3015" y="799"/>
              <a:ext cx="1299"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defTabSz="762000" eaLnBrk="0" hangingPunct="0">
                <a:defRPr/>
              </a:pPr>
              <a:r>
                <a:rPr lang="es-ES_tradnl">
                  <a:effectLst>
                    <a:outerShdw blurRad="38100" dist="38100" dir="2700000" algn="tl">
                      <a:srgbClr val="C0C0C0"/>
                    </a:outerShdw>
                  </a:effectLst>
                </a:rPr>
                <a:t>CONVINCENTE</a:t>
              </a:r>
            </a:p>
          </p:txBody>
        </p:sp>
        <p:sp>
          <p:nvSpPr>
            <p:cNvPr id="16" name="Oval 223"/>
            <p:cNvSpPr>
              <a:spLocks noChangeArrowheads="1"/>
            </p:cNvSpPr>
            <p:nvPr/>
          </p:nvSpPr>
          <p:spPr bwMode="auto">
            <a:xfrm>
              <a:off x="4357" y="1970"/>
              <a:ext cx="62" cy="62"/>
            </a:xfrm>
            <a:prstGeom prst="ellipse">
              <a:avLst/>
            </a:prstGeom>
            <a:solidFill>
              <a:schemeClr val="bg1"/>
            </a:solidFill>
            <a:ln w="12700">
              <a:solidFill>
                <a:schemeClr val="bg1"/>
              </a:solidFill>
              <a:round/>
              <a:headEnd/>
              <a:tailEnd/>
            </a:ln>
          </p:spPr>
          <p:txBody>
            <a:bodyPr wrap="none" anchor="ctr"/>
            <a:lstStyle/>
            <a:p>
              <a:endParaRPr lang="es-MX" sz="1800" b="0"/>
            </a:p>
          </p:txBody>
        </p:sp>
        <p:sp>
          <p:nvSpPr>
            <p:cNvPr id="17" name="Oval 224"/>
            <p:cNvSpPr>
              <a:spLocks noChangeArrowheads="1"/>
            </p:cNvSpPr>
            <p:nvPr/>
          </p:nvSpPr>
          <p:spPr bwMode="auto">
            <a:xfrm>
              <a:off x="4463" y="1970"/>
              <a:ext cx="62" cy="62"/>
            </a:xfrm>
            <a:prstGeom prst="ellipse">
              <a:avLst/>
            </a:prstGeom>
            <a:solidFill>
              <a:schemeClr val="bg1"/>
            </a:solidFill>
            <a:ln w="12700">
              <a:solidFill>
                <a:schemeClr val="bg1"/>
              </a:solidFill>
              <a:round/>
              <a:headEnd/>
              <a:tailEnd/>
            </a:ln>
          </p:spPr>
          <p:txBody>
            <a:bodyPr wrap="none" anchor="ctr"/>
            <a:lstStyle/>
            <a:p>
              <a:endParaRPr lang="es-MX" sz="1800" b="0"/>
            </a:p>
          </p:txBody>
        </p:sp>
        <p:sp>
          <p:nvSpPr>
            <p:cNvPr id="18" name="Oval 225"/>
            <p:cNvSpPr>
              <a:spLocks noChangeArrowheads="1"/>
            </p:cNvSpPr>
            <p:nvPr/>
          </p:nvSpPr>
          <p:spPr bwMode="auto">
            <a:xfrm>
              <a:off x="4569" y="1970"/>
              <a:ext cx="62" cy="62"/>
            </a:xfrm>
            <a:prstGeom prst="ellipse">
              <a:avLst/>
            </a:prstGeom>
            <a:solidFill>
              <a:schemeClr val="bg1"/>
            </a:solidFill>
            <a:ln w="12700">
              <a:solidFill>
                <a:schemeClr val="bg1"/>
              </a:solidFill>
              <a:round/>
              <a:headEnd/>
              <a:tailEnd/>
            </a:ln>
          </p:spPr>
          <p:txBody>
            <a:bodyPr wrap="none" anchor="ctr"/>
            <a:lstStyle/>
            <a:p>
              <a:endParaRPr lang="es-MX" sz="1800" b="0"/>
            </a:p>
          </p:txBody>
        </p:sp>
        <p:sp>
          <p:nvSpPr>
            <p:cNvPr id="19" name="Oval 226"/>
            <p:cNvSpPr>
              <a:spLocks noChangeArrowheads="1"/>
            </p:cNvSpPr>
            <p:nvPr/>
          </p:nvSpPr>
          <p:spPr bwMode="auto">
            <a:xfrm>
              <a:off x="4675" y="1970"/>
              <a:ext cx="62" cy="62"/>
            </a:xfrm>
            <a:prstGeom prst="ellipse">
              <a:avLst/>
            </a:prstGeom>
            <a:solidFill>
              <a:schemeClr val="bg1"/>
            </a:solidFill>
            <a:ln w="12700">
              <a:solidFill>
                <a:schemeClr val="bg1"/>
              </a:solidFill>
              <a:round/>
              <a:headEnd/>
              <a:tailEnd/>
            </a:ln>
          </p:spPr>
          <p:txBody>
            <a:bodyPr wrap="none" anchor="ctr"/>
            <a:lstStyle/>
            <a:p>
              <a:endParaRPr lang="es-MX" sz="1800" b="0"/>
            </a:p>
          </p:txBody>
        </p:sp>
        <p:sp>
          <p:nvSpPr>
            <p:cNvPr id="20" name="Oval 227"/>
            <p:cNvSpPr>
              <a:spLocks noChangeArrowheads="1"/>
            </p:cNvSpPr>
            <p:nvPr/>
          </p:nvSpPr>
          <p:spPr bwMode="auto">
            <a:xfrm>
              <a:off x="4361" y="2067"/>
              <a:ext cx="62" cy="62"/>
            </a:xfrm>
            <a:prstGeom prst="ellipse">
              <a:avLst/>
            </a:prstGeom>
            <a:solidFill>
              <a:schemeClr val="bg1"/>
            </a:solidFill>
            <a:ln w="12700">
              <a:solidFill>
                <a:schemeClr val="bg1"/>
              </a:solidFill>
              <a:round/>
              <a:headEnd/>
              <a:tailEnd/>
            </a:ln>
          </p:spPr>
          <p:txBody>
            <a:bodyPr wrap="none" anchor="ctr"/>
            <a:lstStyle/>
            <a:p>
              <a:endParaRPr lang="es-MX" sz="1800" b="0"/>
            </a:p>
          </p:txBody>
        </p:sp>
        <p:sp>
          <p:nvSpPr>
            <p:cNvPr id="21" name="Oval 228"/>
            <p:cNvSpPr>
              <a:spLocks noChangeArrowheads="1"/>
            </p:cNvSpPr>
            <p:nvPr/>
          </p:nvSpPr>
          <p:spPr bwMode="auto">
            <a:xfrm>
              <a:off x="4467" y="2067"/>
              <a:ext cx="62" cy="62"/>
            </a:xfrm>
            <a:prstGeom prst="ellipse">
              <a:avLst/>
            </a:prstGeom>
            <a:solidFill>
              <a:schemeClr val="bg1"/>
            </a:solidFill>
            <a:ln w="12700">
              <a:solidFill>
                <a:schemeClr val="bg1"/>
              </a:solidFill>
              <a:round/>
              <a:headEnd/>
              <a:tailEnd/>
            </a:ln>
          </p:spPr>
          <p:txBody>
            <a:bodyPr wrap="none" anchor="ctr"/>
            <a:lstStyle/>
            <a:p>
              <a:endParaRPr lang="es-MX" sz="1800" b="0"/>
            </a:p>
          </p:txBody>
        </p:sp>
        <p:sp>
          <p:nvSpPr>
            <p:cNvPr id="22" name="Oval 229"/>
            <p:cNvSpPr>
              <a:spLocks noChangeArrowheads="1"/>
            </p:cNvSpPr>
            <p:nvPr/>
          </p:nvSpPr>
          <p:spPr bwMode="auto">
            <a:xfrm>
              <a:off x="4573" y="2067"/>
              <a:ext cx="62" cy="62"/>
            </a:xfrm>
            <a:prstGeom prst="ellipse">
              <a:avLst/>
            </a:prstGeom>
            <a:solidFill>
              <a:schemeClr val="bg1"/>
            </a:solidFill>
            <a:ln w="12700">
              <a:solidFill>
                <a:schemeClr val="bg1"/>
              </a:solidFill>
              <a:round/>
              <a:headEnd/>
              <a:tailEnd/>
            </a:ln>
          </p:spPr>
          <p:txBody>
            <a:bodyPr wrap="none" anchor="ctr"/>
            <a:lstStyle/>
            <a:p>
              <a:endParaRPr lang="es-MX" sz="1800" b="0"/>
            </a:p>
          </p:txBody>
        </p:sp>
        <p:sp>
          <p:nvSpPr>
            <p:cNvPr id="23" name="Oval 230"/>
            <p:cNvSpPr>
              <a:spLocks noChangeArrowheads="1"/>
            </p:cNvSpPr>
            <p:nvPr/>
          </p:nvSpPr>
          <p:spPr bwMode="auto">
            <a:xfrm>
              <a:off x="4679" y="2067"/>
              <a:ext cx="62" cy="62"/>
            </a:xfrm>
            <a:prstGeom prst="ellipse">
              <a:avLst/>
            </a:prstGeom>
            <a:solidFill>
              <a:schemeClr val="bg1"/>
            </a:solidFill>
            <a:ln w="12700">
              <a:solidFill>
                <a:schemeClr val="bg1"/>
              </a:solidFill>
              <a:round/>
              <a:headEnd/>
              <a:tailEnd/>
            </a:ln>
          </p:spPr>
          <p:txBody>
            <a:bodyPr wrap="none" anchor="ctr"/>
            <a:lstStyle/>
            <a:p>
              <a:endParaRPr lang="es-MX" sz="1800" b="0"/>
            </a:p>
          </p:txBody>
        </p:sp>
        <p:pic>
          <p:nvPicPr>
            <p:cNvPr id="24" name="Picture 239" descr="10188818"/>
            <p:cNvPicPr>
              <a:picLocks noChangeAspect="1" noChangeArrowheads="1"/>
            </p:cNvPicPr>
            <p:nvPr/>
          </p:nvPicPr>
          <p:blipFill>
            <a:blip r:embed="rId3" cstate="print">
              <a:lum bright="20000" contrast="-8000"/>
              <a:extLst>
                <a:ext uri="{28A0092B-C50C-407E-A947-70E740481C1C}">
                  <a14:useLocalDpi xmlns:a14="http://schemas.microsoft.com/office/drawing/2010/main" val="0"/>
                </a:ext>
              </a:extLst>
            </a:blip>
            <a:srcRect/>
            <a:stretch>
              <a:fillRect/>
            </a:stretch>
          </p:blipFill>
          <p:spPr bwMode="auto">
            <a:xfrm>
              <a:off x="1746" y="2523"/>
              <a:ext cx="916" cy="1045"/>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0" descr="graficos"/>
            <p:cNvPicPr>
              <a:picLocks noChangeAspect="1" noChangeArrowheads="1"/>
            </p:cNvPicPr>
            <p:nvPr/>
          </p:nvPicPr>
          <p:blipFill>
            <a:blip r:embed="rId4">
              <a:lum bright="12000" contrast="-10000"/>
              <a:extLst>
                <a:ext uri="{28A0092B-C50C-407E-A947-70E740481C1C}">
                  <a14:useLocalDpi xmlns:a14="http://schemas.microsoft.com/office/drawing/2010/main" val="0"/>
                </a:ext>
              </a:extLst>
            </a:blip>
            <a:srcRect/>
            <a:stretch>
              <a:fillRect/>
            </a:stretch>
          </p:blipFill>
          <p:spPr bwMode="auto">
            <a:xfrm>
              <a:off x="3701" y="2433"/>
              <a:ext cx="1402" cy="1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3" y="935"/>
              <a:ext cx="1132" cy="1042"/>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242" descr="thinking-woman"/>
            <p:cNvPicPr>
              <a:picLocks noChangeAspect="1" noChangeArrowheads="1"/>
            </p:cNvPicPr>
            <p:nvPr/>
          </p:nvPicPr>
          <p:blipFill>
            <a:blip r:embed="rId6">
              <a:lum bright="20000" contrast="-22000"/>
              <a:extLst>
                <a:ext uri="{28A0092B-C50C-407E-A947-70E740481C1C}">
                  <a14:useLocalDpi xmlns:a14="http://schemas.microsoft.com/office/drawing/2010/main" val="0"/>
                </a:ext>
              </a:extLst>
            </a:blip>
            <a:srcRect/>
            <a:stretch>
              <a:fillRect/>
            </a:stretch>
          </p:blipFill>
          <p:spPr bwMode="auto">
            <a:xfrm>
              <a:off x="4059" y="1071"/>
              <a:ext cx="841" cy="952"/>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05859385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59</a:t>
            </a:fld>
            <a:endParaRPr lang="en-US"/>
          </a:p>
        </p:txBody>
      </p:sp>
      <p:sp>
        <p:nvSpPr>
          <p:cNvPr id="4102" name="Rectangle 6"/>
          <p:cNvSpPr>
            <a:spLocks noGrp="1" noChangeArrowheads="1"/>
          </p:cNvSpPr>
          <p:nvPr>
            <p:ph type="ctrTitle"/>
          </p:nvPr>
        </p:nvSpPr>
        <p:spPr>
          <a:xfrm>
            <a:off x="496622" y="104267"/>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4019977" y="956526"/>
            <a:ext cx="5066445" cy="830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rtlCol="0" anchor="ctr">
            <a:spAutoFit/>
            <a:scene3d>
              <a:camera prst="orthographicFront"/>
              <a:lightRig rig="soft" dir="t">
                <a:rot lat="0" lon="0" rev="10800000"/>
              </a:lightRig>
            </a:scene3d>
            <a:sp3d>
              <a:bevelT w="27940" h="12700"/>
              <a:contourClr>
                <a:srgbClr val="DDDDDD"/>
              </a:contourClr>
            </a:sp3d>
          </a:bodyPr>
          <a:lstStyle>
            <a:defPPr>
              <a:defRPr lang="es-MX"/>
            </a:defPPr>
            <a:lvl1pPr indent="0" algn="r" defTabSz="913692" eaLnBrk="0" hangingPunct="0">
              <a:defRPr sz="2400" b="1">
                <a:solidFill>
                  <a:schemeClr val="bg1"/>
                </a:solidFill>
                <a:effectLst>
                  <a:outerShdw blurRad="63500" dist="38100" dir="5400000" algn="t" rotWithShape="0">
                    <a:prstClr val="black">
                      <a:alpha val="25000"/>
                    </a:prstClr>
                  </a:outerShdw>
                </a:effectLst>
                <a:latin typeface="TheSans 7-Bold Caps" panose="02000703000000000003" pitchFamily="50" charset="0"/>
                <a:ea typeface="+mj-ea"/>
                <a:cs typeface="+mj-cs"/>
              </a:defRPr>
            </a:lvl1pPr>
          </a:lstStyle>
          <a:p>
            <a:r>
              <a:rPr lang="es-MX" dirty="0">
                <a:solidFill>
                  <a:schemeClr val="accent6">
                    <a:lumMod val="50000"/>
                  </a:schemeClr>
                </a:solidFill>
              </a:rPr>
              <a:t>ESTRUCTURA DEL INFORME DE AUDITORIA</a:t>
            </a:r>
            <a:endParaRPr lang="es-ES" dirty="0">
              <a:solidFill>
                <a:schemeClr val="accent6">
                  <a:lumMod val="50000"/>
                </a:schemeClr>
              </a:solidFill>
            </a:endParaRPr>
          </a:p>
        </p:txBody>
      </p:sp>
      <p:sp>
        <p:nvSpPr>
          <p:cNvPr id="5" name="Text Box 5"/>
          <p:cNvSpPr txBox="1">
            <a:spLocks noChangeArrowheads="1"/>
          </p:cNvSpPr>
          <p:nvPr/>
        </p:nvSpPr>
        <p:spPr bwMode="auto">
          <a:xfrm>
            <a:off x="251520" y="1844824"/>
            <a:ext cx="5364162"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877888" indent="-34290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l" eaLnBrk="1" hangingPunct="1">
              <a:spcBef>
                <a:spcPct val="50000"/>
              </a:spcBef>
            </a:pPr>
            <a:r>
              <a:rPr lang="es-MX" b="0" dirty="0">
                <a:solidFill>
                  <a:schemeClr val="accent6">
                    <a:lumMod val="50000"/>
                  </a:schemeClr>
                </a:solidFill>
                <a:latin typeface="+mn-lt"/>
              </a:rPr>
              <a:t>El informe de Auditoría se constituye de cuatro elementos:</a:t>
            </a:r>
          </a:p>
          <a:p>
            <a:pPr algn="l" eaLnBrk="1" hangingPunct="1">
              <a:spcBef>
                <a:spcPct val="50000"/>
              </a:spcBef>
            </a:pPr>
            <a:endParaRPr lang="es-MX" b="0" dirty="0">
              <a:solidFill>
                <a:schemeClr val="accent6">
                  <a:lumMod val="50000"/>
                </a:schemeClr>
              </a:solidFill>
              <a:latin typeface="+mn-lt"/>
            </a:endParaRPr>
          </a:p>
          <a:p>
            <a:pPr algn="l" eaLnBrk="1" hangingPunct="1">
              <a:spcBef>
                <a:spcPct val="50000"/>
              </a:spcBef>
            </a:pPr>
            <a:r>
              <a:rPr lang="es-MX" b="0" dirty="0">
                <a:solidFill>
                  <a:schemeClr val="accent6">
                    <a:lumMod val="50000"/>
                  </a:schemeClr>
                </a:solidFill>
                <a:latin typeface="+mn-lt"/>
              </a:rPr>
              <a:t> 1. Carátula</a:t>
            </a:r>
          </a:p>
          <a:p>
            <a:pPr algn="l" eaLnBrk="1" hangingPunct="1">
              <a:spcBef>
                <a:spcPct val="50000"/>
              </a:spcBef>
            </a:pPr>
            <a:r>
              <a:rPr lang="es-MX" b="0" dirty="0">
                <a:solidFill>
                  <a:schemeClr val="accent6">
                    <a:lumMod val="50000"/>
                  </a:schemeClr>
                </a:solidFill>
                <a:latin typeface="+mn-lt"/>
              </a:rPr>
              <a:t> 2. Antecedentes</a:t>
            </a:r>
          </a:p>
          <a:p>
            <a:pPr algn="l" eaLnBrk="1" hangingPunct="1">
              <a:spcBef>
                <a:spcPct val="50000"/>
              </a:spcBef>
            </a:pPr>
            <a:r>
              <a:rPr lang="es-MX" b="0" dirty="0">
                <a:solidFill>
                  <a:schemeClr val="accent6">
                    <a:lumMod val="50000"/>
                  </a:schemeClr>
                </a:solidFill>
                <a:latin typeface="+mn-lt"/>
              </a:rPr>
              <a:t> 3. Período, objetivo y alcance</a:t>
            </a:r>
          </a:p>
          <a:p>
            <a:pPr algn="l" eaLnBrk="1" hangingPunct="1">
              <a:spcBef>
                <a:spcPct val="50000"/>
              </a:spcBef>
            </a:pPr>
            <a:r>
              <a:rPr lang="es-MX" b="0" dirty="0">
                <a:solidFill>
                  <a:schemeClr val="accent6">
                    <a:lumMod val="50000"/>
                  </a:schemeClr>
                </a:solidFill>
                <a:latin typeface="+mn-lt"/>
              </a:rPr>
              <a:t> 4. Resultados del trabajo desarrollado</a:t>
            </a:r>
          </a:p>
          <a:p>
            <a:pPr marL="544513" indent="-280988" algn="l" eaLnBrk="1" hangingPunct="1">
              <a:spcBef>
                <a:spcPct val="50000"/>
              </a:spcBef>
              <a:buFont typeface="Arial"/>
              <a:buChar char="•"/>
            </a:pPr>
            <a:r>
              <a:rPr lang="es-MX" b="0" dirty="0">
                <a:solidFill>
                  <a:schemeClr val="accent6">
                    <a:lumMod val="50000"/>
                  </a:schemeClr>
                </a:solidFill>
                <a:latin typeface="+mn-lt"/>
              </a:rPr>
              <a:t>Recomendación y Conclusión</a:t>
            </a:r>
          </a:p>
          <a:p>
            <a:pPr marL="544513" indent="-280988" algn="l" eaLnBrk="1" hangingPunct="1">
              <a:spcBef>
                <a:spcPct val="50000"/>
              </a:spcBef>
              <a:buFont typeface="Arial"/>
              <a:buChar char="•"/>
            </a:pPr>
            <a:r>
              <a:rPr lang="es-MX" b="0" dirty="0">
                <a:solidFill>
                  <a:schemeClr val="accent6">
                    <a:lumMod val="50000"/>
                  </a:schemeClr>
                </a:solidFill>
                <a:latin typeface="+mn-lt"/>
              </a:rPr>
              <a:t>Cédula de observaciones</a:t>
            </a:r>
          </a:p>
          <a:p>
            <a:pPr marL="544513" indent="-280988" algn="l" eaLnBrk="1" hangingPunct="1">
              <a:spcBef>
                <a:spcPct val="50000"/>
              </a:spcBef>
              <a:buFont typeface="Arial"/>
              <a:buChar char="•"/>
            </a:pPr>
            <a:r>
              <a:rPr lang="es-MX" b="0" dirty="0">
                <a:solidFill>
                  <a:schemeClr val="accent6">
                    <a:lumMod val="50000"/>
                  </a:schemeClr>
                </a:solidFill>
                <a:latin typeface="+mn-lt"/>
              </a:rPr>
              <a:t>Anexos</a:t>
            </a:r>
          </a:p>
        </p:txBody>
      </p:sp>
      <p:pic>
        <p:nvPicPr>
          <p:cNvPr id="7" name="Picture 5" descr="MPj02849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145" y="1989287"/>
            <a:ext cx="2735262" cy="3875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748480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2 Marcador de texto"/>
          <p:cNvSpPr txBox="1">
            <a:spLocks/>
          </p:cNvSpPr>
          <p:nvPr/>
        </p:nvSpPr>
        <p:spPr>
          <a:xfrm>
            <a:off x="381000" y="1804112"/>
            <a:ext cx="8229600" cy="4442168"/>
          </a:xfrm>
          <a:prstGeom prst="rect">
            <a:avLst/>
          </a:prstGeom>
        </p:spPr>
        <p:txBody>
          <a:bodyPr vert="horz" lIns="91440" tIns="45720" rIns="91440" bIns="45720" rtlCol="0" anchor="ctr">
            <a:normAutofit fontScale="62500" lnSpcReduction="20000"/>
          </a:bodyPr>
          <a:lstStyle/>
          <a:p>
            <a:pPr marL="514350" indent="-514350" algn="just">
              <a:buClr>
                <a:srgbClr val="FF0000"/>
              </a:buClr>
            </a:pPr>
            <a:r>
              <a:rPr lang="es-MX" sz="6100" b="1" dirty="0">
                <a:solidFill>
                  <a:schemeClr val="accent6">
                    <a:lumMod val="50000"/>
                  </a:schemeClr>
                </a:solidFill>
              </a:rPr>
              <a:t>Auditorías </a:t>
            </a:r>
            <a:r>
              <a:rPr lang="es-MX" sz="6100" b="1" u="sng" dirty="0">
                <a:solidFill>
                  <a:schemeClr val="accent6">
                    <a:lumMod val="50000"/>
                  </a:schemeClr>
                </a:solidFill>
              </a:rPr>
              <a:t>de Desempeño</a:t>
            </a:r>
          </a:p>
          <a:p>
            <a:pPr algn="just">
              <a:buClr>
                <a:srgbClr val="FF0000"/>
              </a:buClr>
            </a:pPr>
            <a:endParaRPr lang="es-MX" sz="4000" dirty="0">
              <a:solidFill>
                <a:schemeClr val="accent6">
                  <a:lumMod val="50000"/>
                </a:schemeClr>
              </a:solidFill>
            </a:endParaRPr>
          </a:p>
          <a:p>
            <a:pPr lvl="0" algn="just">
              <a:buClr>
                <a:srgbClr val="FF0000"/>
              </a:buClr>
            </a:pPr>
            <a:endParaRPr lang="es-MX" sz="4000" dirty="0">
              <a:solidFill>
                <a:schemeClr val="accent6">
                  <a:lumMod val="50000"/>
                </a:schemeClr>
              </a:solidFill>
            </a:endParaRPr>
          </a:p>
          <a:p>
            <a:pPr algn="just">
              <a:buClr>
                <a:srgbClr val="FF0000"/>
              </a:buClr>
            </a:pPr>
            <a:r>
              <a:rPr lang="es-MX" sz="4000" dirty="0">
                <a:solidFill>
                  <a:schemeClr val="accent6">
                    <a:lumMod val="50000"/>
                  </a:schemeClr>
                </a:solidFill>
              </a:rPr>
              <a:t>Es una revisión independiente, sistemática, interdisciplinaria, organizada, propositiva, objetiva y comparativa sobre si las acciones, planes y programas Institucionales de los entes públicos operan de acuerdo con los principios de economía, eficiencia y eficacia, y en su caso identificando áreas de mejora.</a:t>
            </a:r>
          </a:p>
          <a:p>
            <a:pPr algn="just">
              <a:buClr>
                <a:srgbClr val="FF0000"/>
              </a:buClr>
            </a:pPr>
            <a:endParaRPr lang="es-MX" sz="4000" dirty="0">
              <a:solidFill>
                <a:schemeClr val="accent6">
                  <a:lumMod val="50000"/>
                </a:schemeClr>
              </a:solidFill>
            </a:endParaRPr>
          </a:p>
          <a:p>
            <a:pPr algn="just">
              <a:buClr>
                <a:srgbClr val="FF0000"/>
              </a:buClr>
            </a:pPr>
            <a:r>
              <a:rPr lang="es-MX" sz="4000" dirty="0">
                <a:solidFill>
                  <a:schemeClr val="accent6">
                    <a:lumMod val="50000"/>
                  </a:schemeClr>
                </a:solidFill>
              </a:rPr>
              <a:t>Así mismo busca brindar información, análisis o perspectivas, y cuando corresponda, recomendaciones de mejora.</a:t>
            </a:r>
          </a:p>
        </p:txBody>
      </p:sp>
    </p:spTree>
    <p:extLst>
      <p:ext uri="{BB962C8B-B14F-4D97-AF65-F5344CB8AC3E}">
        <p14:creationId xmlns:p14="http://schemas.microsoft.com/office/powerpoint/2010/main" val="259279027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60</a:t>
            </a:fld>
            <a:endParaRPr lang="en-US"/>
          </a:p>
        </p:txBody>
      </p:sp>
      <p:sp>
        <p:nvSpPr>
          <p:cNvPr id="4102" name="Rectangle 6"/>
          <p:cNvSpPr>
            <a:spLocks noGrp="1" noChangeArrowheads="1"/>
          </p:cNvSpPr>
          <p:nvPr>
            <p:ph type="ctrTitle"/>
          </p:nvPr>
        </p:nvSpPr>
        <p:spPr>
          <a:xfrm>
            <a:off x="533400" y="155348"/>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827584" y="1052736"/>
            <a:ext cx="7272808" cy="4968551"/>
          </a:xfrm>
          <a:prstGeom prst="rect">
            <a:avLst/>
          </a:prstGeom>
        </p:spPr>
      </p:pic>
      <p:sp>
        <p:nvSpPr>
          <p:cNvPr id="9" name="Text Box 5"/>
          <p:cNvSpPr txBox="1">
            <a:spLocks noChangeArrowheads="1"/>
          </p:cNvSpPr>
          <p:nvPr/>
        </p:nvSpPr>
        <p:spPr bwMode="auto">
          <a:xfrm>
            <a:off x="533400" y="6248400"/>
            <a:ext cx="151216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spcBef>
                <a:spcPct val="50000"/>
              </a:spcBef>
            </a:pPr>
            <a:r>
              <a:rPr lang="es-MX" sz="1400" dirty="0">
                <a:solidFill>
                  <a:schemeClr val="accent6">
                    <a:lumMod val="50000"/>
                  </a:schemeClr>
                </a:solidFill>
                <a:latin typeface="+mn-lt"/>
              </a:rPr>
              <a:t>GGAP, SFP.</a:t>
            </a:r>
            <a:endParaRPr lang="es-ES" sz="1400" dirty="0">
              <a:solidFill>
                <a:schemeClr val="accent6">
                  <a:lumMod val="50000"/>
                </a:schemeClr>
              </a:solidFill>
              <a:latin typeface="+mn-lt"/>
            </a:endParaRPr>
          </a:p>
        </p:txBody>
      </p:sp>
    </p:spTree>
    <p:extLst>
      <p:ext uri="{BB962C8B-B14F-4D97-AF65-F5344CB8AC3E}">
        <p14:creationId xmlns:p14="http://schemas.microsoft.com/office/powerpoint/2010/main" val="108987014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61</a:t>
            </a:fld>
            <a:endParaRPr lang="en-US"/>
          </a:p>
        </p:txBody>
      </p:sp>
      <p:sp>
        <p:nvSpPr>
          <p:cNvPr id="4102" name="Rectangle 6"/>
          <p:cNvSpPr>
            <a:spLocks noGrp="1" noChangeArrowheads="1"/>
          </p:cNvSpPr>
          <p:nvPr>
            <p:ph type="ctrTitle"/>
          </p:nvPr>
        </p:nvSpPr>
        <p:spPr>
          <a:xfrm>
            <a:off x="533400" y="155348"/>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683568" y="1052736"/>
            <a:ext cx="7774631" cy="4896543"/>
          </a:xfrm>
          <a:prstGeom prst="rect">
            <a:avLst/>
          </a:prstGeom>
        </p:spPr>
      </p:pic>
      <p:sp>
        <p:nvSpPr>
          <p:cNvPr id="5" name="Text Box 5"/>
          <p:cNvSpPr txBox="1">
            <a:spLocks noChangeArrowheads="1"/>
          </p:cNvSpPr>
          <p:nvPr/>
        </p:nvSpPr>
        <p:spPr bwMode="auto">
          <a:xfrm>
            <a:off x="533400" y="6248400"/>
            <a:ext cx="151216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spcBef>
                <a:spcPct val="50000"/>
              </a:spcBef>
            </a:pPr>
            <a:r>
              <a:rPr lang="es-MX" sz="1400" dirty="0">
                <a:solidFill>
                  <a:schemeClr val="accent6">
                    <a:lumMod val="50000"/>
                  </a:schemeClr>
                </a:solidFill>
                <a:latin typeface="+mn-lt"/>
              </a:rPr>
              <a:t>GGAP, SFP.</a:t>
            </a:r>
            <a:endParaRPr lang="es-ES" sz="1400" dirty="0">
              <a:solidFill>
                <a:schemeClr val="accent6">
                  <a:lumMod val="50000"/>
                </a:schemeClr>
              </a:solidFill>
              <a:latin typeface="+mn-lt"/>
            </a:endParaRPr>
          </a:p>
        </p:txBody>
      </p:sp>
    </p:spTree>
    <p:extLst>
      <p:ext uri="{BB962C8B-B14F-4D97-AF65-F5344CB8AC3E}">
        <p14:creationId xmlns:p14="http://schemas.microsoft.com/office/powerpoint/2010/main" val="9054077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62</a:t>
            </a:fld>
            <a:endParaRPr lang="en-US"/>
          </a:p>
        </p:txBody>
      </p:sp>
      <p:sp>
        <p:nvSpPr>
          <p:cNvPr id="4102" name="Rectangle 6"/>
          <p:cNvSpPr>
            <a:spLocks noGrp="1" noChangeArrowheads="1"/>
          </p:cNvSpPr>
          <p:nvPr>
            <p:ph type="ctrTitle"/>
          </p:nvPr>
        </p:nvSpPr>
        <p:spPr>
          <a:xfrm>
            <a:off x="533400" y="155348"/>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551046" y="1423864"/>
            <a:ext cx="8071048" cy="4824536"/>
          </a:xfrm>
          <a:prstGeom prst="rect">
            <a:avLst/>
          </a:prstGeom>
        </p:spPr>
      </p:pic>
      <p:sp>
        <p:nvSpPr>
          <p:cNvPr id="9" name="Text Box 5"/>
          <p:cNvSpPr txBox="1">
            <a:spLocks noChangeArrowheads="1"/>
          </p:cNvSpPr>
          <p:nvPr/>
        </p:nvSpPr>
        <p:spPr bwMode="auto">
          <a:xfrm>
            <a:off x="533400" y="6248400"/>
            <a:ext cx="151216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spcBef>
                <a:spcPct val="50000"/>
              </a:spcBef>
            </a:pPr>
            <a:r>
              <a:rPr lang="es-MX" sz="1400" dirty="0">
                <a:solidFill>
                  <a:schemeClr val="accent6">
                    <a:lumMod val="50000"/>
                  </a:schemeClr>
                </a:solidFill>
                <a:latin typeface="+mn-lt"/>
              </a:rPr>
              <a:t>GGAP, SFP.</a:t>
            </a:r>
            <a:endParaRPr lang="es-ES" sz="1400" dirty="0">
              <a:solidFill>
                <a:schemeClr val="accent6">
                  <a:lumMod val="50000"/>
                </a:schemeClr>
              </a:solidFill>
              <a:latin typeface="+mn-lt"/>
            </a:endParaRPr>
          </a:p>
        </p:txBody>
      </p:sp>
    </p:spTree>
    <p:extLst>
      <p:ext uri="{BB962C8B-B14F-4D97-AF65-F5344CB8AC3E}">
        <p14:creationId xmlns:p14="http://schemas.microsoft.com/office/powerpoint/2010/main" val="238719955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63</a:t>
            </a:fld>
            <a:endParaRPr lang="en-US"/>
          </a:p>
        </p:txBody>
      </p:sp>
      <p:sp>
        <p:nvSpPr>
          <p:cNvPr id="4102" name="Rectangle 6"/>
          <p:cNvSpPr>
            <a:spLocks noGrp="1" noChangeArrowheads="1"/>
          </p:cNvSpPr>
          <p:nvPr>
            <p:ph type="ctrTitle"/>
          </p:nvPr>
        </p:nvSpPr>
        <p:spPr>
          <a:xfrm>
            <a:off x="533400" y="155348"/>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4149998" y="875428"/>
            <a:ext cx="4806404" cy="830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rtlCol="0" anchor="ctr">
            <a:spAutoFit/>
            <a:scene3d>
              <a:camera prst="orthographicFront"/>
              <a:lightRig rig="soft" dir="t">
                <a:rot lat="0" lon="0" rev="10800000"/>
              </a:lightRig>
            </a:scene3d>
            <a:sp3d>
              <a:bevelT w="27940" h="12700"/>
              <a:contourClr>
                <a:srgbClr val="DDDDDD"/>
              </a:contourClr>
            </a:sp3d>
          </a:bodyPr>
          <a:lstStyle>
            <a:defPPr>
              <a:defRPr lang="es-MX"/>
            </a:defPPr>
            <a:lvl1pPr indent="0" algn="r" defTabSz="913692" eaLnBrk="0" hangingPunct="0">
              <a:defRPr sz="2400" b="1">
                <a:solidFill>
                  <a:schemeClr val="bg1"/>
                </a:solidFill>
                <a:effectLst>
                  <a:outerShdw blurRad="63500" dist="38100" dir="5400000" algn="t" rotWithShape="0">
                    <a:prstClr val="black">
                      <a:alpha val="25000"/>
                    </a:prstClr>
                  </a:outerShdw>
                </a:effectLst>
                <a:latin typeface="TheSans 7-Bold Caps" panose="02000703000000000003" pitchFamily="50" charset="0"/>
                <a:ea typeface="+mj-ea"/>
                <a:cs typeface="+mj-cs"/>
              </a:defRPr>
            </a:lvl1pPr>
          </a:lstStyle>
          <a:p>
            <a:r>
              <a:rPr lang="es-MX" dirty="0">
                <a:solidFill>
                  <a:schemeClr val="accent6">
                    <a:lumMod val="50000"/>
                  </a:schemeClr>
                </a:solidFill>
              </a:rPr>
              <a:t>SEGUIMIENTO DE RECOMENDACIONES</a:t>
            </a:r>
            <a:endParaRPr lang="es-ES" dirty="0">
              <a:solidFill>
                <a:schemeClr val="accent6">
                  <a:lumMod val="50000"/>
                </a:schemeClr>
              </a:solidFill>
            </a:endParaRPr>
          </a:p>
        </p:txBody>
      </p:sp>
      <p:sp>
        <p:nvSpPr>
          <p:cNvPr id="5" name="Text Box 5"/>
          <p:cNvSpPr txBox="1">
            <a:spLocks noChangeArrowheads="1"/>
          </p:cNvSpPr>
          <p:nvPr/>
        </p:nvSpPr>
        <p:spPr bwMode="auto">
          <a:xfrm>
            <a:off x="323528" y="3645024"/>
            <a:ext cx="8496300" cy="268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spcBef>
                <a:spcPct val="50000"/>
              </a:spcBef>
            </a:pPr>
            <a:r>
              <a:rPr lang="es-MX" b="0" dirty="0">
                <a:solidFill>
                  <a:schemeClr val="accent6">
                    <a:lumMod val="50000"/>
                  </a:schemeClr>
                </a:solidFill>
                <a:latin typeface="+mn-lt"/>
              </a:rPr>
              <a:t>La revisión y comprobación de las acciones realizadas por el auditado para atender, en tiempo y forma, las recomendaciones propuestas en las cédulas de observaciones.</a:t>
            </a:r>
          </a:p>
          <a:p>
            <a:pPr algn="just" eaLnBrk="1" hangingPunct="1">
              <a:spcBef>
                <a:spcPct val="50000"/>
              </a:spcBef>
            </a:pPr>
            <a:r>
              <a:rPr lang="es-MX" b="0" dirty="0">
                <a:solidFill>
                  <a:schemeClr val="accent6">
                    <a:lumMod val="50000"/>
                  </a:schemeClr>
                </a:solidFill>
                <a:latin typeface="+mn-lt"/>
              </a:rPr>
              <a:t>A través del seguimiento de las recomendaciones se verifica que las áreas auditadas atiendan, en los términos y plazos acordados, las recomendaciones preventivas y correctivas planteadas en las cédulas de observaciones de los informes emitidos en auditorías anteriores e informar el avance de su </a:t>
            </a:r>
            <a:r>
              <a:rPr lang="es-MX" b="0" dirty="0" err="1">
                <a:solidFill>
                  <a:schemeClr val="accent6">
                    <a:lumMod val="50000"/>
                  </a:schemeClr>
                </a:solidFill>
                <a:latin typeface="+mn-lt"/>
              </a:rPr>
              <a:t>solventación</a:t>
            </a:r>
            <a:r>
              <a:rPr lang="es-MX" b="0" dirty="0">
                <a:solidFill>
                  <a:schemeClr val="accent6">
                    <a:lumMod val="50000"/>
                  </a:schemeClr>
                </a:solidFill>
                <a:latin typeface="+mn-lt"/>
              </a:rPr>
              <a:t>.</a:t>
            </a:r>
            <a:endParaRPr lang="es-ES" b="0" dirty="0">
              <a:solidFill>
                <a:schemeClr val="accent6">
                  <a:lumMod val="50000"/>
                </a:schemeClr>
              </a:solidFill>
              <a:latin typeface="+mn-lt"/>
            </a:endParaRPr>
          </a:p>
        </p:txBody>
      </p:sp>
      <p:pic>
        <p:nvPicPr>
          <p:cNvPr id="7" name="Picture 7" descr="ciclo_seguimient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153" y="1916237"/>
            <a:ext cx="230187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48138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64</a:t>
            </a:fld>
            <a:endParaRPr lang="en-US"/>
          </a:p>
        </p:txBody>
      </p:sp>
      <p:sp>
        <p:nvSpPr>
          <p:cNvPr id="4102" name="Rectangle 6"/>
          <p:cNvSpPr>
            <a:spLocks noGrp="1" noChangeArrowheads="1"/>
          </p:cNvSpPr>
          <p:nvPr>
            <p:ph type="ctrTitle"/>
          </p:nvPr>
        </p:nvSpPr>
        <p:spPr>
          <a:xfrm>
            <a:off x="533400" y="155348"/>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4149998" y="1090871"/>
            <a:ext cx="4806404" cy="400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rtlCol="0" anchor="ctr">
            <a:spAutoFit/>
            <a:scene3d>
              <a:camera prst="orthographicFront"/>
              <a:lightRig rig="soft" dir="t">
                <a:rot lat="0" lon="0" rev="10800000"/>
              </a:lightRig>
            </a:scene3d>
            <a:sp3d>
              <a:bevelT w="27940" h="12700"/>
              <a:contourClr>
                <a:srgbClr val="DDDDDD"/>
              </a:contourClr>
            </a:sp3d>
          </a:bodyPr>
          <a:lstStyle>
            <a:defPPr>
              <a:defRPr lang="es-MX"/>
            </a:defPPr>
            <a:lvl1pPr indent="0" algn="r" defTabSz="913692" eaLnBrk="0" hangingPunct="0">
              <a:defRPr sz="2400" b="1">
                <a:solidFill>
                  <a:schemeClr val="bg1"/>
                </a:solidFill>
                <a:effectLst>
                  <a:outerShdw blurRad="63500" dist="38100" dir="5400000" algn="t" rotWithShape="0">
                    <a:prstClr val="black">
                      <a:alpha val="25000"/>
                    </a:prstClr>
                  </a:outerShdw>
                </a:effectLst>
                <a:latin typeface="TheSans 7-Bold Caps" panose="02000703000000000003" pitchFamily="50" charset="0"/>
                <a:ea typeface="+mj-ea"/>
                <a:cs typeface="+mj-cs"/>
              </a:defRPr>
            </a:lvl1pPr>
          </a:lstStyle>
          <a:p>
            <a:r>
              <a:rPr lang="es-MX" sz="2000" dirty="0">
                <a:solidFill>
                  <a:schemeClr val="accent6">
                    <a:lumMod val="50000"/>
                  </a:schemeClr>
                </a:solidFill>
              </a:rPr>
              <a:t>CÉDULA SEGUIMIENTO</a:t>
            </a:r>
            <a:endParaRPr lang="es-ES" sz="2000" dirty="0">
              <a:solidFill>
                <a:schemeClr val="accent6">
                  <a:lumMod val="50000"/>
                </a:schemeClr>
              </a:solidFill>
            </a:endParaRPr>
          </a:p>
        </p:txBody>
      </p:sp>
      <p:pic>
        <p:nvPicPr>
          <p:cNvPr id="2" name="Imagen 1"/>
          <p:cNvPicPr>
            <a:picLocks noChangeAspect="1"/>
          </p:cNvPicPr>
          <p:nvPr/>
        </p:nvPicPr>
        <p:blipFill>
          <a:blip r:embed="rId3"/>
          <a:stretch>
            <a:fillRect/>
          </a:stretch>
        </p:blipFill>
        <p:spPr>
          <a:xfrm>
            <a:off x="533400" y="1844824"/>
            <a:ext cx="7783016" cy="4248472"/>
          </a:xfrm>
          <a:prstGeom prst="rect">
            <a:avLst/>
          </a:prstGeom>
        </p:spPr>
      </p:pic>
      <p:sp>
        <p:nvSpPr>
          <p:cNvPr id="8" name="Text Box 5"/>
          <p:cNvSpPr txBox="1">
            <a:spLocks noChangeArrowheads="1"/>
          </p:cNvSpPr>
          <p:nvPr/>
        </p:nvSpPr>
        <p:spPr bwMode="auto">
          <a:xfrm>
            <a:off x="533400" y="6293287"/>
            <a:ext cx="151216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b="1">
                <a:solidFill>
                  <a:schemeClr val="tx1"/>
                </a:solidFill>
                <a:latin typeface="Tahoma" pitchFamily="34" charset="0"/>
              </a:defRPr>
            </a:lvl1pPr>
            <a:lvl2pPr marL="742950" indent="-285750" eaLnBrk="0" hangingPunct="0">
              <a:defRPr sz="2000" b="1">
                <a:solidFill>
                  <a:schemeClr val="tx1"/>
                </a:solidFill>
                <a:latin typeface="Tahoma" pitchFamily="34" charset="0"/>
              </a:defRPr>
            </a:lvl2pPr>
            <a:lvl3pPr marL="1143000" indent="-228600" eaLnBrk="0" hangingPunct="0">
              <a:defRPr sz="2000" b="1">
                <a:solidFill>
                  <a:schemeClr val="tx1"/>
                </a:solidFill>
                <a:latin typeface="Tahoma" pitchFamily="34" charset="0"/>
              </a:defRPr>
            </a:lvl3pPr>
            <a:lvl4pPr marL="1600200" indent="-228600" eaLnBrk="0" hangingPunct="0">
              <a:defRPr sz="2000" b="1">
                <a:solidFill>
                  <a:schemeClr val="tx1"/>
                </a:solidFill>
                <a:latin typeface="Tahoma" pitchFamily="34" charset="0"/>
              </a:defRPr>
            </a:lvl4pPr>
            <a:lvl5pPr marL="2057400" indent="-228600" eaLnBrk="0" hangingPunct="0">
              <a:defRPr sz="2000" b="1">
                <a:solidFill>
                  <a:schemeClr val="tx1"/>
                </a:solidFill>
                <a:latin typeface="Tahoma" pitchFamily="34" charset="0"/>
              </a:defRPr>
            </a:lvl5pPr>
            <a:lvl6pPr marL="2514600" indent="-228600" algn="ctr" eaLnBrk="0" fontAlgn="base" hangingPunct="0">
              <a:spcBef>
                <a:spcPct val="0"/>
              </a:spcBef>
              <a:spcAft>
                <a:spcPct val="0"/>
              </a:spcAft>
              <a:defRPr sz="2000" b="1">
                <a:solidFill>
                  <a:schemeClr val="tx1"/>
                </a:solidFill>
                <a:latin typeface="Tahoma" pitchFamily="34" charset="0"/>
              </a:defRPr>
            </a:lvl6pPr>
            <a:lvl7pPr marL="2971800" indent="-228600" algn="ctr" eaLnBrk="0" fontAlgn="base" hangingPunct="0">
              <a:spcBef>
                <a:spcPct val="0"/>
              </a:spcBef>
              <a:spcAft>
                <a:spcPct val="0"/>
              </a:spcAft>
              <a:defRPr sz="2000" b="1">
                <a:solidFill>
                  <a:schemeClr val="tx1"/>
                </a:solidFill>
                <a:latin typeface="Tahoma" pitchFamily="34" charset="0"/>
              </a:defRPr>
            </a:lvl7pPr>
            <a:lvl8pPr marL="3429000" indent="-228600" algn="ctr" eaLnBrk="0" fontAlgn="base" hangingPunct="0">
              <a:spcBef>
                <a:spcPct val="0"/>
              </a:spcBef>
              <a:spcAft>
                <a:spcPct val="0"/>
              </a:spcAft>
              <a:defRPr sz="2000" b="1">
                <a:solidFill>
                  <a:schemeClr val="tx1"/>
                </a:solidFill>
                <a:latin typeface="Tahoma" pitchFamily="34" charset="0"/>
              </a:defRPr>
            </a:lvl8pPr>
            <a:lvl9pPr marL="3886200" indent="-228600" algn="ctr" eaLnBrk="0" fontAlgn="base" hangingPunct="0">
              <a:spcBef>
                <a:spcPct val="0"/>
              </a:spcBef>
              <a:spcAft>
                <a:spcPct val="0"/>
              </a:spcAft>
              <a:defRPr sz="2000" b="1">
                <a:solidFill>
                  <a:schemeClr val="tx1"/>
                </a:solidFill>
                <a:latin typeface="Tahoma" pitchFamily="34" charset="0"/>
              </a:defRPr>
            </a:lvl9pPr>
          </a:lstStyle>
          <a:p>
            <a:pPr algn="just" eaLnBrk="1" hangingPunct="1">
              <a:spcBef>
                <a:spcPct val="50000"/>
              </a:spcBef>
            </a:pPr>
            <a:r>
              <a:rPr lang="es-MX" sz="1400" dirty="0">
                <a:solidFill>
                  <a:schemeClr val="accent6">
                    <a:lumMod val="50000"/>
                  </a:schemeClr>
                </a:solidFill>
                <a:latin typeface="+mn-lt"/>
              </a:rPr>
              <a:t>GGAP, SFP.</a:t>
            </a:r>
            <a:endParaRPr lang="es-ES" sz="1400" dirty="0">
              <a:solidFill>
                <a:schemeClr val="accent6">
                  <a:lumMod val="50000"/>
                </a:schemeClr>
              </a:solidFill>
              <a:latin typeface="+mn-lt"/>
            </a:endParaRPr>
          </a:p>
        </p:txBody>
      </p:sp>
    </p:spTree>
    <p:extLst>
      <p:ext uri="{BB962C8B-B14F-4D97-AF65-F5344CB8AC3E}">
        <p14:creationId xmlns:p14="http://schemas.microsoft.com/office/powerpoint/2010/main" val="10298508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65</a:t>
            </a:fld>
            <a:endParaRPr lang="en-US"/>
          </a:p>
        </p:txBody>
      </p:sp>
      <p:sp>
        <p:nvSpPr>
          <p:cNvPr id="4102" name="Rectangle 6"/>
          <p:cNvSpPr>
            <a:spLocks noGrp="1" noChangeArrowheads="1"/>
          </p:cNvSpPr>
          <p:nvPr>
            <p:ph type="ctrTitle"/>
          </p:nvPr>
        </p:nvSpPr>
        <p:spPr>
          <a:xfrm>
            <a:off x="531126" y="132818"/>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5004048" y="655255"/>
            <a:ext cx="4465638"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Arial" charset="0"/>
              </a:defRPr>
            </a:lvl2pPr>
            <a:lvl3pPr algn="ctr" rtl="0" eaLnBrk="1" fontAlgn="base" hangingPunct="1">
              <a:spcBef>
                <a:spcPct val="0"/>
              </a:spcBef>
              <a:spcAft>
                <a:spcPct val="0"/>
              </a:spcAft>
              <a:defRPr sz="4000" b="1">
                <a:solidFill>
                  <a:schemeClr val="bg2"/>
                </a:solidFill>
                <a:latin typeface="Arial" charset="0"/>
              </a:defRPr>
            </a:lvl3pPr>
            <a:lvl4pPr algn="ctr" rtl="0" eaLnBrk="1" fontAlgn="base" hangingPunct="1">
              <a:spcBef>
                <a:spcPct val="0"/>
              </a:spcBef>
              <a:spcAft>
                <a:spcPct val="0"/>
              </a:spcAft>
              <a:defRPr sz="4000" b="1">
                <a:solidFill>
                  <a:schemeClr val="bg2"/>
                </a:solidFill>
                <a:latin typeface="Arial" charset="0"/>
              </a:defRPr>
            </a:lvl4pPr>
            <a:lvl5pPr algn="ctr" rtl="0" eaLnBrk="1" fontAlgn="base" hangingPunct="1">
              <a:spcBef>
                <a:spcPct val="0"/>
              </a:spcBef>
              <a:spcAft>
                <a:spcPct val="0"/>
              </a:spcAft>
              <a:defRPr sz="4000" b="1">
                <a:solidFill>
                  <a:schemeClr val="bg2"/>
                </a:solidFill>
                <a:latin typeface="Arial" charset="0"/>
              </a:defRPr>
            </a:lvl5pPr>
            <a:lvl6pPr marL="457200" algn="ctr" rtl="0" eaLnBrk="1" fontAlgn="base" hangingPunct="1">
              <a:spcBef>
                <a:spcPct val="0"/>
              </a:spcBef>
              <a:spcAft>
                <a:spcPct val="0"/>
              </a:spcAft>
              <a:defRPr sz="4000" b="1">
                <a:solidFill>
                  <a:schemeClr val="bg2"/>
                </a:solidFill>
                <a:latin typeface="Arial" charset="0"/>
              </a:defRPr>
            </a:lvl6pPr>
            <a:lvl7pPr marL="914400" algn="ctr" rtl="0" eaLnBrk="1" fontAlgn="base" hangingPunct="1">
              <a:spcBef>
                <a:spcPct val="0"/>
              </a:spcBef>
              <a:spcAft>
                <a:spcPct val="0"/>
              </a:spcAft>
              <a:defRPr sz="4000" b="1">
                <a:solidFill>
                  <a:schemeClr val="bg2"/>
                </a:solidFill>
                <a:latin typeface="Arial" charset="0"/>
              </a:defRPr>
            </a:lvl7pPr>
            <a:lvl8pPr marL="1371600" algn="ctr" rtl="0" eaLnBrk="1" fontAlgn="base" hangingPunct="1">
              <a:spcBef>
                <a:spcPct val="0"/>
              </a:spcBef>
              <a:spcAft>
                <a:spcPct val="0"/>
              </a:spcAft>
              <a:defRPr sz="4000" b="1">
                <a:solidFill>
                  <a:schemeClr val="bg2"/>
                </a:solidFill>
                <a:latin typeface="Arial" charset="0"/>
              </a:defRPr>
            </a:lvl8pPr>
            <a:lvl9pPr marL="1828800" algn="ctr" rtl="0" eaLnBrk="1" fontAlgn="base" hangingPunct="1">
              <a:spcBef>
                <a:spcPct val="0"/>
              </a:spcBef>
              <a:spcAft>
                <a:spcPct val="0"/>
              </a:spcAft>
              <a:defRPr sz="4000" b="1">
                <a:solidFill>
                  <a:schemeClr val="bg2"/>
                </a:solidFill>
                <a:latin typeface="Arial" charset="0"/>
              </a:defRPr>
            </a:lvl9pPr>
          </a:lstStyle>
          <a:p>
            <a:r>
              <a:rPr lang="es-MX" altLang="es-419" sz="2000" kern="0" dirty="0">
                <a:solidFill>
                  <a:srgbClr val="6666FF"/>
                </a:solidFill>
              </a:rPr>
              <a:t>Términos </a:t>
            </a:r>
            <a:endParaRPr lang="es-ES" altLang="es-419" sz="2000" kern="0" dirty="0">
              <a:solidFill>
                <a:srgbClr val="6666FF"/>
              </a:solidFill>
            </a:endParaRPr>
          </a:p>
        </p:txBody>
      </p:sp>
      <p:sp>
        <p:nvSpPr>
          <p:cNvPr id="5" name="Rectangle 3"/>
          <p:cNvSpPr txBox="1">
            <a:spLocks noChangeArrowheads="1"/>
          </p:cNvSpPr>
          <p:nvPr/>
        </p:nvSpPr>
        <p:spPr bwMode="auto">
          <a:xfrm>
            <a:off x="287337" y="1280567"/>
            <a:ext cx="8569325" cy="496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rgbClr val="595841"/>
                </a:solidFill>
                <a:latin typeface="+mn-lt"/>
                <a:ea typeface="+mn-ea"/>
                <a:cs typeface="+mn-cs"/>
              </a:defRPr>
            </a:lvl1pPr>
            <a:lvl2pPr marL="742950" indent="-285750" algn="l" rtl="0" eaLnBrk="1" fontAlgn="base" hangingPunct="1">
              <a:spcBef>
                <a:spcPct val="20000"/>
              </a:spcBef>
              <a:spcAft>
                <a:spcPct val="0"/>
              </a:spcAft>
              <a:buChar char="–"/>
              <a:defRPr sz="2800">
                <a:solidFill>
                  <a:srgbClr val="595841"/>
                </a:solidFill>
                <a:latin typeface="+mn-lt"/>
              </a:defRPr>
            </a:lvl2pPr>
            <a:lvl3pPr marL="1143000" indent="-228600" algn="l" rtl="0" eaLnBrk="1" fontAlgn="base" hangingPunct="1">
              <a:spcBef>
                <a:spcPct val="20000"/>
              </a:spcBef>
              <a:spcAft>
                <a:spcPct val="0"/>
              </a:spcAft>
              <a:buChar char="•"/>
              <a:defRPr sz="2400">
                <a:solidFill>
                  <a:srgbClr val="595841"/>
                </a:solidFill>
                <a:latin typeface="+mn-lt"/>
              </a:defRPr>
            </a:lvl3pPr>
            <a:lvl4pPr marL="1600200" indent="-228600" algn="l" rtl="0" eaLnBrk="1" fontAlgn="base" hangingPunct="1">
              <a:spcBef>
                <a:spcPct val="20000"/>
              </a:spcBef>
              <a:spcAft>
                <a:spcPct val="0"/>
              </a:spcAft>
              <a:buChar char="–"/>
              <a:defRPr sz="2000">
                <a:solidFill>
                  <a:srgbClr val="595841"/>
                </a:solidFill>
                <a:latin typeface="+mn-lt"/>
              </a:defRPr>
            </a:lvl4pPr>
            <a:lvl5pPr marL="2057400" indent="-228600" algn="l" rtl="0" eaLnBrk="1" fontAlgn="base" hangingPunct="1">
              <a:spcBef>
                <a:spcPct val="20000"/>
              </a:spcBef>
              <a:spcAft>
                <a:spcPct val="0"/>
              </a:spcAft>
              <a:buChar char="»"/>
              <a:defRPr sz="2000">
                <a:solidFill>
                  <a:srgbClr val="595841"/>
                </a:solidFill>
                <a:latin typeface="+mn-lt"/>
              </a:defRPr>
            </a:lvl5pPr>
            <a:lvl6pPr marL="2514600" indent="-228600" algn="l" rtl="0" eaLnBrk="1" fontAlgn="base" hangingPunct="1">
              <a:spcBef>
                <a:spcPct val="20000"/>
              </a:spcBef>
              <a:spcAft>
                <a:spcPct val="0"/>
              </a:spcAft>
              <a:buChar char="»"/>
              <a:defRPr sz="2000">
                <a:solidFill>
                  <a:srgbClr val="595841"/>
                </a:solidFill>
                <a:latin typeface="+mn-lt"/>
              </a:defRPr>
            </a:lvl6pPr>
            <a:lvl7pPr marL="2971800" indent="-228600" algn="l" rtl="0" eaLnBrk="1" fontAlgn="base" hangingPunct="1">
              <a:spcBef>
                <a:spcPct val="20000"/>
              </a:spcBef>
              <a:spcAft>
                <a:spcPct val="0"/>
              </a:spcAft>
              <a:buChar char="»"/>
              <a:defRPr sz="2000">
                <a:solidFill>
                  <a:srgbClr val="595841"/>
                </a:solidFill>
                <a:latin typeface="+mn-lt"/>
              </a:defRPr>
            </a:lvl7pPr>
            <a:lvl8pPr marL="3429000" indent="-228600" algn="l" rtl="0" eaLnBrk="1" fontAlgn="base" hangingPunct="1">
              <a:spcBef>
                <a:spcPct val="20000"/>
              </a:spcBef>
              <a:spcAft>
                <a:spcPct val="0"/>
              </a:spcAft>
              <a:buChar char="»"/>
              <a:defRPr sz="2000">
                <a:solidFill>
                  <a:srgbClr val="595841"/>
                </a:solidFill>
                <a:latin typeface="+mn-lt"/>
              </a:defRPr>
            </a:lvl8pPr>
            <a:lvl9pPr marL="3886200" indent="-228600" algn="l" rtl="0" eaLnBrk="1" fontAlgn="base" hangingPunct="1">
              <a:spcBef>
                <a:spcPct val="20000"/>
              </a:spcBef>
              <a:spcAft>
                <a:spcPct val="0"/>
              </a:spcAft>
              <a:buChar char="»"/>
              <a:defRPr sz="2000">
                <a:solidFill>
                  <a:srgbClr val="595841"/>
                </a:solidFill>
                <a:latin typeface="+mn-lt"/>
              </a:defRPr>
            </a:lvl9pPr>
          </a:lstStyle>
          <a:p>
            <a:pPr marL="185738" indent="-185738" algn="just">
              <a:lnSpc>
                <a:spcPct val="150000"/>
              </a:lnSpc>
              <a:buClr>
                <a:schemeClr val="tx1"/>
              </a:buClr>
              <a:buFontTx/>
              <a:buChar char="•"/>
              <a:tabLst>
                <a:tab pos="800100" algn="l"/>
                <a:tab pos="1071563" algn="l"/>
                <a:tab pos="1171575" algn="l"/>
                <a:tab pos="1343025" algn="l"/>
                <a:tab pos="1800225" algn="l"/>
                <a:tab pos="1885950" algn="l"/>
                <a:tab pos="2157413" algn="l"/>
                <a:tab pos="2957513" algn="l"/>
                <a:tab pos="3228975" algn="l"/>
              </a:tabLst>
            </a:pPr>
            <a:r>
              <a:rPr lang="es-MX" altLang="es-419" sz="1500" b="1" kern="0" dirty="0"/>
              <a:t>Oficio </a:t>
            </a:r>
            <a:r>
              <a:rPr lang="es-MX" altLang="es-419" sz="1500" kern="0" dirty="0"/>
              <a:t>por el que se requiere</a:t>
            </a:r>
            <a:r>
              <a:rPr lang="es-MX" altLang="es-419" sz="1500" b="1" kern="0" dirty="0"/>
              <a:t> acceso a las instalaciones o se proporcione documentación o información</a:t>
            </a:r>
            <a:r>
              <a:rPr lang="es-MX" altLang="es-419" sz="1500" kern="0" dirty="0"/>
              <a:t>, en un plazo no mayor de </a:t>
            </a:r>
            <a:r>
              <a:rPr lang="es-MX" altLang="es-419" sz="1500" b="1" kern="0" dirty="0">
                <a:solidFill>
                  <a:srgbClr val="C00000"/>
                </a:solidFill>
              </a:rPr>
              <a:t>10 días</a:t>
            </a:r>
            <a:r>
              <a:rPr lang="es-MX" altLang="es-419" sz="1500" kern="0" dirty="0"/>
              <a:t> (art.19*).</a:t>
            </a:r>
          </a:p>
          <a:p>
            <a:pPr marL="185738" indent="-185738" algn="just">
              <a:lnSpc>
                <a:spcPct val="150000"/>
              </a:lnSpc>
              <a:buClr>
                <a:schemeClr val="tx1"/>
              </a:buClr>
              <a:buFontTx/>
              <a:buChar char="•"/>
              <a:tabLst>
                <a:tab pos="800100" algn="l"/>
                <a:tab pos="1071563" algn="l"/>
                <a:tab pos="1171575" algn="l"/>
                <a:tab pos="1343025" algn="l"/>
                <a:tab pos="1800225" algn="l"/>
                <a:tab pos="1885950" algn="l"/>
                <a:tab pos="2157413" algn="l"/>
                <a:tab pos="2957513" algn="l"/>
                <a:tab pos="3228975" algn="l"/>
              </a:tabLst>
            </a:pPr>
            <a:r>
              <a:rPr lang="es-MX" altLang="es-419" sz="1500" b="1" kern="0" dirty="0"/>
              <a:t>Atención de requerimientos de información</a:t>
            </a:r>
            <a:r>
              <a:rPr lang="es-MX" altLang="es-419" sz="1500" kern="0" dirty="0"/>
              <a:t>. Previa solicitud por escrito, se podrá otorgar un plazo adicional (art.19*).</a:t>
            </a:r>
          </a:p>
          <a:p>
            <a:pPr marL="185738" indent="-185738" algn="just">
              <a:lnSpc>
                <a:spcPct val="150000"/>
              </a:lnSpc>
              <a:buClr>
                <a:schemeClr val="tx1"/>
              </a:buClr>
              <a:buFontTx/>
              <a:buChar char="•"/>
              <a:tabLst>
                <a:tab pos="800100" algn="l"/>
                <a:tab pos="1071563" algn="l"/>
                <a:tab pos="1171575" algn="l"/>
                <a:tab pos="1343025" algn="l"/>
                <a:tab pos="1800225" algn="l"/>
                <a:tab pos="1885950" algn="l"/>
                <a:tab pos="2157413" algn="l"/>
                <a:tab pos="2957513" algn="l"/>
                <a:tab pos="3228975" algn="l"/>
              </a:tabLst>
            </a:pPr>
            <a:r>
              <a:rPr lang="es-MX" altLang="es-419" sz="1500" b="1" kern="0" dirty="0"/>
              <a:t>Ejecución de la auditoría</a:t>
            </a:r>
            <a:r>
              <a:rPr lang="es-MX" altLang="es-419" sz="1500" kern="0" dirty="0"/>
              <a:t>, no mayor a </a:t>
            </a:r>
            <a:r>
              <a:rPr lang="es-MX" altLang="es-419" sz="1500" b="1" kern="0" dirty="0">
                <a:solidFill>
                  <a:srgbClr val="C00000"/>
                </a:solidFill>
              </a:rPr>
              <a:t>3 meses</a:t>
            </a:r>
            <a:r>
              <a:rPr lang="es-MX" altLang="es-419" sz="1500" kern="0" dirty="0"/>
              <a:t>.</a:t>
            </a:r>
          </a:p>
          <a:p>
            <a:pPr marL="450850" lvl="1" indent="84138" algn="just">
              <a:lnSpc>
                <a:spcPct val="150000"/>
              </a:lnSpc>
              <a:buClr>
                <a:schemeClr val="tx1"/>
              </a:buClr>
              <a:buFontTx/>
              <a:buChar char="•"/>
              <a:tabLst>
                <a:tab pos="800100" algn="l"/>
                <a:tab pos="1071563" algn="l"/>
                <a:tab pos="1171575" algn="l"/>
                <a:tab pos="1343025" algn="l"/>
                <a:tab pos="1800225" algn="l"/>
                <a:tab pos="1885950" algn="l"/>
                <a:tab pos="2157413" algn="l"/>
                <a:tab pos="2957513" algn="l"/>
                <a:tab pos="3228975" algn="l"/>
              </a:tabLst>
            </a:pPr>
            <a:r>
              <a:rPr lang="es-MX" altLang="es-419" sz="1500" kern="0" dirty="0"/>
              <a:t> Con ampliación de 3 meses más autorizada por el Titular de las unidades fiscalizadoras, o por un plazo mayor previa autorización de la UAG. </a:t>
            </a:r>
          </a:p>
          <a:p>
            <a:pPr marL="185738" indent="-185738" algn="just">
              <a:lnSpc>
                <a:spcPct val="150000"/>
              </a:lnSpc>
              <a:buClr>
                <a:schemeClr val="tx1"/>
              </a:buClr>
              <a:buFontTx/>
              <a:buChar char="•"/>
              <a:tabLst>
                <a:tab pos="800100" algn="l"/>
                <a:tab pos="1071563" algn="l"/>
                <a:tab pos="1171575" algn="l"/>
                <a:tab pos="1343025" algn="l"/>
                <a:tab pos="1800225" algn="l"/>
                <a:tab pos="1885950" algn="l"/>
                <a:tab pos="2157413" algn="l"/>
                <a:tab pos="2957513" algn="l"/>
                <a:tab pos="3228975" algn="l"/>
              </a:tabLst>
            </a:pPr>
            <a:r>
              <a:rPr lang="es-MX" altLang="es-419" sz="1500" b="1" kern="0" dirty="0" err="1"/>
              <a:t>Solventación</a:t>
            </a:r>
            <a:r>
              <a:rPr lang="es-MX" altLang="es-419" sz="1500" b="1" kern="0" dirty="0"/>
              <a:t> de cédulas de observaciones</a:t>
            </a:r>
            <a:r>
              <a:rPr lang="es-MX" altLang="es-419" sz="1500" kern="0" dirty="0"/>
              <a:t> </a:t>
            </a:r>
            <a:r>
              <a:rPr lang="es-MX" altLang="es-419" sz="1500" b="1" kern="0" dirty="0">
                <a:solidFill>
                  <a:srgbClr val="C00000"/>
                </a:solidFill>
              </a:rPr>
              <a:t>45 días hábiles</a:t>
            </a:r>
            <a:r>
              <a:rPr lang="es-MX" altLang="es-419" sz="1500" kern="0" dirty="0"/>
              <a:t>, contados a partir del día siguiente en que fueron suscritas las mismas (art. 30*).</a:t>
            </a:r>
          </a:p>
          <a:p>
            <a:pPr marL="185738" indent="-185738" algn="just">
              <a:lnSpc>
                <a:spcPct val="150000"/>
              </a:lnSpc>
              <a:buClr>
                <a:schemeClr val="tx1"/>
              </a:buClr>
              <a:buFontTx/>
              <a:buChar char="•"/>
              <a:tabLst>
                <a:tab pos="800100" algn="l"/>
                <a:tab pos="1071563" algn="l"/>
                <a:tab pos="1171575" algn="l"/>
                <a:tab pos="1343025" algn="l"/>
                <a:tab pos="1800225" algn="l"/>
                <a:tab pos="1885950" algn="l"/>
                <a:tab pos="2157413" algn="l"/>
                <a:tab pos="2957513" algn="l"/>
                <a:tab pos="3228975" algn="l"/>
              </a:tabLst>
            </a:pPr>
            <a:r>
              <a:rPr lang="es-MX" altLang="es-419" sz="1500" b="1" kern="0" dirty="0"/>
              <a:t>Informe de Auditoría </a:t>
            </a:r>
            <a:r>
              <a:rPr lang="es-MX" altLang="es-419" sz="1500" kern="0" dirty="0"/>
              <a:t> en un plazo no mayor a </a:t>
            </a:r>
            <a:r>
              <a:rPr lang="es-MX" altLang="es-419" sz="1500" b="1" kern="0" dirty="0">
                <a:solidFill>
                  <a:srgbClr val="C00000"/>
                </a:solidFill>
              </a:rPr>
              <a:t>30 días hábiles</a:t>
            </a:r>
            <a:r>
              <a:rPr lang="es-MX" altLang="es-419" sz="1500" kern="0" dirty="0"/>
              <a:t>, contados a partir de que se suscriban las cédulas de observaciones (art.25*).</a:t>
            </a:r>
          </a:p>
          <a:p>
            <a:pPr marL="185738" indent="-185738" algn="just">
              <a:lnSpc>
                <a:spcPct val="150000"/>
              </a:lnSpc>
              <a:buClr>
                <a:schemeClr val="tx1"/>
              </a:buClr>
              <a:buFontTx/>
              <a:buChar char="•"/>
              <a:tabLst>
                <a:tab pos="800100" algn="l"/>
                <a:tab pos="1071563" algn="l"/>
                <a:tab pos="1171575" algn="l"/>
                <a:tab pos="1343025" algn="l"/>
                <a:tab pos="1800225" algn="l"/>
                <a:tab pos="1885950" algn="l"/>
                <a:tab pos="2157413" algn="l"/>
                <a:tab pos="2957513" algn="l"/>
                <a:tab pos="3228975" algn="l"/>
              </a:tabLst>
            </a:pPr>
            <a:r>
              <a:rPr lang="es-MX" altLang="es-419" sz="1500" b="1" kern="0" dirty="0"/>
              <a:t>Resultado del Seguimiento</a:t>
            </a:r>
            <a:r>
              <a:rPr lang="es-MX" altLang="es-419" sz="1500" kern="0" dirty="0"/>
              <a:t> se informa </a:t>
            </a:r>
            <a:r>
              <a:rPr lang="es-MX" altLang="es-419" sz="1500" b="1" kern="0" dirty="0">
                <a:solidFill>
                  <a:srgbClr val="C00000"/>
                </a:solidFill>
              </a:rPr>
              <a:t>trimestralmente</a:t>
            </a:r>
            <a:r>
              <a:rPr lang="es-MX" altLang="es-419" sz="1500" kern="0" dirty="0"/>
              <a:t> .</a:t>
            </a:r>
          </a:p>
          <a:p>
            <a:pPr marL="185738" indent="-185738" algn="just">
              <a:lnSpc>
                <a:spcPct val="150000"/>
              </a:lnSpc>
              <a:buClr>
                <a:schemeClr val="tx1"/>
              </a:buClr>
              <a:buFontTx/>
              <a:buChar char="•"/>
              <a:tabLst>
                <a:tab pos="800100" algn="l"/>
                <a:tab pos="1071563" algn="l"/>
                <a:tab pos="1171575" algn="l"/>
                <a:tab pos="1343025" algn="l"/>
                <a:tab pos="1800225" algn="l"/>
                <a:tab pos="1885950" algn="l"/>
                <a:tab pos="2157413" algn="l"/>
                <a:tab pos="2957513" algn="l"/>
                <a:tab pos="3228975" algn="l"/>
              </a:tabLst>
            </a:pPr>
            <a:endParaRPr lang="es-MX" altLang="es-419" sz="1500" kern="0" dirty="0"/>
          </a:p>
          <a:p>
            <a:pPr algn="just">
              <a:lnSpc>
                <a:spcPct val="150000"/>
              </a:lnSpc>
              <a:buClr>
                <a:schemeClr val="tx1"/>
              </a:buClr>
              <a:tabLst>
                <a:tab pos="800100" algn="l"/>
                <a:tab pos="1071563" algn="l"/>
                <a:tab pos="1171575" algn="l"/>
                <a:tab pos="1343025" algn="l"/>
                <a:tab pos="1800225" algn="l"/>
                <a:tab pos="1885950" algn="l"/>
                <a:tab pos="2157413" algn="l"/>
                <a:tab pos="2957513" algn="l"/>
                <a:tab pos="3228975" algn="l"/>
              </a:tabLst>
            </a:pPr>
            <a:r>
              <a:rPr lang="es-MX" sz="1400" b="1" dirty="0">
                <a:effectLst/>
                <a:latin typeface="Agency FB" panose="020B0503020202020204" pitchFamily="34" charset="0"/>
                <a:ea typeface="Times New Roman" panose="02020603050405020304" pitchFamily="18" charset="0"/>
              </a:rPr>
              <a:t>* ACUERDO por el que se establecen las Disposiciones Generales para la Realización del Proceso de Fiscalización (05112020).</a:t>
            </a:r>
            <a:endParaRPr lang="es-MX" altLang="es-419" sz="1400" b="1" kern="0" dirty="0">
              <a:latin typeface="Agency FB" panose="020B0503020202020204" pitchFamily="34" charset="0"/>
            </a:endParaRPr>
          </a:p>
          <a:p>
            <a:pPr marL="185738" indent="-185738" algn="just">
              <a:lnSpc>
                <a:spcPct val="150000"/>
              </a:lnSpc>
              <a:buClr>
                <a:schemeClr val="tx1"/>
              </a:buClr>
              <a:tabLst>
                <a:tab pos="800100" algn="l"/>
                <a:tab pos="1071563" algn="l"/>
                <a:tab pos="1171575" algn="l"/>
                <a:tab pos="1343025" algn="l"/>
                <a:tab pos="1800225" algn="l"/>
                <a:tab pos="1885950" algn="l"/>
                <a:tab pos="2157413" algn="l"/>
                <a:tab pos="2957513" algn="l"/>
                <a:tab pos="3228975" algn="l"/>
              </a:tabLst>
            </a:pPr>
            <a:endParaRPr lang="es-MX" altLang="es-419" sz="1500" kern="0" dirty="0"/>
          </a:p>
        </p:txBody>
      </p:sp>
    </p:spTree>
    <p:extLst>
      <p:ext uri="{BB962C8B-B14F-4D97-AF65-F5344CB8AC3E}">
        <p14:creationId xmlns:p14="http://schemas.microsoft.com/office/powerpoint/2010/main" val="5370664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7</a:t>
            </a:fld>
            <a:endParaRPr lang="en-US"/>
          </a:p>
        </p:txBody>
      </p:sp>
      <p:sp>
        <p:nvSpPr>
          <p:cNvPr id="4102" name="Rectangle 6"/>
          <p:cNvSpPr>
            <a:spLocks noGrp="1" noChangeArrowheads="1"/>
          </p:cNvSpPr>
          <p:nvPr>
            <p:ph type="ctrTitle"/>
          </p:nvPr>
        </p:nvSpPr>
        <p:spPr>
          <a:xfrm>
            <a:off x="533400" y="332656"/>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4" name="2 Marcador de texto"/>
          <p:cNvSpPr txBox="1">
            <a:spLocks/>
          </p:cNvSpPr>
          <p:nvPr/>
        </p:nvSpPr>
        <p:spPr>
          <a:xfrm>
            <a:off x="381000" y="1686204"/>
            <a:ext cx="8229600" cy="3928727"/>
          </a:xfrm>
          <a:prstGeom prst="rect">
            <a:avLst/>
          </a:prstGeom>
        </p:spPr>
        <p:txBody>
          <a:bodyPr vert="horz" lIns="91440" tIns="45720" rIns="91440" bIns="45720" rtlCol="0" anchor="ctr">
            <a:normAutofit fontScale="62500" lnSpcReduction="20000"/>
          </a:bodyPr>
          <a:lstStyle/>
          <a:p>
            <a:pPr marL="514350" indent="-514350" algn="just">
              <a:buClr>
                <a:srgbClr val="FF0000"/>
              </a:buClr>
            </a:pPr>
            <a:r>
              <a:rPr lang="es-MX" sz="5400" b="1" dirty="0">
                <a:solidFill>
                  <a:schemeClr val="accent6">
                    <a:lumMod val="50000"/>
                  </a:schemeClr>
                </a:solidFill>
                <a:latin typeface="TheSansB W2 ExtraLight" pitchFamily="34" charset="0"/>
              </a:rPr>
              <a:t>Auditorías</a:t>
            </a:r>
            <a:r>
              <a:rPr lang="es-MX" sz="5400" b="1" dirty="0">
                <a:latin typeface="TheSansB W2 ExtraLight" pitchFamily="34" charset="0"/>
              </a:rPr>
              <a:t> </a:t>
            </a:r>
            <a:r>
              <a:rPr lang="es-MX" sz="5400" b="1" u="sng" dirty="0">
                <a:solidFill>
                  <a:srgbClr val="0070C0"/>
                </a:solidFill>
                <a:latin typeface="TheSansB W2 ExtraLight" pitchFamily="34" charset="0"/>
              </a:rPr>
              <a:t>de Cumplimiento</a:t>
            </a:r>
          </a:p>
          <a:p>
            <a:pPr algn="just">
              <a:buClr>
                <a:srgbClr val="FF0000"/>
              </a:buClr>
            </a:pPr>
            <a:endParaRPr lang="es-MX" sz="3900" dirty="0">
              <a:effectLst>
                <a:outerShdw blurRad="38100" dist="38100" dir="2700000" algn="tl">
                  <a:srgbClr val="000000">
                    <a:alpha val="43137"/>
                  </a:srgbClr>
                </a:outerShdw>
              </a:effectLst>
            </a:endParaRPr>
          </a:p>
          <a:p>
            <a:pPr algn="just">
              <a:buClr>
                <a:srgbClr val="FF0000"/>
              </a:buClr>
            </a:pPr>
            <a:endParaRPr lang="es-MX" sz="2000" dirty="0">
              <a:effectLst>
                <a:outerShdw blurRad="38100" dist="38100" dir="2700000" algn="tl">
                  <a:srgbClr val="000000">
                    <a:alpha val="43137"/>
                  </a:srgbClr>
                </a:outerShdw>
              </a:effectLst>
            </a:endParaRPr>
          </a:p>
          <a:p>
            <a:pPr algn="just">
              <a:buClr>
                <a:srgbClr val="FF0000"/>
              </a:buClr>
            </a:pPr>
            <a:r>
              <a:rPr lang="es-MX" sz="3600" dirty="0">
                <a:solidFill>
                  <a:srgbClr val="FF0000"/>
                </a:solidFill>
                <a:latin typeface="TheSansB W2 ExtraLight" pitchFamily="34" charset="0"/>
              </a:rPr>
              <a:t>Revisión</a:t>
            </a:r>
            <a:r>
              <a:rPr lang="es-MX" sz="3600" dirty="0">
                <a:latin typeface="TheSansB W2 ExtraLight" pitchFamily="34" charset="0"/>
              </a:rPr>
              <a:t> </a:t>
            </a:r>
            <a:r>
              <a:rPr lang="es-MX" sz="3600" dirty="0">
                <a:solidFill>
                  <a:schemeClr val="accent6">
                    <a:lumMod val="50000"/>
                  </a:schemeClr>
                </a:solidFill>
                <a:latin typeface="TheSansB W2 ExtraLight" pitchFamily="34" charset="0"/>
              </a:rPr>
              <a:t>y evaluación de las actividades, procesos operativos e información contable, presupuestal y programática, conforme a las disposiciones legales y normativas aplicables.</a:t>
            </a:r>
          </a:p>
          <a:p>
            <a:pPr algn="just">
              <a:buClr>
                <a:srgbClr val="FF0000"/>
              </a:buClr>
            </a:pPr>
            <a:endParaRPr lang="es-MX" sz="3600" dirty="0">
              <a:solidFill>
                <a:schemeClr val="accent6">
                  <a:lumMod val="50000"/>
                </a:schemeClr>
              </a:solidFill>
              <a:latin typeface="TheSansB W2 ExtraLight" pitchFamily="34" charset="0"/>
            </a:endParaRPr>
          </a:p>
          <a:p>
            <a:pPr algn="just">
              <a:buClr>
                <a:srgbClr val="FF0000"/>
              </a:buClr>
            </a:pPr>
            <a:r>
              <a:rPr lang="es-MX" sz="3600" dirty="0">
                <a:solidFill>
                  <a:schemeClr val="accent6">
                    <a:lumMod val="50000"/>
                  </a:schemeClr>
                </a:solidFill>
                <a:latin typeface="TheSansB W2 ExtraLight" pitchFamily="34" charset="0"/>
              </a:rPr>
              <a:t>Para los trabajos de atestiguamiento sobre cumplimiento, es más relevante enfocarse en la información derivada del objeto de la revisión, el cual puede ser una declaración de cumplimiento de acuerdo con un marco establecido y estandarizado de elaboración de informes.  Confianza y aseguramiento en la auditoría del sector público.</a:t>
            </a:r>
          </a:p>
          <a:p>
            <a:pPr algn="just">
              <a:buClr>
                <a:srgbClr val="FF0000"/>
              </a:buClr>
            </a:pPr>
            <a:endParaRPr lang="es-MX" sz="3600" dirty="0">
              <a:solidFill>
                <a:schemeClr val="accent6">
                  <a:lumMod val="50000"/>
                </a:schemeClr>
              </a:solidFill>
              <a:latin typeface="TheSansB W2 ExtraLight" pitchFamily="34" charset="0"/>
            </a:endParaRPr>
          </a:p>
          <a:p>
            <a:pPr algn="just">
              <a:buClr>
                <a:srgbClr val="FF0000"/>
              </a:buClr>
            </a:pPr>
            <a:endParaRPr lang="es-MX" sz="3600" dirty="0">
              <a:solidFill>
                <a:schemeClr val="accent6">
                  <a:lumMod val="50000"/>
                </a:schemeClr>
              </a:solidFill>
              <a:latin typeface="TheSansB W2 ExtraLight" pitchFamily="34" charset="0"/>
            </a:endParaRPr>
          </a:p>
        </p:txBody>
      </p:sp>
    </p:spTree>
    <p:extLst>
      <p:ext uri="{BB962C8B-B14F-4D97-AF65-F5344CB8AC3E}">
        <p14:creationId xmlns:p14="http://schemas.microsoft.com/office/powerpoint/2010/main" val="35960697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a:xfrm>
            <a:off x="6505016" y="5944647"/>
            <a:ext cx="1905000" cy="457200"/>
          </a:xfrm>
        </p:spPr>
        <p:txBody>
          <a:bodyPr/>
          <a:lstStyle/>
          <a:p>
            <a:fld id="{F6810E95-680E-4CE8-826A-29603E373B81}" type="slidenum">
              <a:rPr lang="en-US"/>
              <a:pPr/>
              <a:t>8</a:t>
            </a:fld>
            <a:endParaRPr lang="en-US"/>
          </a:p>
        </p:txBody>
      </p:sp>
      <p:sp>
        <p:nvSpPr>
          <p:cNvPr id="4102" name="Rectangle 6"/>
          <p:cNvSpPr>
            <a:spLocks noGrp="1" noChangeArrowheads="1"/>
          </p:cNvSpPr>
          <p:nvPr>
            <p:ph type="ctrTitle"/>
          </p:nvPr>
        </p:nvSpPr>
        <p:spPr>
          <a:xfrm>
            <a:off x="485216" y="72053"/>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sp>
        <p:nvSpPr>
          <p:cNvPr id="10" name="Rectángulo redondeado 9"/>
          <p:cNvSpPr/>
          <p:nvPr/>
        </p:nvSpPr>
        <p:spPr>
          <a:xfrm>
            <a:off x="179859" y="2404823"/>
            <a:ext cx="2017283" cy="575541"/>
          </a:xfrm>
          <a:prstGeom prst="roundRect">
            <a:avLst/>
          </a:prstGeom>
          <a:solidFill>
            <a:schemeClr val="bg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400" dirty="0">
                <a:solidFill>
                  <a:srgbClr val="FFFF00"/>
                </a:solidFill>
              </a:rPr>
              <a:t>Ética e Independencia</a:t>
            </a:r>
          </a:p>
        </p:txBody>
      </p:sp>
      <p:sp>
        <p:nvSpPr>
          <p:cNvPr id="11" name="Rectángulo redondeado 10"/>
          <p:cNvSpPr/>
          <p:nvPr/>
        </p:nvSpPr>
        <p:spPr>
          <a:xfrm>
            <a:off x="2417733" y="2404823"/>
            <a:ext cx="2017283" cy="575541"/>
          </a:xfrm>
          <a:prstGeom prst="roundRect">
            <a:avLst/>
          </a:prstGeom>
          <a:solidFill>
            <a:schemeClr val="bg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400" dirty="0">
                <a:solidFill>
                  <a:srgbClr val="FFFF00"/>
                </a:solidFill>
              </a:rPr>
              <a:t>Juicio profesional, diligencia debida y escepticismo</a:t>
            </a:r>
          </a:p>
        </p:txBody>
      </p:sp>
      <p:sp>
        <p:nvSpPr>
          <p:cNvPr id="12" name="Rectángulo redondeado 11"/>
          <p:cNvSpPr/>
          <p:nvPr/>
        </p:nvSpPr>
        <p:spPr>
          <a:xfrm>
            <a:off x="4691701" y="2404823"/>
            <a:ext cx="2017283" cy="575541"/>
          </a:xfrm>
          <a:prstGeom prst="roundRect">
            <a:avLst/>
          </a:prstGeom>
          <a:solidFill>
            <a:schemeClr val="bg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400" dirty="0">
                <a:solidFill>
                  <a:srgbClr val="FFFF00"/>
                </a:solidFill>
              </a:rPr>
              <a:t>Control de Calidad</a:t>
            </a:r>
          </a:p>
        </p:txBody>
      </p:sp>
      <p:sp>
        <p:nvSpPr>
          <p:cNvPr id="13" name="Rectángulo redondeado 12"/>
          <p:cNvSpPr/>
          <p:nvPr/>
        </p:nvSpPr>
        <p:spPr>
          <a:xfrm>
            <a:off x="6929575" y="2404823"/>
            <a:ext cx="2017283" cy="575541"/>
          </a:xfrm>
          <a:prstGeom prst="roundRect">
            <a:avLst/>
          </a:prstGeom>
          <a:solidFill>
            <a:schemeClr val="bg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400" dirty="0">
                <a:solidFill>
                  <a:srgbClr val="FFFF00"/>
                </a:solidFill>
              </a:rPr>
              <a:t>Gestión y habilidades del equipo de auditoria</a:t>
            </a:r>
          </a:p>
        </p:txBody>
      </p:sp>
      <p:sp>
        <p:nvSpPr>
          <p:cNvPr id="14" name="Rectángulo redondeado 13"/>
          <p:cNvSpPr/>
          <p:nvPr/>
        </p:nvSpPr>
        <p:spPr>
          <a:xfrm>
            <a:off x="179859" y="3198910"/>
            <a:ext cx="2017283" cy="575541"/>
          </a:xfrm>
          <a:prstGeom prst="roundRect">
            <a:avLst/>
          </a:prstGeom>
          <a:solidFill>
            <a:schemeClr val="bg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400" dirty="0">
                <a:solidFill>
                  <a:srgbClr val="FFFF00"/>
                </a:solidFill>
              </a:rPr>
              <a:t>Riesgo de auditoria</a:t>
            </a:r>
          </a:p>
        </p:txBody>
      </p:sp>
      <p:sp>
        <p:nvSpPr>
          <p:cNvPr id="15" name="Rectángulo redondeado 14"/>
          <p:cNvSpPr/>
          <p:nvPr/>
        </p:nvSpPr>
        <p:spPr>
          <a:xfrm>
            <a:off x="2417733" y="3198910"/>
            <a:ext cx="2017283" cy="575541"/>
          </a:xfrm>
          <a:prstGeom prst="roundRect">
            <a:avLst/>
          </a:prstGeom>
          <a:solidFill>
            <a:schemeClr val="bg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400" dirty="0">
                <a:solidFill>
                  <a:srgbClr val="FFFF00"/>
                </a:solidFill>
              </a:rPr>
              <a:t>Determinación de la importancia relativa</a:t>
            </a:r>
          </a:p>
        </p:txBody>
      </p:sp>
      <p:sp>
        <p:nvSpPr>
          <p:cNvPr id="16" name="Rectángulo redondeado 15"/>
          <p:cNvSpPr/>
          <p:nvPr/>
        </p:nvSpPr>
        <p:spPr>
          <a:xfrm>
            <a:off x="4691701" y="3198910"/>
            <a:ext cx="2017283" cy="575541"/>
          </a:xfrm>
          <a:prstGeom prst="roundRect">
            <a:avLst/>
          </a:prstGeom>
          <a:solidFill>
            <a:schemeClr val="bg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400" dirty="0">
                <a:solidFill>
                  <a:srgbClr val="FFFF00"/>
                </a:solidFill>
              </a:rPr>
              <a:t>Documentación</a:t>
            </a:r>
          </a:p>
        </p:txBody>
      </p:sp>
      <p:sp>
        <p:nvSpPr>
          <p:cNvPr id="17" name="Rectángulo redondeado 16"/>
          <p:cNvSpPr/>
          <p:nvPr/>
        </p:nvSpPr>
        <p:spPr>
          <a:xfrm>
            <a:off x="6929575" y="3198910"/>
            <a:ext cx="2017283" cy="575541"/>
          </a:xfrm>
          <a:prstGeom prst="roundRect">
            <a:avLst/>
          </a:prstGeom>
          <a:solidFill>
            <a:schemeClr val="bg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400" dirty="0">
                <a:solidFill>
                  <a:srgbClr val="FFFF00"/>
                </a:solidFill>
              </a:rPr>
              <a:t>Comunicación</a:t>
            </a:r>
          </a:p>
        </p:txBody>
      </p:sp>
      <p:sp>
        <p:nvSpPr>
          <p:cNvPr id="18" name="Rectángulo redondeado 17"/>
          <p:cNvSpPr/>
          <p:nvPr/>
        </p:nvSpPr>
        <p:spPr>
          <a:xfrm>
            <a:off x="251520" y="1551742"/>
            <a:ext cx="8590098" cy="735376"/>
          </a:xfrm>
          <a:prstGeom prst="round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400" dirty="0">
                <a:solidFill>
                  <a:srgbClr val="FFFF00"/>
                </a:solidFill>
              </a:rPr>
              <a:t>PRINCIPIOS GENERALES</a:t>
            </a:r>
          </a:p>
        </p:txBody>
      </p:sp>
      <p:sp>
        <p:nvSpPr>
          <p:cNvPr id="19" name="Rectángulo redondeado 18"/>
          <p:cNvSpPr/>
          <p:nvPr/>
        </p:nvSpPr>
        <p:spPr>
          <a:xfrm>
            <a:off x="179859" y="3881956"/>
            <a:ext cx="8766999" cy="410704"/>
          </a:xfrm>
          <a:prstGeom prst="round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400" dirty="0">
                <a:solidFill>
                  <a:srgbClr val="FFFF00"/>
                </a:solidFill>
              </a:rPr>
              <a:t>PRINCIPIOS RELACIONADOS CON EL PROCESO DE AUDITORIA</a:t>
            </a:r>
          </a:p>
        </p:txBody>
      </p:sp>
      <p:sp>
        <p:nvSpPr>
          <p:cNvPr id="20" name="Rectángulo redondeado 19"/>
          <p:cNvSpPr/>
          <p:nvPr/>
        </p:nvSpPr>
        <p:spPr>
          <a:xfrm>
            <a:off x="209269" y="4380392"/>
            <a:ext cx="2257916" cy="804647"/>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r>
              <a:rPr lang="es-MX" sz="1400" dirty="0">
                <a:solidFill>
                  <a:srgbClr val="FFFF00"/>
                </a:solidFill>
              </a:rPr>
              <a:t>Planeación de una auditoria</a:t>
            </a:r>
          </a:p>
        </p:txBody>
      </p:sp>
      <p:sp>
        <p:nvSpPr>
          <p:cNvPr id="21" name="Rectángulo redondeado 20"/>
          <p:cNvSpPr/>
          <p:nvPr/>
        </p:nvSpPr>
        <p:spPr>
          <a:xfrm>
            <a:off x="707393" y="4925447"/>
            <a:ext cx="2960876" cy="1287518"/>
          </a:xfrm>
          <a:prstGeom prst="roundRect">
            <a:avLst/>
          </a:prstGeom>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70247" indent="-70247">
              <a:buFont typeface="Arial" panose="020B0604020202020204" pitchFamily="34" charset="0"/>
              <a:buChar char="•"/>
            </a:pPr>
            <a:r>
              <a:rPr lang="es-MX" sz="1300" dirty="0">
                <a:solidFill>
                  <a:schemeClr val="accent6">
                    <a:lumMod val="50000"/>
                  </a:schemeClr>
                </a:solidFill>
              </a:rPr>
              <a:t>Establecer los términos de la auditoria</a:t>
            </a:r>
          </a:p>
          <a:p>
            <a:pPr marL="70247" indent="-70247">
              <a:buFont typeface="Arial" panose="020B0604020202020204" pitchFamily="34" charset="0"/>
              <a:buChar char="•"/>
            </a:pPr>
            <a:r>
              <a:rPr lang="es-MX" sz="1300" dirty="0">
                <a:solidFill>
                  <a:schemeClr val="accent6">
                    <a:lumMod val="50000"/>
                  </a:schemeClr>
                </a:solidFill>
              </a:rPr>
              <a:t>Comprender los términos de la auditoria</a:t>
            </a:r>
          </a:p>
          <a:p>
            <a:pPr marL="70247" indent="-70247">
              <a:buFont typeface="Arial" panose="020B0604020202020204" pitchFamily="34" charset="0"/>
              <a:buChar char="•"/>
            </a:pPr>
            <a:r>
              <a:rPr lang="es-MX" sz="1300" dirty="0">
                <a:solidFill>
                  <a:schemeClr val="accent6">
                    <a:lumMod val="50000"/>
                  </a:schemeClr>
                </a:solidFill>
              </a:rPr>
              <a:t>Conducir una evaluación de riesgos o análisis del problema</a:t>
            </a:r>
          </a:p>
          <a:p>
            <a:pPr marL="70247" indent="-70247">
              <a:buFont typeface="Arial" panose="020B0604020202020204" pitchFamily="34" charset="0"/>
              <a:buChar char="•"/>
            </a:pPr>
            <a:r>
              <a:rPr lang="es-MX" sz="1300" dirty="0">
                <a:solidFill>
                  <a:schemeClr val="accent6">
                    <a:lumMod val="50000"/>
                  </a:schemeClr>
                </a:solidFill>
              </a:rPr>
              <a:t>Identificar los riesgos de fraude</a:t>
            </a:r>
          </a:p>
        </p:txBody>
      </p:sp>
      <p:sp>
        <p:nvSpPr>
          <p:cNvPr id="22" name="Rectángulo redondeado 21"/>
          <p:cNvSpPr/>
          <p:nvPr/>
        </p:nvSpPr>
        <p:spPr>
          <a:xfrm>
            <a:off x="3262283" y="4380391"/>
            <a:ext cx="2257916" cy="804647"/>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s-MX" sz="1400" dirty="0">
                <a:solidFill>
                  <a:srgbClr val="FFFF00"/>
                </a:solidFill>
              </a:rPr>
              <a:t>Realización de una auditoria</a:t>
            </a:r>
          </a:p>
        </p:txBody>
      </p:sp>
      <p:sp>
        <p:nvSpPr>
          <p:cNvPr id="23" name="Rectángulo redondeado 22"/>
          <p:cNvSpPr/>
          <p:nvPr/>
        </p:nvSpPr>
        <p:spPr>
          <a:xfrm>
            <a:off x="3890604" y="4925447"/>
            <a:ext cx="2577427" cy="1287518"/>
          </a:xfrm>
          <a:prstGeom prst="roundRect">
            <a:avLst/>
          </a:prstGeom>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70247" indent="-70247">
              <a:buFont typeface="Arial" panose="020B0604020202020204" pitchFamily="34" charset="0"/>
              <a:buChar char="•"/>
            </a:pPr>
            <a:r>
              <a:rPr lang="es-MX" sz="1300" dirty="0">
                <a:solidFill>
                  <a:schemeClr val="accent6">
                    <a:lumMod val="50000"/>
                  </a:schemeClr>
                </a:solidFill>
              </a:rPr>
              <a:t>Realizar los procedimientos planeados de auditoría para obtener evidencia</a:t>
            </a:r>
          </a:p>
          <a:p>
            <a:pPr marL="70247" indent="-70247">
              <a:buFont typeface="Arial" panose="020B0604020202020204" pitchFamily="34" charset="0"/>
              <a:buChar char="•"/>
            </a:pPr>
            <a:r>
              <a:rPr lang="es-MX" sz="1300" dirty="0">
                <a:solidFill>
                  <a:schemeClr val="accent6">
                    <a:lumMod val="50000"/>
                  </a:schemeClr>
                </a:solidFill>
              </a:rPr>
              <a:t>Evaluar la evidencia de auditoría y obtener conclusiones</a:t>
            </a:r>
          </a:p>
        </p:txBody>
      </p:sp>
      <p:sp>
        <p:nvSpPr>
          <p:cNvPr id="24" name="Rectángulo redondeado 23"/>
          <p:cNvSpPr/>
          <p:nvPr/>
        </p:nvSpPr>
        <p:spPr>
          <a:xfrm>
            <a:off x="6129404" y="4380391"/>
            <a:ext cx="2257916" cy="804647"/>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s-MX" sz="1400" dirty="0">
                <a:solidFill>
                  <a:srgbClr val="FFFF00"/>
                </a:solidFill>
              </a:rPr>
              <a:t>Elaboración de informes y seguimiento</a:t>
            </a:r>
          </a:p>
        </p:txBody>
      </p:sp>
      <p:sp>
        <p:nvSpPr>
          <p:cNvPr id="25" name="Rectángulo redondeado 24"/>
          <p:cNvSpPr/>
          <p:nvPr/>
        </p:nvSpPr>
        <p:spPr>
          <a:xfrm>
            <a:off x="6828072" y="4925447"/>
            <a:ext cx="2190447" cy="1287518"/>
          </a:xfrm>
          <a:prstGeom prst="roundRect">
            <a:avLst/>
          </a:prstGeom>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70247" indent="-70247">
              <a:buFont typeface="Arial" panose="020B0604020202020204" pitchFamily="34" charset="0"/>
              <a:buChar char="•"/>
            </a:pPr>
            <a:r>
              <a:rPr lang="es-MX" sz="1400" dirty="0">
                <a:solidFill>
                  <a:schemeClr val="accent6">
                    <a:lumMod val="50000"/>
                  </a:schemeClr>
                </a:solidFill>
              </a:rPr>
              <a:t>Preparar un informe con base en las conclusiones</a:t>
            </a:r>
          </a:p>
          <a:p>
            <a:pPr marL="70247" indent="-70247">
              <a:buFont typeface="Arial" panose="020B0604020202020204" pitchFamily="34" charset="0"/>
              <a:buChar char="•"/>
            </a:pPr>
            <a:r>
              <a:rPr lang="es-MX" sz="1400" dirty="0">
                <a:solidFill>
                  <a:schemeClr val="accent6">
                    <a:lumMod val="50000"/>
                  </a:schemeClr>
                </a:solidFill>
              </a:rPr>
              <a:t>Dar seguimiento a los asuntos reportados como relevantes</a:t>
            </a:r>
          </a:p>
        </p:txBody>
      </p:sp>
    </p:spTree>
    <p:extLst>
      <p:ext uri="{BB962C8B-B14F-4D97-AF65-F5344CB8AC3E}">
        <p14:creationId xmlns:p14="http://schemas.microsoft.com/office/powerpoint/2010/main" val="11188093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F6810E95-680E-4CE8-826A-29603E373B81}" type="slidenum">
              <a:rPr lang="en-US"/>
              <a:pPr/>
              <a:t>9</a:t>
            </a:fld>
            <a:endParaRPr lang="en-US"/>
          </a:p>
        </p:txBody>
      </p:sp>
      <p:sp>
        <p:nvSpPr>
          <p:cNvPr id="4102" name="Rectangle 6"/>
          <p:cNvSpPr>
            <a:spLocks noGrp="1" noChangeArrowheads="1"/>
          </p:cNvSpPr>
          <p:nvPr>
            <p:ph type="ctrTitle"/>
          </p:nvPr>
        </p:nvSpPr>
        <p:spPr>
          <a:xfrm>
            <a:off x="533400" y="-37944"/>
            <a:ext cx="7924800" cy="720080"/>
          </a:xfrm>
        </p:spPr>
        <p:txBody>
          <a:bodyPr/>
          <a:lstStyle/>
          <a:p>
            <a:r>
              <a:rPr lang="es-MX" sz="1300" dirty="0">
                <a:latin typeface="Arial" panose="020B0604020202020204" pitchFamily="34" charset="0"/>
                <a:cs typeface="Arial" panose="020B0604020202020204" pitchFamily="34" charset="0"/>
              </a:rPr>
              <a:t>UNIDAD ; </a:t>
            </a:r>
            <a:r>
              <a:rPr lang="es-SV" sz="1300" dirty="0">
                <a:solidFill>
                  <a:schemeClr val="accent6">
                    <a:lumMod val="50000"/>
                  </a:schemeClr>
                </a:solidFill>
              </a:rPr>
              <a:t>AUDITORÍA GUBERNAMENTAL. ASPECTOS ESPECÍFICOS E INFORMES</a:t>
            </a:r>
            <a:endParaRPr lang="es-MX" sz="1300" dirty="0">
              <a:latin typeface="Arial" panose="020B0604020202020204" pitchFamily="34" charset="0"/>
              <a:cs typeface="Arial" panose="020B0604020202020204" pitchFamily="34" charset="0"/>
            </a:endParaRPr>
          </a:p>
        </p:txBody>
      </p:sp>
      <p:graphicFrame>
        <p:nvGraphicFramePr>
          <p:cNvPr id="4" name="2 Diagrama"/>
          <p:cNvGraphicFramePr/>
          <p:nvPr>
            <p:extLst>
              <p:ext uri="{D42A27DB-BD31-4B8C-83A1-F6EECF244321}">
                <p14:modId xmlns:p14="http://schemas.microsoft.com/office/powerpoint/2010/main" val="3288164607"/>
              </p:ext>
            </p:extLst>
          </p:nvPr>
        </p:nvGraphicFramePr>
        <p:xfrm>
          <a:off x="1619672" y="1779023"/>
          <a:ext cx="6905652" cy="4746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21"/>
          <p:cNvSpPr txBox="1">
            <a:spLocks noChangeArrowheads="1"/>
          </p:cNvSpPr>
          <p:nvPr/>
        </p:nvSpPr>
        <p:spPr bwMode="auto">
          <a:xfrm>
            <a:off x="860424" y="552209"/>
            <a:ext cx="8137525" cy="457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Autofit/>
          </a:bodyPr>
          <a:lstStyle>
            <a:defPPr>
              <a:defRPr lang="es-MX"/>
            </a:defPPr>
            <a:lvl1pPr algn="r">
              <a:spcBef>
                <a:spcPct val="0"/>
              </a:spcBef>
              <a:buNone/>
              <a:defRPr sz="2400" b="1">
                <a:solidFill>
                  <a:schemeClr val="bg1"/>
                </a:solidFill>
                <a:latin typeface="TheSans 7-Bold Caps" panose="02000703000000000003" pitchFamily="50" charset="0"/>
                <a:ea typeface="+mj-ea"/>
                <a:cs typeface="+mj-cs"/>
              </a:defRPr>
            </a:lvl1pPr>
          </a:lstStyle>
          <a:p>
            <a:r>
              <a:rPr lang="es-MX" dirty="0"/>
              <a:t>ETAPAS DE LA AUDITORIA</a:t>
            </a:r>
            <a:endParaRPr lang="es-ES" dirty="0"/>
          </a:p>
        </p:txBody>
      </p:sp>
      <p:sp>
        <p:nvSpPr>
          <p:cNvPr id="7" name="7 Rectángulo"/>
          <p:cNvSpPr/>
          <p:nvPr/>
        </p:nvSpPr>
        <p:spPr bwMode="auto">
          <a:xfrm>
            <a:off x="2357437" y="6347073"/>
            <a:ext cx="5143500" cy="357188"/>
          </a:xfrm>
          <a:prstGeom prst="rect">
            <a:avLst/>
          </a:prstGeom>
          <a:solidFill>
            <a:schemeClr val="accent1">
              <a:lumMod val="50000"/>
            </a:schemeClr>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algn="ctr">
              <a:defRPr/>
            </a:pPr>
            <a:r>
              <a:rPr lang="es-MX" sz="2400" dirty="0">
                <a:solidFill>
                  <a:schemeClr val="bg1"/>
                </a:solidFill>
              </a:rPr>
              <a:t>SEGUIMIENTO</a:t>
            </a:r>
          </a:p>
        </p:txBody>
      </p:sp>
      <p:sp>
        <p:nvSpPr>
          <p:cNvPr id="8" name="Text Box 18"/>
          <p:cNvSpPr txBox="1">
            <a:spLocks noChangeArrowheads="1"/>
          </p:cNvSpPr>
          <p:nvPr/>
        </p:nvSpPr>
        <p:spPr bwMode="auto">
          <a:xfrm>
            <a:off x="619504" y="1556792"/>
            <a:ext cx="684213" cy="4524315"/>
          </a:xfrm>
          <a:prstGeom prst="rect">
            <a:avLst/>
          </a:prstGeom>
          <a:noFill/>
          <a:ln w="9525">
            <a:noFill/>
            <a:miter lim="800000"/>
            <a:headEnd/>
            <a:tailEnd/>
          </a:ln>
          <a:effectLst/>
        </p:spPr>
        <p:txBody>
          <a:bodyPr>
            <a:spAutoFit/>
          </a:bodyPr>
          <a:lstStyle/>
          <a:p>
            <a:pPr>
              <a:spcBef>
                <a:spcPct val="50000"/>
              </a:spcBef>
              <a:defRPr/>
            </a:pPr>
            <a:r>
              <a:rPr lang="es-MX" dirty="0">
                <a:solidFill>
                  <a:srgbClr val="FF0000"/>
                </a:solidFill>
                <a:effectLst>
                  <a:outerShdw blurRad="38100" dist="38100" dir="2700000" algn="tl">
                    <a:srgbClr val="C0C0C0"/>
                  </a:outerShdw>
                </a:effectLst>
                <a:ea typeface="Tahoma" pitchFamily="34" charset="0"/>
                <a:cs typeface="Tahoma" pitchFamily="34" charset="0"/>
              </a:rPr>
              <a:t>S</a:t>
            </a:r>
          </a:p>
          <a:p>
            <a:pPr>
              <a:spcBef>
                <a:spcPct val="50000"/>
              </a:spcBef>
              <a:defRPr/>
            </a:pPr>
            <a:r>
              <a:rPr lang="es-MX" dirty="0">
                <a:solidFill>
                  <a:srgbClr val="FF0000"/>
                </a:solidFill>
                <a:effectLst>
                  <a:outerShdw blurRad="38100" dist="38100" dir="2700000" algn="tl">
                    <a:srgbClr val="C0C0C0"/>
                  </a:outerShdw>
                </a:effectLst>
                <a:ea typeface="Tahoma" pitchFamily="34" charset="0"/>
                <a:cs typeface="Tahoma" pitchFamily="34" charset="0"/>
              </a:rPr>
              <a:t>U </a:t>
            </a:r>
          </a:p>
          <a:p>
            <a:pPr>
              <a:spcBef>
                <a:spcPct val="50000"/>
              </a:spcBef>
              <a:defRPr/>
            </a:pPr>
            <a:r>
              <a:rPr lang="es-MX" dirty="0">
                <a:solidFill>
                  <a:srgbClr val="FF0000"/>
                </a:solidFill>
                <a:effectLst>
                  <a:outerShdw blurRad="38100" dist="38100" dir="2700000" algn="tl">
                    <a:srgbClr val="C0C0C0"/>
                  </a:outerShdw>
                </a:effectLst>
                <a:ea typeface="Tahoma" pitchFamily="34" charset="0"/>
                <a:cs typeface="Tahoma" pitchFamily="34" charset="0"/>
              </a:rPr>
              <a:t>P</a:t>
            </a:r>
          </a:p>
          <a:p>
            <a:pPr>
              <a:spcBef>
                <a:spcPct val="50000"/>
              </a:spcBef>
              <a:defRPr/>
            </a:pPr>
            <a:r>
              <a:rPr lang="es-MX" dirty="0">
                <a:solidFill>
                  <a:srgbClr val="FF0000"/>
                </a:solidFill>
                <a:effectLst>
                  <a:outerShdw blurRad="38100" dist="38100" dir="2700000" algn="tl">
                    <a:srgbClr val="C0C0C0"/>
                  </a:outerShdw>
                </a:effectLst>
                <a:ea typeface="Tahoma" pitchFamily="34" charset="0"/>
                <a:cs typeface="Tahoma" pitchFamily="34" charset="0"/>
              </a:rPr>
              <a:t>E</a:t>
            </a:r>
          </a:p>
          <a:p>
            <a:pPr>
              <a:spcBef>
                <a:spcPct val="50000"/>
              </a:spcBef>
              <a:defRPr/>
            </a:pPr>
            <a:r>
              <a:rPr lang="es-MX" dirty="0">
                <a:solidFill>
                  <a:srgbClr val="FF0000"/>
                </a:solidFill>
                <a:effectLst>
                  <a:outerShdw blurRad="38100" dist="38100" dir="2700000" algn="tl">
                    <a:srgbClr val="C0C0C0"/>
                  </a:outerShdw>
                </a:effectLst>
                <a:ea typeface="Tahoma" pitchFamily="34" charset="0"/>
                <a:cs typeface="Tahoma" pitchFamily="34" charset="0"/>
              </a:rPr>
              <a:t>R</a:t>
            </a:r>
          </a:p>
          <a:p>
            <a:pPr>
              <a:spcBef>
                <a:spcPct val="50000"/>
              </a:spcBef>
              <a:defRPr/>
            </a:pPr>
            <a:r>
              <a:rPr lang="es-MX" dirty="0">
                <a:solidFill>
                  <a:srgbClr val="FF0000"/>
                </a:solidFill>
                <a:effectLst>
                  <a:outerShdw blurRad="38100" dist="38100" dir="2700000" algn="tl">
                    <a:srgbClr val="C0C0C0"/>
                  </a:outerShdw>
                </a:effectLst>
                <a:ea typeface="Tahoma" pitchFamily="34" charset="0"/>
                <a:cs typeface="Tahoma" pitchFamily="34" charset="0"/>
              </a:rPr>
              <a:t>V</a:t>
            </a:r>
          </a:p>
          <a:p>
            <a:pPr>
              <a:spcBef>
                <a:spcPct val="50000"/>
              </a:spcBef>
              <a:defRPr/>
            </a:pPr>
            <a:r>
              <a:rPr lang="es-MX" dirty="0">
                <a:solidFill>
                  <a:srgbClr val="FF0000"/>
                </a:solidFill>
                <a:effectLst>
                  <a:outerShdw blurRad="38100" dist="38100" dir="2700000" algn="tl">
                    <a:srgbClr val="C0C0C0"/>
                  </a:outerShdw>
                </a:effectLst>
                <a:ea typeface="Tahoma" pitchFamily="34" charset="0"/>
                <a:cs typeface="Tahoma" pitchFamily="34" charset="0"/>
              </a:rPr>
              <a:t>I</a:t>
            </a:r>
          </a:p>
          <a:p>
            <a:pPr>
              <a:spcBef>
                <a:spcPct val="50000"/>
              </a:spcBef>
              <a:defRPr/>
            </a:pPr>
            <a:r>
              <a:rPr lang="es-MX" dirty="0">
                <a:solidFill>
                  <a:srgbClr val="FF0000"/>
                </a:solidFill>
                <a:effectLst>
                  <a:outerShdw blurRad="38100" dist="38100" dir="2700000" algn="tl">
                    <a:srgbClr val="C0C0C0"/>
                  </a:outerShdw>
                </a:effectLst>
                <a:ea typeface="Tahoma" pitchFamily="34" charset="0"/>
                <a:cs typeface="Tahoma" pitchFamily="34" charset="0"/>
              </a:rPr>
              <a:t>S</a:t>
            </a:r>
          </a:p>
          <a:p>
            <a:pPr>
              <a:spcBef>
                <a:spcPct val="50000"/>
              </a:spcBef>
              <a:defRPr/>
            </a:pPr>
            <a:r>
              <a:rPr lang="es-MX" dirty="0">
                <a:solidFill>
                  <a:srgbClr val="FF0000"/>
                </a:solidFill>
                <a:effectLst>
                  <a:outerShdw blurRad="38100" dist="38100" dir="2700000" algn="tl">
                    <a:srgbClr val="C0C0C0"/>
                  </a:outerShdw>
                </a:effectLst>
                <a:ea typeface="Tahoma" pitchFamily="34" charset="0"/>
                <a:cs typeface="Tahoma" pitchFamily="34" charset="0"/>
              </a:rPr>
              <a:t>I</a:t>
            </a:r>
          </a:p>
          <a:p>
            <a:pPr>
              <a:spcBef>
                <a:spcPct val="50000"/>
              </a:spcBef>
              <a:defRPr/>
            </a:pPr>
            <a:r>
              <a:rPr lang="es-MX" dirty="0">
                <a:solidFill>
                  <a:srgbClr val="FF0000"/>
                </a:solidFill>
                <a:effectLst>
                  <a:outerShdw blurRad="38100" dist="38100" dir="2700000" algn="tl">
                    <a:srgbClr val="C0C0C0"/>
                  </a:outerShdw>
                </a:effectLst>
                <a:ea typeface="Tahoma" pitchFamily="34" charset="0"/>
                <a:cs typeface="Tahoma" pitchFamily="34" charset="0"/>
              </a:rPr>
              <a:t>O</a:t>
            </a:r>
          </a:p>
          <a:p>
            <a:pPr>
              <a:spcBef>
                <a:spcPct val="50000"/>
              </a:spcBef>
              <a:defRPr/>
            </a:pPr>
            <a:r>
              <a:rPr lang="es-MX" dirty="0">
                <a:solidFill>
                  <a:srgbClr val="FF0000"/>
                </a:solidFill>
                <a:effectLst>
                  <a:outerShdw blurRad="38100" dist="38100" dir="2700000" algn="tl">
                    <a:srgbClr val="C0C0C0"/>
                  </a:outerShdw>
                </a:effectLst>
                <a:ea typeface="Tahoma" pitchFamily="34" charset="0"/>
                <a:cs typeface="Tahoma" pitchFamily="34" charset="0"/>
              </a:rPr>
              <a:t>N</a:t>
            </a:r>
            <a:endParaRPr lang="es-ES" dirty="0">
              <a:solidFill>
                <a:srgbClr val="FF0000"/>
              </a:solidFill>
              <a:effectLst>
                <a:outerShdw blurRad="38100" dist="38100" dir="2700000" algn="tl">
                  <a:srgbClr val="C0C0C0"/>
                </a:outerShdw>
              </a:effectLst>
              <a:ea typeface="Tahoma" pitchFamily="34" charset="0"/>
              <a:cs typeface="Tahoma" pitchFamily="34" charset="0"/>
            </a:endParaRPr>
          </a:p>
        </p:txBody>
      </p:sp>
      <p:grpSp>
        <p:nvGrpSpPr>
          <p:cNvPr id="9" name="Grupo 8"/>
          <p:cNvGrpSpPr/>
          <p:nvPr/>
        </p:nvGrpSpPr>
        <p:grpSpPr>
          <a:xfrm>
            <a:off x="1547664" y="1151409"/>
            <a:ext cx="6910536" cy="981447"/>
            <a:chOff x="4675477" y="1423993"/>
            <a:chExt cx="2222756" cy="1898657"/>
          </a:xfrm>
          <a:scene3d>
            <a:camera prst="orthographicFront"/>
            <a:lightRig rig="flat" dir="t"/>
          </a:scene3d>
        </p:grpSpPr>
        <p:sp>
          <p:nvSpPr>
            <p:cNvPr id="10" name="Rectángulo redondeado 9"/>
            <p:cNvSpPr/>
            <p:nvPr/>
          </p:nvSpPr>
          <p:spPr>
            <a:xfrm>
              <a:off x="4675477" y="1423993"/>
              <a:ext cx="2222756" cy="1898657"/>
            </a:xfrm>
            <a:prstGeom prst="roundRect">
              <a:avLst/>
            </a:prstGeom>
            <a:sp3d prstMaterial="plastic">
              <a:bevelT w="120900" h="88900"/>
              <a:bevelB w="88900" h="31750" prst="angle"/>
            </a:sp3d>
          </p:spPr>
          <p:style>
            <a:lnRef idx="0">
              <a:schemeClr val="accent4"/>
            </a:lnRef>
            <a:fillRef idx="3">
              <a:schemeClr val="accent4"/>
            </a:fillRef>
            <a:effectRef idx="3">
              <a:schemeClr val="accent4"/>
            </a:effectRef>
            <a:fontRef idx="minor">
              <a:schemeClr val="lt1"/>
            </a:fontRef>
          </p:style>
        </p:sp>
        <p:sp>
          <p:nvSpPr>
            <p:cNvPr id="11" name="Rectángulo 10"/>
            <p:cNvSpPr/>
            <p:nvPr/>
          </p:nvSpPr>
          <p:spPr>
            <a:xfrm>
              <a:off x="4768162" y="1516678"/>
              <a:ext cx="2037386" cy="17132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t" anchorCtr="0">
              <a:noAutofit/>
            </a:bodyPr>
            <a:lstStyle/>
            <a:p>
              <a:pPr marL="0" indent="0" algn="just" eaLnBrk="1" hangingPunct="1">
                <a:lnSpc>
                  <a:spcPct val="90000"/>
                </a:lnSpc>
                <a:buClr>
                  <a:schemeClr val="tx1"/>
                </a:buClr>
                <a:buFontTx/>
                <a:buNone/>
              </a:pPr>
              <a:r>
                <a:rPr lang="es-ES_tradnl" altLang="es-419" sz="1600" b="1" dirty="0">
                  <a:solidFill>
                    <a:schemeClr val="accent6">
                      <a:lumMod val="50000"/>
                    </a:schemeClr>
                  </a:solidFill>
                </a:rPr>
                <a:t>La auditoría pública se realiza en tres etapas y con el seguimiento a las observaciones determinadas, como se muestra a continuación:</a:t>
              </a:r>
            </a:p>
          </p:txBody>
        </p:sp>
      </p:grpSp>
    </p:spTree>
    <p:extLst>
      <p:ext uri="{BB962C8B-B14F-4D97-AF65-F5344CB8AC3E}">
        <p14:creationId xmlns:p14="http://schemas.microsoft.com/office/powerpoint/2010/main" val="1017237433"/>
      </p:ext>
    </p:extLst>
  </p:cSld>
  <p:clrMapOvr>
    <a:masterClrMapping/>
  </p:clrMapOvr>
  <p:transition/>
</p:sld>
</file>

<file path=ppt/theme/theme1.xml><?xml version="1.0" encoding="utf-8"?>
<a:theme xmlns:a="http://schemas.openxmlformats.org/drawingml/2006/main" name="Project Report_TP10064580">
  <a:themeElements>
    <a:clrScheme name="Project Report_TP1006458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Project Report_TP1006458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oject Report_TP1006458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ct Report_TP1006458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ct Report_TP1006458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ct Report_TP1006458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ct Report_TP1006458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ct Report_TP1006458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ct Report_TP1006458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ct Report_TP1006458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ct Report_TP1006458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ct Report_TP1006458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ct Report_TP1006458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ct Report_TP1006458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oject Report_TP10064580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AE9405-F176-4FA5-8D79-D5A46C15B4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Informe de proyecto</Template>
  <TotalTime>0</TotalTime>
  <Words>4578</Words>
  <Application>Microsoft Office PowerPoint</Application>
  <PresentationFormat>Presentación en pantalla (4:3)</PresentationFormat>
  <Paragraphs>752</Paragraphs>
  <Slides>65</Slides>
  <Notes>65</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65</vt:i4>
      </vt:variant>
    </vt:vector>
  </HeadingPairs>
  <TitlesOfParts>
    <vt:vector size="76" baseType="lpstr">
      <vt:lpstr>Agency FB</vt:lpstr>
      <vt:lpstr>Arial</vt:lpstr>
      <vt:lpstr>Arial Narrow</vt:lpstr>
      <vt:lpstr>Tahoma</vt:lpstr>
      <vt:lpstr>TheSans 7-Bold Caps</vt:lpstr>
      <vt:lpstr>TheSansB W2 ExtraLight</vt:lpstr>
      <vt:lpstr>Times New Roman</vt:lpstr>
      <vt:lpstr>Verdana</vt:lpstr>
      <vt:lpstr>Wingdings</vt:lpstr>
      <vt:lpstr>Project Report_TP10064580</vt:lpstr>
      <vt:lpstr>Imagen de mapa de bits</vt:lpstr>
      <vt:lpstr>UNIVERSIDAD NACIONAL AUTÓNOMA DE MÉXICO FACULTAD DE CONTADURÍA Y ADMINISTRACIÓN MAESTRÍA EN AUDITORÍA</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lpstr>UNIDAD ; AUDITORÍA GUBERNAMENTAL. ASPECTOS ESPECÍFICOS E INFORMES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1601-01-01T00:00:00Z</cp:lastPrinted>
  <dcterms:created xsi:type="dcterms:W3CDTF">2020-10-02T02:06:51Z</dcterms:created>
  <dcterms:modified xsi:type="dcterms:W3CDTF">2022-11-01T16:41:36Z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TC100645803082</vt:lpwstr>
  </property>
</Properties>
</file>